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5885"/>
  </p:normalViewPr>
  <p:slideViewPr>
    <p:cSldViewPr snapToGrid="0" snapToObjects="1">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7C729B-2ED2-F64F-8E0C-BC72CF07FD41}" type="datetimeFigureOut">
              <a:rPr lang="en-US" smtClean="0"/>
              <a:t>5/2/2020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862CC2-75C8-D043-AD4B-E02566BE12D4}" type="slidenum">
              <a:rPr lang="en-US" smtClean="0"/>
              <a:t>‹#›</a:t>
            </a:fld>
            <a:endParaRPr lang="en-US"/>
          </a:p>
        </p:txBody>
      </p:sp>
    </p:spTree>
    <p:extLst>
      <p:ext uri="{BB962C8B-B14F-4D97-AF65-F5344CB8AC3E}">
        <p14:creationId xmlns:p14="http://schemas.microsoft.com/office/powerpoint/2010/main" val="2455759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workers have spoken out during this pandemic about how they have been affected and the truth about the conditions they are working in. Overall, when reading the quotes, I got the impression as if PLT aren’t doing enough to protect their workers. Headlines have backed these points with videos as evidence. This is a failure to follow the rules of the ‘health and safety act at work’.</a:t>
            </a:r>
          </a:p>
        </p:txBody>
      </p:sp>
      <p:sp>
        <p:nvSpPr>
          <p:cNvPr id="4" name="Slide Number Placeholder 3"/>
          <p:cNvSpPr>
            <a:spLocks noGrp="1"/>
          </p:cNvSpPr>
          <p:nvPr>
            <p:ph type="sldNum" sz="quarter" idx="5"/>
          </p:nvPr>
        </p:nvSpPr>
        <p:spPr/>
        <p:txBody>
          <a:bodyPr/>
          <a:lstStyle/>
          <a:p>
            <a:fld id="{53862CC2-75C8-D043-AD4B-E02566BE12D4}" type="slidenum">
              <a:rPr lang="en-US" smtClean="0"/>
              <a:t>2</a:t>
            </a:fld>
            <a:endParaRPr lang="en-US"/>
          </a:p>
        </p:txBody>
      </p:sp>
    </p:spTree>
    <p:extLst>
      <p:ext uri="{BB962C8B-B14F-4D97-AF65-F5344CB8AC3E}">
        <p14:creationId xmlns:p14="http://schemas.microsoft.com/office/powerpoint/2010/main" val="1553130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Poor cash flow means there is not enough cash in a business to meet its day to day expenses </a:t>
            </a:r>
          </a:p>
        </p:txBody>
      </p:sp>
      <p:sp>
        <p:nvSpPr>
          <p:cNvPr id="4" name="Slide Number Placeholder 3"/>
          <p:cNvSpPr>
            <a:spLocks noGrp="1"/>
          </p:cNvSpPr>
          <p:nvPr>
            <p:ph type="sldNum" sz="quarter" idx="5"/>
          </p:nvPr>
        </p:nvSpPr>
        <p:spPr/>
        <p:txBody>
          <a:bodyPr/>
          <a:lstStyle/>
          <a:p>
            <a:fld id="{53862CC2-75C8-D043-AD4B-E02566BE12D4}" type="slidenum">
              <a:rPr lang="en-US" smtClean="0"/>
              <a:t>3</a:t>
            </a:fld>
            <a:endParaRPr lang="en-US"/>
          </a:p>
        </p:txBody>
      </p:sp>
    </p:spTree>
    <p:extLst>
      <p:ext uri="{BB962C8B-B14F-4D97-AF65-F5344CB8AC3E}">
        <p14:creationId xmlns:p14="http://schemas.microsoft.com/office/powerpoint/2010/main" val="1162821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4EF82-0023-9642-9568-9FA856801AC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89DA7CD-E9FA-EE4B-B33A-4E4735EF3E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F35058A-50B8-7A40-86C2-D2C37027684D}"/>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5" name="Footer Placeholder 4">
            <a:extLst>
              <a:ext uri="{FF2B5EF4-FFF2-40B4-BE49-F238E27FC236}">
                <a16:creationId xmlns:a16="http://schemas.microsoft.com/office/drawing/2014/main" id="{57325F57-A73B-8040-9B10-E12972958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87C436-FC1E-404C-A584-584D847D5387}"/>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552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3733C-C496-F44B-A042-010FAA07B7C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7871B9F-A7DD-EC4E-9D07-EAB0ADF9043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8F12DFF-A2BE-8D4C-BC20-377F5F71AB09}"/>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5" name="Footer Placeholder 4">
            <a:extLst>
              <a:ext uri="{FF2B5EF4-FFF2-40B4-BE49-F238E27FC236}">
                <a16:creationId xmlns:a16="http://schemas.microsoft.com/office/drawing/2014/main" id="{5FEF6032-68CD-CD41-B193-27F753FCA2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411657-D5C4-8944-8E2D-74294D7A2D3F}"/>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4096357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ACB1F1-DD7B-434E-9F9C-BE88ABD5571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0EAA86C-6C95-774F-9A37-82D801815EE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ACC1082-DB35-4C45-B665-2C5DD16FF268}"/>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5" name="Footer Placeholder 4">
            <a:extLst>
              <a:ext uri="{FF2B5EF4-FFF2-40B4-BE49-F238E27FC236}">
                <a16:creationId xmlns:a16="http://schemas.microsoft.com/office/drawing/2014/main" id="{712C4C09-51A1-BF42-B2E0-F3F44F3204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775A65-FA28-EA4F-AC9A-8A5AF5EFCA39}"/>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879568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7139E-196E-E245-9F88-F525BFC5E70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4F26FC3-244B-5D46-8F22-CCF13C0A6BC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13FA2DF-3A8E-C84B-9168-105E908D6076}"/>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5" name="Footer Placeholder 4">
            <a:extLst>
              <a:ext uri="{FF2B5EF4-FFF2-40B4-BE49-F238E27FC236}">
                <a16:creationId xmlns:a16="http://schemas.microsoft.com/office/drawing/2014/main" id="{99D1B294-DE67-9447-BB33-EF6807D27B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21CDC0-D514-2D44-9B27-89DE025633FB}"/>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230583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1F171-AC44-8D44-BFA9-7C8CF70D58D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1D25E80-94CA-CA47-B08C-63C1C6E583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0E23CDF-814C-2244-8A4F-8FCBCA7680CF}"/>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5" name="Footer Placeholder 4">
            <a:extLst>
              <a:ext uri="{FF2B5EF4-FFF2-40B4-BE49-F238E27FC236}">
                <a16:creationId xmlns:a16="http://schemas.microsoft.com/office/drawing/2014/main" id="{7B5761D7-2F40-EF46-8712-A8B006535F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6DF1AA-D80D-5949-BB6B-0B4591F9CE2D}"/>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357377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51E85-BBC6-CF48-9FDE-260209732A0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1145D5D-C743-4D43-9076-7FD337939FF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C1125D4-0C78-5045-8B1B-463009EDBF7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AED3631-1082-2C43-AB55-AAA5C3E635FC}"/>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6" name="Footer Placeholder 5">
            <a:extLst>
              <a:ext uri="{FF2B5EF4-FFF2-40B4-BE49-F238E27FC236}">
                <a16:creationId xmlns:a16="http://schemas.microsoft.com/office/drawing/2014/main" id="{31EBBCC4-B3F9-8448-A800-59C117F941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54A9C8-4DB7-FD4C-9011-50B37E242367}"/>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405309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8253-3650-2C4D-ACD0-9BC932F0226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9ED5D98-05EC-E14D-8883-B85C9E85E5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82DC816-4855-1849-9CEF-C511668C6A2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4D9B509-F2C1-1E49-B0F5-CB92525E58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D3FDD2B-A58B-4F49-905F-CF3A0A94E8B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9891E80-CEE9-A94C-A48E-D69201033B99}"/>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8" name="Footer Placeholder 7">
            <a:extLst>
              <a:ext uri="{FF2B5EF4-FFF2-40B4-BE49-F238E27FC236}">
                <a16:creationId xmlns:a16="http://schemas.microsoft.com/office/drawing/2014/main" id="{CEA3C529-985B-904B-9F14-5C22C06822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5E1A1E-D14B-3347-B71D-0E46752DF566}"/>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4072798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9F27-53C0-7641-969F-A1B3176F937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88A32FB2-C537-664C-B331-0BA1B2FAACF2}"/>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4" name="Footer Placeholder 3">
            <a:extLst>
              <a:ext uri="{FF2B5EF4-FFF2-40B4-BE49-F238E27FC236}">
                <a16:creationId xmlns:a16="http://schemas.microsoft.com/office/drawing/2014/main" id="{8D54A600-DFD8-AF44-85A2-55F45BBCEF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0CCA1B-84DC-9244-AB08-C1ACE7ECF7AF}"/>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144369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BAD6E5-5C47-6C46-AE98-FF7F9BF88DCA}"/>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3" name="Footer Placeholder 2">
            <a:extLst>
              <a:ext uri="{FF2B5EF4-FFF2-40B4-BE49-F238E27FC236}">
                <a16:creationId xmlns:a16="http://schemas.microsoft.com/office/drawing/2014/main" id="{CCF94A80-DC15-734C-99E9-B9BAAD9984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5FD5D9-19E9-0443-B07B-EEA5793BC924}"/>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3304326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5A695-8FC3-7047-82A0-52A3C4BCE2B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6DA4DB0-9F79-6D4F-8DDB-B52193EDAA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C0B003A-2160-E34F-AC1D-9A8CD4F546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8146153-D105-D146-AC9E-DB3E84076B12}"/>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6" name="Footer Placeholder 5">
            <a:extLst>
              <a:ext uri="{FF2B5EF4-FFF2-40B4-BE49-F238E27FC236}">
                <a16:creationId xmlns:a16="http://schemas.microsoft.com/office/drawing/2014/main" id="{7AE199D5-C0E9-A040-8D0D-940A0B5E48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FC5A8F-833A-E846-BAC5-8701C233B7E4}"/>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3820580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68EB2-B7B0-A14F-9799-12CDC588D93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0BE8964-1517-CA4C-B41E-2800EC0E0D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DF1E2E-B4EE-D14A-B3B8-8270C9CE20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0EB2C15-66D4-AD48-BD1D-1410992CFA8B}"/>
              </a:ext>
            </a:extLst>
          </p:cNvPr>
          <p:cNvSpPr>
            <a:spLocks noGrp="1"/>
          </p:cNvSpPr>
          <p:nvPr>
            <p:ph type="dt" sz="half" idx="10"/>
          </p:nvPr>
        </p:nvSpPr>
        <p:spPr/>
        <p:txBody>
          <a:bodyPr/>
          <a:lstStyle/>
          <a:p>
            <a:fld id="{2F0F33ED-C0F7-EC4B-B6A8-2AA792B85005}" type="datetimeFigureOut">
              <a:rPr lang="en-US" smtClean="0"/>
              <a:t>5/2/2020</a:t>
            </a:fld>
            <a:endParaRPr lang="en-US"/>
          </a:p>
        </p:txBody>
      </p:sp>
      <p:sp>
        <p:nvSpPr>
          <p:cNvPr id="6" name="Footer Placeholder 5">
            <a:extLst>
              <a:ext uri="{FF2B5EF4-FFF2-40B4-BE49-F238E27FC236}">
                <a16:creationId xmlns:a16="http://schemas.microsoft.com/office/drawing/2014/main" id="{37422766-04AD-C54B-86BE-9B9A809ABD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296B9E-083D-9649-8F52-932D3828195D}"/>
              </a:ext>
            </a:extLst>
          </p:cNvPr>
          <p:cNvSpPr>
            <a:spLocks noGrp="1"/>
          </p:cNvSpPr>
          <p:nvPr>
            <p:ph type="sldNum" sz="quarter" idx="12"/>
          </p:nvPr>
        </p:nvSpPr>
        <p:spPr/>
        <p:txBody>
          <a:bodyPr/>
          <a:lstStyle/>
          <a:p>
            <a:fld id="{F70B7C98-4B19-4D44-9ADB-89EF48FF8A54}" type="slidenum">
              <a:rPr lang="en-US" smtClean="0"/>
              <a:t>‹#›</a:t>
            </a:fld>
            <a:endParaRPr lang="en-US"/>
          </a:p>
        </p:txBody>
      </p:sp>
    </p:spTree>
    <p:extLst>
      <p:ext uri="{BB962C8B-B14F-4D97-AF65-F5344CB8AC3E}">
        <p14:creationId xmlns:p14="http://schemas.microsoft.com/office/powerpoint/2010/main" val="450152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505330-0656-2042-9C02-EDB6348E0A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A1070B9-C428-B944-AA24-F58135C24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02EEF7A-67B3-7346-B073-E0223F8CBC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F33ED-C0F7-EC4B-B6A8-2AA792B85005}" type="datetimeFigureOut">
              <a:rPr lang="en-US" smtClean="0"/>
              <a:t>5/2/2020</a:t>
            </a:fld>
            <a:endParaRPr lang="en-US"/>
          </a:p>
        </p:txBody>
      </p:sp>
      <p:sp>
        <p:nvSpPr>
          <p:cNvPr id="5" name="Footer Placeholder 4">
            <a:extLst>
              <a:ext uri="{FF2B5EF4-FFF2-40B4-BE49-F238E27FC236}">
                <a16:creationId xmlns:a16="http://schemas.microsoft.com/office/drawing/2014/main" id="{748D2FF4-FEE8-864C-ADC3-B395D300AF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6E2AD6D-911B-5F4F-8129-8D4C3E36D2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B7C98-4B19-4D44-9ADB-89EF48FF8A54}" type="slidenum">
              <a:rPr lang="en-US" smtClean="0"/>
              <a:t>‹#›</a:t>
            </a:fld>
            <a:endParaRPr lang="en-US"/>
          </a:p>
        </p:txBody>
      </p:sp>
    </p:spTree>
    <p:extLst>
      <p:ext uri="{BB962C8B-B14F-4D97-AF65-F5344CB8AC3E}">
        <p14:creationId xmlns:p14="http://schemas.microsoft.com/office/powerpoint/2010/main" val="970085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E59BD-0718-114A-AFB5-F0E1131DF2BD}"/>
              </a:ext>
            </a:extLst>
          </p:cNvPr>
          <p:cNvSpPr>
            <a:spLocks noGrp="1"/>
          </p:cNvSpPr>
          <p:nvPr>
            <p:ph type="ctrTitle"/>
          </p:nvPr>
        </p:nvSpPr>
        <p:spPr>
          <a:xfrm>
            <a:off x="1524000" y="1629283"/>
            <a:ext cx="9144000" cy="1655763"/>
          </a:xfrm>
        </p:spPr>
        <p:txBody>
          <a:bodyPr>
            <a:normAutofit/>
          </a:bodyPr>
          <a:lstStyle/>
          <a:p>
            <a:r>
              <a:rPr lang="en-US" sz="4800" b="1" dirty="0"/>
              <a:t>The effect of Covid-19 on Business Decision-Making</a:t>
            </a:r>
            <a:r>
              <a:rPr lang="en-GB" sz="4800" dirty="0">
                <a:effectLst/>
              </a:rPr>
              <a:t> </a:t>
            </a:r>
            <a:endParaRPr lang="en-US" sz="4800" dirty="0"/>
          </a:p>
        </p:txBody>
      </p:sp>
      <p:sp>
        <p:nvSpPr>
          <p:cNvPr id="3" name="Subtitle 2">
            <a:extLst>
              <a:ext uri="{FF2B5EF4-FFF2-40B4-BE49-F238E27FC236}">
                <a16:creationId xmlns:a16="http://schemas.microsoft.com/office/drawing/2014/main" id="{32119FBF-A7FA-C547-8A1C-41D35506ED57}"/>
              </a:ext>
            </a:extLst>
          </p:cNvPr>
          <p:cNvSpPr>
            <a:spLocks noGrp="1"/>
          </p:cNvSpPr>
          <p:nvPr>
            <p:ph type="subTitle" idx="1"/>
          </p:nvPr>
        </p:nvSpPr>
        <p:spPr>
          <a:xfrm>
            <a:off x="1524000" y="3285046"/>
            <a:ext cx="9144000" cy="1655762"/>
          </a:xfrm>
        </p:spPr>
        <p:txBody>
          <a:bodyPr/>
          <a:lstStyle/>
          <a:p>
            <a:r>
              <a:rPr lang="en-US" dirty="0"/>
              <a:t>By Hannah Copley</a:t>
            </a:r>
          </a:p>
          <a:p>
            <a:r>
              <a:rPr lang="en-US" dirty="0"/>
              <a:t> </a:t>
            </a:r>
          </a:p>
        </p:txBody>
      </p:sp>
    </p:spTree>
    <p:extLst>
      <p:ext uri="{BB962C8B-B14F-4D97-AF65-F5344CB8AC3E}">
        <p14:creationId xmlns:p14="http://schemas.microsoft.com/office/powerpoint/2010/main" val="1043905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EE339-CC79-C74A-BC40-08DF4BD0AFA9}"/>
              </a:ext>
            </a:extLst>
          </p:cNvPr>
          <p:cNvSpPr>
            <a:spLocks noGrp="1"/>
          </p:cNvSpPr>
          <p:nvPr>
            <p:ph type="title"/>
          </p:nvPr>
        </p:nvSpPr>
        <p:spPr>
          <a:xfrm>
            <a:off x="838200" y="681037"/>
            <a:ext cx="10515600" cy="890651"/>
          </a:xfrm>
        </p:spPr>
        <p:txBody>
          <a:bodyPr>
            <a:noAutofit/>
          </a:bodyPr>
          <a:lstStyle/>
          <a:p>
            <a:r>
              <a:rPr lang="en-GB" sz="3200" b="1" dirty="0"/>
              <a:t>Effect demand has on Pretty Little Thing</a:t>
            </a:r>
            <a:br>
              <a:rPr lang="en-GB" sz="2400" b="1" dirty="0"/>
            </a:br>
            <a:endParaRPr lang="en-US" sz="1800" dirty="0"/>
          </a:p>
        </p:txBody>
      </p:sp>
      <p:sp>
        <p:nvSpPr>
          <p:cNvPr id="3" name="Content Placeholder 2">
            <a:extLst>
              <a:ext uri="{FF2B5EF4-FFF2-40B4-BE49-F238E27FC236}">
                <a16:creationId xmlns:a16="http://schemas.microsoft.com/office/drawing/2014/main" id="{25DDF192-63EA-414F-B4E9-B62C9BB74AE7}"/>
              </a:ext>
            </a:extLst>
          </p:cNvPr>
          <p:cNvSpPr>
            <a:spLocks noGrp="1"/>
          </p:cNvSpPr>
          <p:nvPr>
            <p:ph idx="1"/>
          </p:nvPr>
        </p:nvSpPr>
        <p:spPr>
          <a:xfrm>
            <a:off x="838200" y="1571688"/>
            <a:ext cx="10515600" cy="4884611"/>
          </a:xfrm>
        </p:spPr>
        <p:txBody>
          <a:bodyPr>
            <a:normAutofit/>
          </a:bodyPr>
          <a:lstStyle/>
          <a:p>
            <a:pPr marL="0" indent="0" fontAlgn="base">
              <a:buNone/>
            </a:pPr>
            <a:r>
              <a:rPr lang="en-GB" sz="1600" dirty="0"/>
              <a:t>Online clothes store Pretty Little Thing has faced calls from workers to shut its warehouse, described by one as "a breeding ground for Covid-19".  The new government guideline to stay 6ft apart is a necessary action which should continue to be followed by everyone, is proving difficult for the workers. One worker said the warehouse, in the Tinsley area, had 4ft wide aisles where up to 10 people worked at a time, often passing close by one another while picking clothes for dispatch. This has led to the Tinsley warehouse to be shut down until further notice. This leads to distributors travelling further to deliver the customers parcels and more strain on the other warehouses potentially putting those workers at more risk. </a:t>
            </a:r>
            <a:endParaRPr lang="en-GB" sz="1050" dirty="0"/>
          </a:p>
          <a:p>
            <a:pPr marL="0" indent="0">
              <a:buNone/>
            </a:pPr>
            <a:r>
              <a:rPr lang="en-GB" sz="1600" dirty="0"/>
              <a:t>With more and more people shopping online for clothes, Pretty Little Thing along with many other online clothing brands are experiencing an increase in demand for their services. The opportunity to increase revenue also comes with the now greater need to keep workers safe. The business has now changed how it operates to try and meet the new employee health and safety guidelines. Everyone based at head office including the studio team are all working from home and their Customer Service team are also set up remotely. PLT have also said “All colleagues that fall under the Government ‘high risk’ criteria that are required to self-isolate for 12 weeks are doing so, whilst we continue to support them with full pay where they are unable to work remotely”. </a:t>
            </a:r>
          </a:p>
          <a:p>
            <a:pPr marL="0" indent="0">
              <a:buNone/>
            </a:pPr>
            <a:endParaRPr lang="en-GB" sz="1600" dirty="0"/>
          </a:p>
          <a:p>
            <a:pPr marL="0" indent="0" fontAlgn="base">
              <a:buNone/>
            </a:pPr>
            <a:endParaRPr lang="en-GB" sz="1050" dirty="0"/>
          </a:p>
          <a:p>
            <a:pPr marL="0" indent="0">
              <a:buNone/>
            </a:pPr>
            <a:endParaRPr lang="en-US" sz="1800" dirty="0"/>
          </a:p>
        </p:txBody>
      </p:sp>
    </p:spTree>
    <p:extLst>
      <p:ext uri="{BB962C8B-B14F-4D97-AF65-F5344CB8AC3E}">
        <p14:creationId xmlns:p14="http://schemas.microsoft.com/office/powerpoint/2010/main" val="2477947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A6FD9-4236-B348-A5E9-416F39A0A5B2}"/>
              </a:ext>
            </a:extLst>
          </p:cNvPr>
          <p:cNvSpPr>
            <a:spLocks noGrp="1"/>
          </p:cNvSpPr>
          <p:nvPr>
            <p:ph type="title"/>
          </p:nvPr>
        </p:nvSpPr>
        <p:spPr/>
        <p:txBody>
          <a:bodyPr>
            <a:normAutofit/>
          </a:bodyPr>
          <a:lstStyle/>
          <a:p>
            <a:r>
              <a:rPr lang="en-US" sz="3200" b="1" dirty="0"/>
              <a:t>How has cash flow effected The Deanwater Hotel</a:t>
            </a:r>
          </a:p>
        </p:txBody>
      </p:sp>
      <p:sp>
        <p:nvSpPr>
          <p:cNvPr id="3" name="Content Placeholder 2">
            <a:extLst>
              <a:ext uri="{FF2B5EF4-FFF2-40B4-BE49-F238E27FC236}">
                <a16:creationId xmlns:a16="http://schemas.microsoft.com/office/drawing/2014/main" id="{A8BFA718-693A-EF45-BB19-0E7FCB3A218A}"/>
              </a:ext>
            </a:extLst>
          </p:cNvPr>
          <p:cNvSpPr>
            <a:spLocks noGrp="1"/>
          </p:cNvSpPr>
          <p:nvPr>
            <p:ph idx="1"/>
          </p:nvPr>
        </p:nvSpPr>
        <p:spPr>
          <a:xfrm>
            <a:off x="838200" y="1562867"/>
            <a:ext cx="10515600" cy="4351338"/>
          </a:xfrm>
        </p:spPr>
        <p:txBody>
          <a:bodyPr>
            <a:normAutofit/>
          </a:bodyPr>
          <a:lstStyle/>
          <a:p>
            <a:pPr marL="0" indent="0">
              <a:buNone/>
            </a:pPr>
            <a:r>
              <a:rPr lang="en-US" sz="1600" dirty="0"/>
              <a:t>With the coronavirus forcing public areas to shut (pubs, restaurants, hotels, </a:t>
            </a:r>
            <a:r>
              <a:rPr lang="en-US" sz="1600" dirty="0" err="1"/>
              <a:t>etc</a:t>
            </a:r>
            <a:r>
              <a:rPr lang="en-US" sz="1600" dirty="0"/>
              <a:t>…), a lot of their income is lost. At the Deanwater hotel, a local family owned business, their main source of income comes from the functions held there such as weddings, funerals, birthdays and large conferences along with overnight visitors. Due to it being closed it has meant that many pre-planned events that we due to be taking place have either been postponed or cancelled leading to some of their customers wanting refunds. The business is likely to be experiencing poor cash flow.</a:t>
            </a:r>
          </a:p>
          <a:p>
            <a:pPr marL="0" indent="0">
              <a:buNone/>
            </a:pPr>
            <a:r>
              <a:rPr lang="en-US" sz="1600" dirty="0"/>
              <a:t>Most employees at The Deanwater Hotel have been furloughed and the full- time workers are being payed 80% with help from the government. This should allow the business to manage its cash inflow to outflow ratio.</a:t>
            </a:r>
          </a:p>
          <a:p>
            <a:pPr marL="0" indent="0">
              <a:buNone/>
            </a:pPr>
            <a:r>
              <a:rPr lang="en-US" sz="1600" dirty="0"/>
              <a:t>When it re-opens, the social distancing rules are likely to still apply therefore events will still be unable to go ahead this with further affect the cash flow, possibly leaving employees furloughed for even longer.</a:t>
            </a:r>
          </a:p>
        </p:txBody>
      </p:sp>
    </p:spTree>
    <p:extLst>
      <p:ext uri="{BB962C8B-B14F-4D97-AF65-F5344CB8AC3E}">
        <p14:creationId xmlns:p14="http://schemas.microsoft.com/office/powerpoint/2010/main" val="2970272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561D0-AF2A-7547-BCC1-00D98EEADF3A}"/>
              </a:ext>
            </a:extLst>
          </p:cNvPr>
          <p:cNvSpPr>
            <a:spLocks noGrp="1"/>
          </p:cNvSpPr>
          <p:nvPr>
            <p:ph type="title"/>
          </p:nvPr>
        </p:nvSpPr>
        <p:spPr/>
        <p:txBody>
          <a:bodyPr>
            <a:normAutofit/>
          </a:bodyPr>
          <a:lstStyle/>
          <a:p>
            <a:r>
              <a:rPr lang="en-US" sz="3200" b="1" dirty="0"/>
              <a:t>Tesco</a:t>
            </a:r>
          </a:p>
        </p:txBody>
      </p:sp>
      <p:sp>
        <p:nvSpPr>
          <p:cNvPr id="3" name="Content Placeholder 2">
            <a:extLst>
              <a:ext uri="{FF2B5EF4-FFF2-40B4-BE49-F238E27FC236}">
                <a16:creationId xmlns:a16="http://schemas.microsoft.com/office/drawing/2014/main" id="{9DCD7FC3-09F8-984B-BF0B-79268D07B7FB}"/>
              </a:ext>
            </a:extLst>
          </p:cNvPr>
          <p:cNvSpPr>
            <a:spLocks noGrp="1"/>
          </p:cNvSpPr>
          <p:nvPr>
            <p:ph idx="1"/>
          </p:nvPr>
        </p:nvSpPr>
        <p:spPr>
          <a:xfrm>
            <a:off x="838200" y="1480481"/>
            <a:ext cx="10515600" cy="4351338"/>
          </a:xfrm>
        </p:spPr>
        <p:txBody>
          <a:bodyPr>
            <a:normAutofit/>
          </a:bodyPr>
          <a:lstStyle/>
          <a:p>
            <a:pPr marL="0" indent="0">
              <a:lnSpc>
                <a:spcPct val="100000"/>
              </a:lnSpc>
              <a:spcBef>
                <a:spcPts val="400"/>
              </a:spcBef>
              <a:buNone/>
            </a:pPr>
            <a:r>
              <a:rPr lang="en-US" sz="1600" dirty="0"/>
              <a:t>Tesco have filmed a new advert with their colleagues summarizing the new social distancing rules they have implemented within their stores around the UK. These rules are in place to keep both the customers and employees safe. Not only will this advert be promoting their stores but also it will spread awareness of these rules in hope to attract customers to their stores and not a competitor such as Sainsburys. This will further increase profits.</a:t>
            </a:r>
          </a:p>
          <a:p>
            <a:pPr marL="0" indent="0">
              <a:lnSpc>
                <a:spcPct val="100000"/>
              </a:lnSpc>
              <a:spcBef>
                <a:spcPts val="400"/>
              </a:spcBef>
              <a:buNone/>
            </a:pPr>
            <a:r>
              <a:rPr lang="en-US" sz="1600" dirty="0"/>
              <a:t>They will also </a:t>
            </a:r>
            <a:r>
              <a:rPr lang="en-GB" sz="1600" dirty="0"/>
              <a:t>pay a 10% bonus on the hourly rate for hours worked to colleagues across its stores, distribution centres and customer engagement centres.</a:t>
            </a:r>
            <a:r>
              <a:rPr lang="en-US" sz="1600" dirty="0"/>
              <a:t> By doing this Tesco will increase their employee's motivation. It is important that their workers are rewarded for the work they are doing in these difficult times.</a:t>
            </a:r>
          </a:p>
          <a:p>
            <a:pPr marL="0" indent="0">
              <a:lnSpc>
                <a:spcPct val="100000"/>
              </a:lnSpc>
              <a:spcBef>
                <a:spcPts val="400"/>
              </a:spcBef>
              <a:buNone/>
            </a:pPr>
            <a:r>
              <a:rPr lang="en-US" sz="1600" dirty="0"/>
              <a:t>45,000 extra colleagues have been recruited to help with the huge demand for food due to people stockpiling. Slightly helping the large unemployment rates in the UK currently.</a:t>
            </a:r>
          </a:p>
        </p:txBody>
      </p:sp>
    </p:spTree>
    <p:extLst>
      <p:ext uri="{BB962C8B-B14F-4D97-AF65-F5344CB8AC3E}">
        <p14:creationId xmlns:p14="http://schemas.microsoft.com/office/powerpoint/2010/main" val="4000911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7369</TotalTime>
  <Words>744</Words>
  <Application>Microsoft Office PowerPoint</Application>
  <PresentationFormat>Widescreen</PresentationFormat>
  <Paragraphs>19</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The effect of Covid-19 on Business Decision-Making </vt:lpstr>
      <vt:lpstr>Effect demand has on Pretty Little Thing </vt:lpstr>
      <vt:lpstr>How has cash flow effected The Deanwater Hotel</vt:lpstr>
      <vt:lpstr>Tesco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 of Covid-19 on Business Decision-Making</dc:title>
  <dc:creator>Hannah Copley</dc:creator>
  <cp:lastModifiedBy>J McHarg</cp:lastModifiedBy>
  <cp:revision>24</cp:revision>
  <dcterms:created xsi:type="dcterms:W3CDTF">2020-04-26T11:03:46Z</dcterms:created>
  <dcterms:modified xsi:type="dcterms:W3CDTF">2020-05-02T19:36:21Z</dcterms:modified>
</cp:coreProperties>
</file>