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2" r:id="rId2"/>
    <p:sldId id="321" r:id="rId3"/>
    <p:sldId id="348" r:id="rId4"/>
    <p:sldId id="324" r:id="rId5"/>
    <p:sldId id="349" r:id="rId6"/>
    <p:sldId id="356" r:id="rId7"/>
    <p:sldId id="329" r:id="rId8"/>
    <p:sldId id="351" r:id="rId9"/>
    <p:sldId id="352" r:id="rId10"/>
    <p:sldId id="357" r:id="rId11"/>
    <p:sldId id="358" r:id="rId12"/>
    <p:sldId id="359" r:id="rId13"/>
    <p:sldId id="353" r:id="rId14"/>
    <p:sldId id="341" r:id="rId15"/>
    <p:sldId id="361" r:id="rId16"/>
    <p:sldId id="345" r:id="rId17"/>
    <p:sldId id="36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CC"/>
    <a:srgbClr val="73EDFD"/>
    <a:srgbClr val="9CDD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2" autoAdjust="0"/>
    <p:restoredTop sz="94660"/>
  </p:normalViewPr>
  <p:slideViewPr>
    <p:cSldViewPr>
      <p:cViewPr varScale="1">
        <p:scale>
          <a:sx n="68" d="100"/>
          <a:sy n="68" d="100"/>
        </p:scale>
        <p:origin x="147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FD32B39-48B8-49CC-9065-3A2AA51B67EC}"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4F418-6D7C-4BA4-8224-6F0D9375F4AD}" type="slidenum">
              <a:rPr lang="en-GB" smtClean="0"/>
              <a:t>‹#›</a:t>
            </a:fld>
            <a:endParaRPr lang="en-GB"/>
          </a:p>
        </p:txBody>
      </p:sp>
    </p:spTree>
    <p:extLst>
      <p:ext uri="{BB962C8B-B14F-4D97-AF65-F5344CB8AC3E}">
        <p14:creationId xmlns:p14="http://schemas.microsoft.com/office/powerpoint/2010/main" val="1941756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D32B39-48B8-49CC-9065-3A2AA51B67EC}"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4F418-6D7C-4BA4-8224-6F0D9375F4AD}" type="slidenum">
              <a:rPr lang="en-GB" smtClean="0"/>
              <a:t>‹#›</a:t>
            </a:fld>
            <a:endParaRPr lang="en-GB"/>
          </a:p>
        </p:txBody>
      </p:sp>
    </p:spTree>
    <p:extLst>
      <p:ext uri="{BB962C8B-B14F-4D97-AF65-F5344CB8AC3E}">
        <p14:creationId xmlns:p14="http://schemas.microsoft.com/office/powerpoint/2010/main" val="2309464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D32B39-48B8-49CC-9065-3A2AA51B67EC}"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4F418-6D7C-4BA4-8224-6F0D9375F4AD}" type="slidenum">
              <a:rPr lang="en-GB" smtClean="0"/>
              <a:t>‹#›</a:t>
            </a:fld>
            <a:endParaRPr lang="en-GB"/>
          </a:p>
        </p:txBody>
      </p:sp>
    </p:spTree>
    <p:extLst>
      <p:ext uri="{BB962C8B-B14F-4D97-AF65-F5344CB8AC3E}">
        <p14:creationId xmlns:p14="http://schemas.microsoft.com/office/powerpoint/2010/main" val="153324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D32B39-48B8-49CC-9065-3A2AA51B67EC}"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4F418-6D7C-4BA4-8224-6F0D9375F4AD}" type="slidenum">
              <a:rPr lang="en-GB" smtClean="0"/>
              <a:t>‹#›</a:t>
            </a:fld>
            <a:endParaRPr lang="en-GB"/>
          </a:p>
        </p:txBody>
      </p:sp>
    </p:spTree>
    <p:extLst>
      <p:ext uri="{BB962C8B-B14F-4D97-AF65-F5344CB8AC3E}">
        <p14:creationId xmlns:p14="http://schemas.microsoft.com/office/powerpoint/2010/main" val="1663022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D32B39-48B8-49CC-9065-3A2AA51B67EC}"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4F418-6D7C-4BA4-8224-6F0D9375F4AD}" type="slidenum">
              <a:rPr lang="en-GB" smtClean="0"/>
              <a:t>‹#›</a:t>
            </a:fld>
            <a:endParaRPr lang="en-GB"/>
          </a:p>
        </p:txBody>
      </p:sp>
    </p:spTree>
    <p:extLst>
      <p:ext uri="{BB962C8B-B14F-4D97-AF65-F5344CB8AC3E}">
        <p14:creationId xmlns:p14="http://schemas.microsoft.com/office/powerpoint/2010/main" val="3397125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FD32B39-48B8-49CC-9065-3A2AA51B67EC}"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E4F418-6D7C-4BA4-8224-6F0D9375F4AD}" type="slidenum">
              <a:rPr lang="en-GB" smtClean="0"/>
              <a:t>‹#›</a:t>
            </a:fld>
            <a:endParaRPr lang="en-GB"/>
          </a:p>
        </p:txBody>
      </p:sp>
    </p:spTree>
    <p:extLst>
      <p:ext uri="{BB962C8B-B14F-4D97-AF65-F5344CB8AC3E}">
        <p14:creationId xmlns:p14="http://schemas.microsoft.com/office/powerpoint/2010/main" val="1095223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FD32B39-48B8-49CC-9065-3A2AA51B67EC}" type="datetimeFigureOut">
              <a:rPr lang="en-GB" smtClean="0"/>
              <a:t>08/07/2020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4E4F418-6D7C-4BA4-8224-6F0D9375F4AD}" type="slidenum">
              <a:rPr lang="en-GB" smtClean="0"/>
              <a:t>‹#›</a:t>
            </a:fld>
            <a:endParaRPr lang="en-GB"/>
          </a:p>
        </p:txBody>
      </p:sp>
    </p:spTree>
    <p:extLst>
      <p:ext uri="{BB962C8B-B14F-4D97-AF65-F5344CB8AC3E}">
        <p14:creationId xmlns:p14="http://schemas.microsoft.com/office/powerpoint/2010/main" val="3701530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FD32B39-48B8-49CC-9065-3A2AA51B67EC}" type="datetimeFigureOut">
              <a:rPr lang="en-GB" smtClean="0"/>
              <a:t>08/07/2020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4E4F418-6D7C-4BA4-8224-6F0D9375F4AD}" type="slidenum">
              <a:rPr lang="en-GB" smtClean="0"/>
              <a:t>‹#›</a:t>
            </a:fld>
            <a:endParaRPr lang="en-GB"/>
          </a:p>
        </p:txBody>
      </p:sp>
    </p:spTree>
    <p:extLst>
      <p:ext uri="{BB962C8B-B14F-4D97-AF65-F5344CB8AC3E}">
        <p14:creationId xmlns:p14="http://schemas.microsoft.com/office/powerpoint/2010/main" val="3431368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D32B39-48B8-49CC-9065-3A2AA51B67EC}" type="datetimeFigureOut">
              <a:rPr lang="en-GB" smtClean="0"/>
              <a:t>08/07/2020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4E4F418-6D7C-4BA4-8224-6F0D9375F4AD}" type="slidenum">
              <a:rPr lang="en-GB" smtClean="0"/>
              <a:t>‹#›</a:t>
            </a:fld>
            <a:endParaRPr lang="en-GB"/>
          </a:p>
        </p:txBody>
      </p:sp>
    </p:spTree>
    <p:extLst>
      <p:ext uri="{BB962C8B-B14F-4D97-AF65-F5344CB8AC3E}">
        <p14:creationId xmlns:p14="http://schemas.microsoft.com/office/powerpoint/2010/main" val="471336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D32B39-48B8-49CC-9065-3A2AA51B67EC}"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E4F418-6D7C-4BA4-8224-6F0D9375F4AD}" type="slidenum">
              <a:rPr lang="en-GB" smtClean="0"/>
              <a:t>‹#›</a:t>
            </a:fld>
            <a:endParaRPr lang="en-GB"/>
          </a:p>
        </p:txBody>
      </p:sp>
    </p:spTree>
    <p:extLst>
      <p:ext uri="{BB962C8B-B14F-4D97-AF65-F5344CB8AC3E}">
        <p14:creationId xmlns:p14="http://schemas.microsoft.com/office/powerpoint/2010/main" val="399056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D32B39-48B8-49CC-9065-3A2AA51B67EC}"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E4F418-6D7C-4BA4-8224-6F0D9375F4AD}" type="slidenum">
              <a:rPr lang="en-GB" smtClean="0"/>
              <a:t>‹#›</a:t>
            </a:fld>
            <a:endParaRPr lang="en-GB"/>
          </a:p>
        </p:txBody>
      </p:sp>
    </p:spTree>
    <p:extLst>
      <p:ext uri="{BB962C8B-B14F-4D97-AF65-F5344CB8AC3E}">
        <p14:creationId xmlns:p14="http://schemas.microsoft.com/office/powerpoint/2010/main" val="755657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D32B39-48B8-49CC-9065-3A2AA51B67EC}" type="datetimeFigureOut">
              <a:rPr lang="en-GB" smtClean="0"/>
              <a:t>08/07/2020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E4F418-6D7C-4BA4-8224-6F0D9375F4AD}" type="slidenum">
              <a:rPr lang="en-GB" smtClean="0"/>
              <a:t>‹#›</a:t>
            </a:fld>
            <a:endParaRPr lang="en-GB"/>
          </a:p>
        </p:txBody>
      </p:sp>
    </p:spTree>
    <p:extLst>
      <p:ext uri="{BB962C8B-B14F-4D97-AF65-F5344CB8AC3E}">
        <p14:creationId xmlns:p14="http://schemas.microsoft.com/office/powerpoint/2010/main" val="611510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www.wordreference.com/"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a:t>What are future tense verbs?</a:t>
            </a:r>
          </a:p>
        </p:txBody>
      </p:sp>
      <p:sp>
        <p:nvSpPr>
          <p:cNvPr id="5" name="Content Placeholder 4"/>
          <p:cNvSpPr>
            <a:spLocks noGrp="1"/>
          </p:cNvSpPr>
          <p:nvPr>
            <p:ph idx="1"/>
          </p:nvPr>
        </p:nvSpPr>
        <p:spPr>
          <a:xfrm>
            <a:off x="179512" y="1600200"/>
            <a:ext cx="8784976" cy="4525963"/>
          </a:xfrm>
        </p:spPr>
        <p:txBody>
          <a:bodyPr>
            <a:normAutofit fontScale="85000" lnSpcReduction="10000"/>
          </a:bodyPr>
          <a:lstStyle/>
          <a:p>
            <a:r>
              <a:rPr lang="en-GB" dirty="0"/>
              <a:t>Future tense verbs describe an action that </a:t>
            </a:r>
            <a:r>
              <a:rPr lang="en-GB" b="1" u="sng" dirty="0"/>
              <a:t>will</a:t>
            </a:r>
            <a:r>
              <a:rPr lang="en-GB" dirty="0"/>
              <a:t> happen in the future.</a:t>
            </a:r>
          </a:p>
          <a:p>
            <a:r>
              <a:rPr lang="en-GB" dirty="0"/>
              <a:t>Examples in English are: </a:t>
            </a:r>
          </a:p>
          <a:p>
            <a:pPr marL="0" indent="0">
              <a:buNone/>
            </a:pPr>
            <a:r>
              <a:rPr lang="en-GB" dirty="0"/>
              <a:t>	I will run</a:t>
            </a:r>
          </a:p>
          <a:p>
            <a:pPr marL="0" indent="0">
              <a:buNone/>
            </a:pPr>
            <a:r>
              <a:rPr lang="en-GB" dirty="0"/>
              <a:t>	I will keep running</a:t>
            </a:r>
          </a:p>
          <a:p>
            <a:pPr marL="0" indent="0">
              <a:buNone/>
            </a:pPr>
            <a:r>
              <a:rPr lang="en-GB" dirty="0"/>
              <a:t>	I will run some more</a:t>
            </a:r>
          </a:p>
          <a:p>
            <a:pPr marL="0" indent="0">
              <a:buNone/>
            </a:pPr>
            <a:r>
              <a:rPr lang="en-GB" dirty="0"/>
              <a:t>	I will hide</a:t>
            </a:r>
          </a:p>
          <a:p>
            <a:pPr marL="0" indent="0">
              <a:buNone/>
            </a:pPr>
            <a:endParaRPr lang="en-GB" dirty="0"/>
          </a:p>
          <a:p>
            <a:pPr marL="0" indent="0" algn="ctr">
              <a:buNone/>
            </a:pPr>
            <a:r>
              <a:rPr lang="en-GB" sz="3000" b="1" dirty="0"/>
              <a:t>The great thing about Spanish is that the endings are exactly the same </a:t>
            </a:r>
            <a:r>
              <a:rPr lang="en-GB" sz="3000" b="1" u="sng" dirty="0"/>
              <a:t>for all verbs</a:t>
            </a:r>
            <a:r>
              <a:rPr lang="en-GB" sz="3000" b="1" dirty="0"/>
              <a:t> and it is only the stem that changes.</a:t>
            </a:r>
          </a:p>
          <a:p>
            <a:pPr marL="514350" indent="-514350">
              <a:buFont typeface="+mj-lt"/>
              <a:buAutoNum type="arabicPeriod"/>
            </a:pPr>
            <a:endParaRPr lang="en-GB" dirty="0"/>
          </a:p>
          <a:p>
            <a:endParaRPr lang="en-GB" dirty="0"/>
          </a:p>
        </p:txBody>
      </p:sp>
    </p:spTree>
    <p:extLst>
      <p:ext uri="{BB962C8B-B14F-4D97-AF65-F5344CB8AC3E}">
        <p14:creationId xmlns:p14="http://schemas.microsoft.com/office/powerpoint/2010/main" val="4280449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4932040" y="3068960"/>
            <a:ext cx="4211960" cy="378904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3" name="Rectangle 3"/>
          <p:cNvSpPr>
            <a:spLocks noGrp="1" noChangeArrowheads="1"/>
          </p:cNvSpPr>
          <p:nvPr>
            <p:ph type="title"/>
          </p:nvPr>
        </p:nvSpPr>
        <p:spPr/>
        <p:txBody>
          <a:bodyPr>
            <a:normAutofit/>
          </a:bodyPr>
          <a:lstStyle/>
          <a:p>
            <a:pPr eaLnBrk="1" hangingPunct="1"/>
            <a:r>
              <a:rPr lang="es-ES" sz="6600" b="1" dirty="0"/>
              <a:t>AR</a:t>
            </a:r>
            <a:endParaRPr lang="en-US" sz="6600" b="1" dirty="0"/>
          </a:p>
        </p:txBody>
      </p:sp>
      <p:sp>
        <p:nvSpPr>
          <p:cNvPr id="20484" name="Rectangle 4"/>
          <p:cNvSpPr>
            <a:spLocks noGrp="1" noChangeArrowheads="1"/>
          </p:cNvSpPr>
          <p:nvPr>
            <p:ph type="body" idx="1"/>
          </p:nvPr>
        </p:nvSpPr>
        <p:spPr>
          <a:xfrm>
            <a:off x="228600" y="1600200"/>
            <a:ext cx="8458200" cy="4525963"/>
          </a:xfrm>
        </p:spPr>
        <p:txBody>
          <a:bodyPr/>
          <a:lstStyle/>
          <a:p>
            <a:pPr eaLnBrk="1" hangingPunct="1">
              <a:lnSpc>
                <a:spcPct val="90000"/>
              </a:lnSpc>
            </a:pPr>
            <a:r>
              <a:rPr lang="es-ES" dirty="0" err="1"/>
              <a:t>E.g</a:t>
            </a:r>
            <a:r>
              <a:rPr lang="es-ES" dirty="0"/>
              <a:t>.	 Habl</a:t>
            </a:r>
            <a:r>
              <a:rPr lang="es-ES" u="sng" dirty="0"/>
              <a:t>ar</a:t>
            </a:r>
            <a:r>
              <a:rPr lang="es-ES" b="1" dirty="0"/>
              <a:t>		</a:t>
            </a:r>
            <a:r>
              <a:rPr lang="es-ES" i="1" dirty="0" err="1"/>
              <a:t>to</a:t>
            </a:r>
            <a:r>
              <a:rPr lang="es-ES" i="1" dirty="0"/>
              <a:t> </a:t>
            </a:r>
            <a:r>
              <a:rPr lang="es-ES" i="1" dirty="0" err="1"/>
              <a:t>speak</a:t>
            </a:r>
            <a:endParaRPr lang="es-ES" dirty="0"/>
          </a:p>
          <a:p>
            <a:pPr eaLnBrk="1" hangingPunct="1">
              <a:lnSpc>
                <a:spcPct val="90000"/>
              </a:lnSpc>
              <a:buFontTx/>
              <a:buNone/>
            </a:pPr>
            <a:endParaRPr lang="en-GB" dirty="0"/>
          </a:p>
          <a:p>
            <a:pPr eaLnBrk="1" hangingPunct="1">
              <a:lnSpc>
                <a:spcPct val="90000"/>
              </a:lnSpc>
              <a:buFontTx/>
              <a:buNone/>
            </a:pPr>
            <a:endParaRPr lang="es-ES" dirty="0"/>
          </a:p>
        </p:txBody>
      </p:sp>
      <p:sp>
        <p:nvSpPr>
          <p:cNvPr id="20485" name="Rectangle 5"/>
          <p:cNvSpPr>
            <a:spLocks noChangeArrowheads="1"/>
          </p:cNvSpPr>
          <p:nvPr/>
        </p:nvSpPr>
        <p:spPr bwMode="auto">
          <a:xfrm>
            <a:off x="4932040" y="3095479"/>
            <a:ext cx="421196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GB" sz="2000" b="1" dirty="0">
                <a:latin typeface="Calibri" pitchFamily="34" charset="0"/>
              </a:rPr>
              <a:t>Conjugate 2 of these verbs following the same pattern as </a:t>
            </a:r>
            <a:r>
              <a:rPr lang="en-GB" sz="2000" b="1" i="1" dirty="0" err="1">
                <a:latin typeface="Calibri" pitchFamily="34" charset="0"/>
              </a:rPr>
              <a:t>hablar</a:t>
            </a:r>
            <a:r>
              <a:rPr lang="en-GB" sz="2000" b="1" dirty="0">
                <a:latin typeface="Calibri" pitchFamily="34" charset="0"/>
              </a:rPr>
              <a:t>:</a:t>
            </a:r>
          </a:p>
          <a:p>
            <a:r>
              <a:rPr lang="en-GB" sz="2000" dirty="0" err="1">
                <a:latin typeface="Calibri" pitchFamily="34" charset="0"/>
              </a:rPr>
              <a:t>Cantar</a:t>
            </a:r>
            <a:r>
              <a:rPr lang="en-GB" sz="2000" dirty="0">
                <a:latin typeface="Calibri" pitchFamily="34" charset="0"/>
              </a:rPr>
              <a:t> – to sing</a:t>
            </a:r>
          </a:p>
          <a:p>
            <a:r>
              <a:rPr lang="en-GB" sz="2000" dirty="0" err="1">
                <a:latin typeface="Calibri" pitchFamily="34" charset="0"/>
              </a:rPr>
              <a:t>Bailar</a:t>
            </a:r>
            <a:r>
              <a:rPr lang="en-GB" sz="2000" dirty="0">
                <a:latin typeface="Calibri" pitchFamily="34" charset="0"/>
              </a:rPr>
              <a:t> – to dance</a:t>
            </a:r>
          </a:p>
          <a:p>
            <a:r>
              <a:rPr lang="en-GB" sz="2000" dirty="0" err="1">
                <a:latin typeface="Calibri" pitchFamily="34" charset="0"/>
              </a:rPr>
              <a:t>Escuchar</a:t>
            </a:r>
            <a:r>
              <a:rPr lang="en-GB" sz="2000" dirty="0">
                <a:latin typeface="Calibri" pitchFamily="34" charset="0"/>
              </a:rPr>
              <a:t> – to listen</a:t>
            </a:r>
          </a:p>
          <a:p>
            <a:r>
              <a:rPr lang="en-GB" sz="2000" dirty="0" err="1">
                <a:latin typeface="Calibri" pitchFamily="34" charset="0"/>
              </a:rPr>
              <a:t>Dibujar</a:t>
            </a:r>
            <a:r>
              <a:rPr lang="en-GB" sz="2000" dirty="0">
                <a:latin typeface="Calibri" pitchFamily="34" charset="0"/>
              </a:rPr>
              <a:t> – to draw</a:t>
            </a:r>
          </a:p>
          <a:p>
            <a:r>
              <a:rPr lang="en-GB" sz="2000" dirty="0" err="1">
                <a:latin typeface="Calibri" pitchFamily="34" charset="0"/>
              </a:rPr>
              <a:t>Copiar</a:t>
            </a:r>
            <a:r>
              <a:rPr lang="en-GB" sz="2000" dirty="0">
                <a:latin typeface="Calibri" pitchFamily="34" charset="0"/>
              </a:rPr>
              <a:t> – to copy</a:t>
            </a:r>
          </a:p>
          <a:p>
            <a:r>
              <a:rPr lang="en-GB" sz="2000" dirty="0" err="1">
                <a:latin typeface="Calibri" pitchFamily="34" charset="0"/>
              </a:rPr>
              <a:t>Llamar</a:t>
            </a:r>
            <a:r>
              <a:rPr lang="en-GB" sz="2000" dirty="0">
                <a:latin typeface="Calibri" pitchFamily="34" charset="0"/>
              </a:rPr>
              <a:t> – to call</a:t>
            </a:r>
          </a:p>
          <a:p>
            <a:r>
              <a:rPr lang="en-GB" sz="2000" dirty="0" err="1">
                <a:latin typeface="Calibri" pitchFamily="34" charset="0"/>
              </a:rPr>
              <a:t>Descargar</a:t>
            </a:r>
            <a:r>
              <a:rPr lang="en-GB" sz="2000" dirty="0">
                <a:latin typeface="Calibri" pitchFamily="34" charset="0"/>
              </a:rPr>
              <a:t> – to download</a:t>
            </a:r>
          </a:p>
          <a:p>
            <a:r>
              <a:rPr lang="en-GB" sz="2000" dirty="0" err="1">
                <a:latin typeface="Calibri" pitchFamily="34" charset="0"/>
              </a:rPr>
              <a:t>Desempe</a:t>
            </a:r>
            <a:r>
              <a:rPr lang="es-ES" sz="2000" dirty="0" err="1"/>
              <a:t>ñar</a:t>
            </a:r>
            <a:r>
              <a:rPr lang="es-ES" sz="2000" dirty="0"/>
              <a:t> – </a:t>
            </a:r>
            <a:r>
              <a:rPr lang="es-ES" sz="2000" dirty="0" err="1"/>
              <a:t>to</a:t>
            </a:r>
            <a:r>
              <a:rPr lang="es-ES" sz="2000" dirty="0"/>
              <a:t> </a:t>
            </a:r>
            <a:r>
              <a:rPr lang="es-ES" sz="2000" dirty="0" err="1"/>
              <a:t>play</a:t>
            </a:r>
            <a:r>
              <a:rPr lang="es-ES" sz="2000" dirty="0"/>
              <a:t> (a role)</a:t>
            </a:r>
          </a:p>
          <a:p>
            <a:r>
              <a:rPr lang="en-GB" sz="2000" dirty="0" err="1"/>
              <a:t>Rodar</a:t>
            </a:r>
            <a:r>
              <a:rPr lang="en-GB" sz="2000" dirty="0"/>
              <a:t> – to film</a:t>
            </a:r>
          </a:p>
          <a:p>
            <a:r>
              <a:rPr lang="en-GB" sz="2000" dirty="0" err="1"/>
              <a:t>Contar</a:t>
            </a:r>
            <a:r>
              <a:rPr lang="en-GB" sz="2000" dirty="0"/>
              <a:t> – to count</a:t>
            </a:r>
            <a:endParaRPr lang="es-ES" sz="2000" dirty="0"/>
          </a:p>
          <a:p>
            <a:endParaRPr lang="en-GB" sz="2000" dirty="0">
              <a:latin typeface="Calibri" pitchFamily="34" charset="0"/>
            </a:endParaRPr>
          </a:p>
          <a:p>
            <a:endParaRPr lang="en-GB" sz="2000" i="1" dirty="0">
              <a:latin typeface="Calibri" pitchFamily="34" charset="0"/>
            </a:endParaRPr>
          </a:p>
        </p:txBody>
      </p:sp>
      <p:sp>
        <p:nvSpPr>
          <p:cNvPr id="5" name="TextBox 4"/>
          <p:cNvSpPr txBox="1"/>
          <p:nvPr/>
        </p:nvSpPr>
        <p:spPr>
          <a:xfrm>
            <a:off x="0" y="2348880"/>
            <a:ext cx="5724128" cy="3046988"/>
          </a:xfrm>
          <a:prstGeom prst="rect">
            <a:avLst/>
          </a:prstGeom>
          <a:noFill/>
        </p:spPr>
        <p:txBody>
          <a:bodyPr wrap="square" rtlCol="0">
            <a:spAutoFit/>
          </a:bodyPr>
          <a:lstStyle/>
          <a:p>
            <a:pPr marL="285750" indent="-285750">
              <a:buFont typeface="Arial" pitchFamily="34" charset="0"/>
              <a:buChar char="•"/>
            </a:pPr>
            <a:r>
              <a:rPr lang="es-ES" sz="3200" dirty="0"/>
              <a:t>Yo 			Habla</a:t>
            </a:r>
            <a:r>
              <a:rPr lang="es-ES" sz="3200" u="sng" dirty="0"/>
              <a:t>r</a:t>
            </a:r>
            <a:r>
              <a:rPr lang="es-ES" sz="3200" dirty="0">
                <a:solidFill>
                  <a:srgbClr val="800080"/>
                </a:solidFill>
              </a:rPr>
              <a:t>é</a:t>
            </a:r>
          </a:p>
          <a:p>
            <a:pPr marL="285750" indent="-285750">
              <a:buFont typeface="Arial" pitchFamily="34" charset="0"/>
              <a:buChar char="•"/>
            </a:pPr>
            <a:r>
              <a:rPr lang="es-ES" sz="3200" dirty="0"/>
              <a:t>Tú 			Habla</a:t>
            </a:r>
            <a:r>
              <a:rPr lang="es-ES" sz="3200" u="sng" dirty="0"/>
              <a:t>r</a:t>
            </a:r>
            <a:r>
              <a:rPr lang="es-ES" sz="3200" dirty="0">
                <a:solidFill>
                  <a:srgbClr val="800080"/>
                </a:solidFill>
              </a:rPr>
              <a:t>ás</a:t>
            </a:r>
          </a:p>
          <a:p>
            <a:pPr marL="285750" indent="-285750">
              <a:buFont typeface="Arial" pitchFamily="34" charset="0"/>
              <a:buChar char="•"/>
            </a:pPr>
            <a:r>
              <a:rPr lang="es-ES" sz="3200" dirty="0">
                <a:solidFill>
                  <a:srgbClr val="0000FF"/>
                </a:solidFill>
              </a:rPr>
              <a:t>Él</a:t>
            </a:r>
            <a:r>
              <a:rPr lang="es-ES" sz="3200" dirty="0"/>
              <a:t> / </a:t>
            </a:r>
            <a:r>
              <a:rPr lang="es-ES" sz="3200" dirty="0">
                <a:solidFill>
                  <a:srgbClr val="FF0000"/>
                </a:solidFill>
              </a:rPr>
              <a:t>Ella </a:t>
            </a:r>
            <a:r>
              <a:rPr lang="es-ES" sz="3200" dirty="0"/>
              <a:t>		Habla</a:t>
            </a:r>
            <a:r>
              <a:rPr lang="es-ES" sz="3200" u="sng" dirty="0"/>
              <a:t>r</a:t>
            </a:r>
            <a:r>
              <a:rPr lang="es-ES" sz="3200" dirty="0">
                <a:solidFill>
                  <a:srgbClr val="800080"/>
                </a:solidFill>
              </a:rPr>
              <a:t>á</a:t>
            </a:r>
          </a:p>
          <a:p>
            <a:pPr marL="285750" indent="-285750">
              <a:buFont typeface="Arial" pitchFamily="34" charset="0"/>
              <a:buChar char="•"/>
            </a:pPr>
            <a:r>
              <a:rPr lang="es-ES" sz="3200" dirty="0"/>
              <a:t>Nosotros 	Habla</a:t>
            </a:r>
            <a:r>
              <a:rPr lang="es-ES" sz="3200" u="sng" dirty="0"/>
              <a:t>r</a:t>
            </a:r>
            <a:r>
              <a:rPr lang="es-ES" sz="3200" dirty="0">
                <a:solidFill>
                  <a:srgbClr val="800080"/>
                </a:solidFill>
              </a:rPr>
              <a:t>emos</a:t>
            </a:r>
          </a:p>
          <a:p>
            <a:pPr marL="285750" indent="-285750">
              <a:buFont typeface="Arial" pitchFamily="34" charset="0"/>
              <a:buChar char="•"/>
            </a:pPr>
            <a:r>
              <a:rPr lang="es-ES" sz="3200" dirty="0"/>
              <a:t>Vosotros 		Habla</a:t>
            </a:r>
            <a:r>
              <a:rPr lang="es-ES" sz="3200" u="sng" dirty="0"/>
              <a:t>r</a:t>
            </a:r>
            <a:r>
              <a:rPr lang="es-ES" sz="3200" dirty="0">
                <a:solidFill>
                  <a:srgbClr val="800080"/>
                </a:solidFill>
              </a:rPr>
              <a:t>éis</a:t>
            </a:r>
          </a:p>
          <a:p>
            <a:pPr marL="285750" indent="-285750">
              <a:buFont typeface="Arial" pitchFamily="34" charset="0"/>
              <a:buChar char="•"/>
            </a:pPr>
            <a:r>
              <a:rPr lang="es-ES" sz="3200" dirty="0">
                <a:solidFill>
                  <a:srgbClr val="0000FF"/>
                </a:solidFill>
              </a:rPr>
              <a:t>Ellos</a:t>
            </a:r>
            <a:r>
              <a:rPr lang="es-ES" sz="3200" dirty="0"/>
              <a:t> / </a:t>
            </a:r>
            <a:r>
              <a:rPr lang="es-ES" sz="3200" dirty="0">
                <a:solidFill>
                  <a:srgbClr val="FF0000"/>
                </a:solidFill>
              </a:rPr>
              <a:t>Ellas</a:t>
            </a:r>
            <a:r>
              <a:rPr lang="es-ES" sz="3200" dirty="0"/>
              <a:t> 	Habla</a:t>
            </a:r>
            <a:r>
              <a:rPr lang="es-ES" sz="3200" u="sng" dirty="0"/>
              <a:t>r</a:t>
            </a:r>
            <a:r>
              <a:rPr lang="es-ES" sz="3200" dirty="0">
                <a:solidFill>
                  <a:srgbClr val="800080"/>
                </a:solidFill>
              </a:rPr>
              <a:t>án</a:t>
            </a:r>
          </a:p>
        </p:txBody>
      </p:sp>
      <p:cxnSp>
        <p:nvCxnSpPr>
          <p:cNvPr id="7" name="Straight Connector 6"/>
          <p:cNvCxnSpPr/>
          <p:nvPr/>
        </p:nvCxnSpPr>
        <p:spPr>
          <a:xfrm>
            <a:off x="-324544" y="3872374"/>
            <a:ext cx="52565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4006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80">
                                          <p:stCondLst>
                                            <p:cond delay="0"/>
                                          </p:stCondLst>
                                        </p:cTn>
                                        <p:tgtEl>
                                          <p:spTgt spid="5">
                                            <p:txEl>
                                              <p:pRg st="0" end="0"/>
                                            </p:txEl>
                                          </p:spTgt>
                                        </p:tgtEl>
                                      </p:cBhvr>
                                    </p:animEffect>
                                    <p:anim calcmode="lin" valueType="num">
                                      <p:cBhvr>
                                        <p:cTn id="8"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0" end="0"/>
                                            </p:txEl>
                                          </p:spTgt>
                                        </p:tgtEl>
                                      </p:cBhvr>
                                      <p:to x="100000" y="60000"/>
                                    </p:animScale>
                                    <p:animScale>
                                      <p:cBhvr>
                                        <p:cTn id="14" dur="166" decel="50000">
                                          <p:stCondLst>
                                            <p:cond delay="676"/>
                                          </p:stCondLst>
                                        </p:cTn>
                                        <p:tgtEl>
                                          <p:spTgt spid="5">
                                            <p:txEl>
                                              <p:pRg st="0" end="0"/>
                                            </p:txEl>
                                          </p:spTgt>
                                        </p:tgtEl>
                                      </p:cBhvr>
                                      <p:to x="100000" y="100000"/>
                                    </p:animScale>
                                    <p:animScale>
                                      <p:cBhvr>
                                        <p:cTn id="15" dur="26">
                                          <p:stCondLst>
                                            <p:cond delay="1312"/>
                                          </p:stCondLst>
                                        </p:cTn>
                                        <p:tgtEl>
                                          <p:spTgt spid="5">
                                            <p:txEl>
                                              <p:pRg st="0" end="0"/>
                                            </p:txEl>
                                          </p:spTgt>
                                        </p:tgtEl>
                                      </p:cBhvr>
                                      <p:to x="100000" y="80000"/>
                                    </p:animScale>
                                    <p:animScale>
                                      <p:cBhvr>
                                        <p:cTn id="16" dur="166" decel="50000">
                                          <p:stCondLst>
                                            <p:cond delay="1338"/>
                                          </p:stCondLst>
                                        </p:cTn>
                                        <p:tgtEl>
                                          <p:spTgt spid="5">
                                            <p:txEl>
                                              <p:pRg st="0" end="0"/>
                                            </p:txEl>
                                          </p:spTgt>
                                        </p:tgtEl>
                                      </p:cBhvr>
                                      <p:to x="100000" y="100000"/>
                                    </p:animScale>
                                    <p:animScale>
                                      <p:cBhvr>
                                        <p:cTn id="17" dur="26">
                                          <p:stCondLst>
                                            <p:cond delay="1642"/>
                                          </p:stCondLst>
                                        </p:cTn>
                                        <p:tgtEl>
                                          <p:spTgt spid="5">
                                            <p:txEl>
                                              <p:pRg st="0" end="0"/>
                                            </p:txEl>
                                          </p:spTgt>
                                        </p:tgtEl>
                                      </p:cBhvr>
                                      <p:to x="100000" y="90000"/>
                                    </p:animScale>
                                    <p:animScale>
                                      <p:cBhvr>
                                        <p:cTn id="18" dur="166" decel="50000">
                                          <p:stCondLst>
                                            <p:cond delay="1668"/>
                                          </p:stCondLst>
                                        </p:cTn>
                                        <p:tgtEl>
                                          <p:spTgt spid="5">
                                            <p:txEl>
                                              <p:pRg st="0" end="0"/>
                                            </p:txEl>
                                          </p:spTgt>
                                        </p:tgtEl>
                                      </p:cBhvr>
                                      <p:to x="100000" y="100000"/>
                                    </p:animScale>
                                    <p:animScale>
                                      <p:cBhvr>
                                        <p:cTn id="19" dur="26">
                                          <p:stCondLst>
                                            <p:cond delay="1808"/>
                                          </p:stCondLst>
                                        </p:cTn>
                                        <p:tgtEl>
                                          <p:spTgt spid="5">
                                            <p:txEl>
                                              <p:pRg st="0" end="0"/>
                                            </p:txEl>
                                          </p:spTgt>
                                        </p:tgtEl>
                                      </p:cBhvr>
                                      <p:to x="100000" y="95000"/>
                                    </p:animScale>
                                    <p:animScale>
                                      <p:cBhvr>
                                        <p:cTn id="20" dur="166" decel="50000">
                                          <p:stCondLst>
                                            <p:cond delay="1834"/>
                                          </p:stCondLst>
                                        </p:cTn>
                                        <p:tgtEl>
                                          <p:spTgt spid="5">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wipe(down)">
                                      <p:cBhvr>
                                        <p:cTn id="25" dur="580">
                                          <p:stCondLst>
                                            <p:cond delay="0"/>
                                          </p:stCondLst>
                                        </p:cTn>
                                        <p:tgtEl>
                                          <p:spTgt spid="5">
                                            <p:txEl>
                                              <p:pRg st="1" end="1"/>
                                            </p:txEl>
                                          </p:spTgt>
                                        </p:tgtEl>
                                      </p:cBhvr>
                                    </p:animEffect>
                                    <p:anim calcmode="lin" valueType="num">
                                      <p:cBhvr>
                                        <p:cTn id="26" dur="1822" tmFilter="0,0; 0.14,0.36; 0.43,0.73; 0.71,0.91; 1.0,1.0">
                                          <p:stCondLst>
                                            <p:cond delay="0"/>
                                          </p:stCondLst>
                                        </p:cTn>
                                        <p:tgtEl>
                                          <p:spTgt spid="5">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xEl>
                                              <p:pRg st="1" end="1"/>
                                            </p:txEl>
                                          </p:spTgt>
                                        </p:tgtEl>
                                      </p:cBhvr>
                                      <p:to x="100000" y="60000"/>
                                    </p:animScale>
                                    <p:animScale>
                                      <p:cBhvr>
                                        <p:cTn id="32" dur="166" decel="50000">
                                          <p:stCondLst>
                                            <p:cond delay="676"/>
                                          </p:stCondLst>
                                        </p:cTn>
                                        <p:tgtEl>
                                          <p:spTgt spid="5">
                                            <p:txEl>
                                              <p:pRg st="1" end="1"/>
                                            </p:txEl>
                                          </p:spTgt>
                                        </p:tgtEl>
                                      </p:cBhvr>
                                      <p:to x="100000" y="100000"/>
                                    </p:animScale>
                                    <p:animScale>
                                      <p:cBhvr>
                                        <p:cTn id="33" dur="26">
                                          <p:stCondLst>
                                            <p:cond delay="1312"/>
                                          </p:stCondLst>
                                        </p:cTn>
                                        <p:tgtEl>
                                          <p:spTgt spid="5">
                                            <p:txEl>
                                              <p:pRg st="1" end="1"/>
                                            </p:txEl>
                                          </p:spTgt>
                                        </p:tgtEl>
                                      </p:cBhvr>
                                      <p:to x="100000" y="80000"/>
                                    </p:animScale>
                                    <p:animScale>
                                      <p:cBhvr>
                                        <p:cTn id="34" dur="166" decel="50000">
                                          <p:stCondLst>
                                            <p:cond delay="1338"/>
                                          </p:stCondLst>
                                        </p:cTn>
                                        <p:tgtEl>
                                          <p:spTgt spid="5">
                                            <p:txEl>
                                              <p:pRg st="1" end="1"/>
                                            </p:txEl>
                                          </p:spTgt>
                                        </p:tgtEl>
                                      </p:cBhvr>
                                      <p:to x="100000" y="100000"/>
                                    </p:animScale>
                                    <p:animScale>
                                      <p:cBhvr>
                                        <p:cTn id="35" dur="26">
                                          <p:stCondLst>
                                            <p:cond delay="1642"/>
                                          </p:stCondLst>
                                        </p:cTn>
                                        <p:tgtEl>
                                          <p:spTgt spid="5">
                                            <p:txEl>
                                              <p:pRg st="1" end="1"/>
                                            </p:txEl>
                                          </p:spTgt>
                                        </p:tgtEl>
                                      </p:cBhvr>
                                      <p:to x="100000" y="90000"/>
                                    </p:animScale>
                                    <p:animScale>
                                      <p:cBhvr>
                                        <p:cTn id="36" dur="166" decel="50000">
                                          <p:stCondLst>
                                            <p:cond delay="1668"/>
                                          </p:stCondLst>
                                        </p:cTn>
                                        <p:tgtEl>
                                          <p:spTgt spid="5">
                                            <p:txEl>
                                              <p:pRg st="1" end="1"/>
                                            </p:txEl>
                                          </p:spTgt>
                                        </p:tgtEl>
                                      </p:cBhvr>
                                      <p:to x="100000" y="100000"/>
                                    </p:animScale>
                                    <p:animScale>
                                      <p:cBhvr>
                                        <p:cTn id="37" dur="26">
                                          <p:stCondLst>
                                            <p:cond delay="1808"/>
                                          </p:stCondLst>
                                        </p:cTn>
                                        <p:tgtEl>
                                          <p:spTgt spid="5">
                                            <p:txEl>
                                              <p:pRg st="1" end="1"/>
                                            </p:txEl>
                                          </p:spTgt>
                                        </p:tgtEl>
                                      </p:cBhvr>
                                      <p:to x="100000" y="95000"/>
                                    </p:animScale>
                                    <p:animScale>
                                      <p:cBhvr>
                                        <p:cTn id="38" dur="166" decel="50000">
                                          <p:stCondLst>
                                            <p:cond delay="1834"/>
                                          </p:stCondLst>
                                        </p:cTn>
                                        <p:tgtEl>
                                          <p:spTgt spid="5">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5">
                                            <p:txEl>
                                              <p:pRg st="2" end="2"/>
                                            </p:txEl>
                                          </p:spTgt>
                                        </p:tgtEl>
                                        <p:attrNameLst>
                                          <p:attrName>style.visibility</p:attrName>
                                        </p:attrNameLst>
                                      </p:cBhvr>
                                      <p:to>
                                        <p:strVal val="visible"/>
                                      </p:to>
                                    </p:set>
                                    <p:animEffect transition="in" filter="wipe(down)">
                                      <p:cBhvr>
                                        <p:cTn id="43" dur="580">
                                          <p:stCondLst>
                                            <p:cond delay="0"/>
                                          </p:stCondLst>
                                        </p:cTn>
                                        <p:tgtEl>
                                          <p:spTgt spid="5">
                                            <p:txEl>
                                              <p:pRg st="2" end="2"/>
                                            </p:txEl>
                                          </p:spTgt>
                                        </p:tgtEl>
                                      </p:cBhvr>
                                    </p:animEffect>
                                    <p:anim calcmode="lin" valueType="num">
                                      <p:cBhvr>
                                        <p:cTn id="44" dur="1822" tmFilter="0,0; 0.14,0.36; 0.43,0.73; 0.71,0.91; 1.0,1.0">
                                          <p:stCondLst>
                                            <p:cond delay="0"/>
                                          </p:stCondLst>
                                        </p:cTn>
                                        <p:tgtEl>
                                          <p:spTgt spid="5">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xEl>
                                              <p:pRg st="2" end="2"/>
                                            </p:txEl>
                                          </p:spTgt>
                                        </p:tgtEl>
                                      </p:cBhvr>
                                      <p:to x="100000" y="60000"/>
                                    </p:animScale>
                                    <p:animScale>
                                      <p:cBhvr>
                                        <p:cTn id="50" dur="166" decel="50000">
                                          <p:stCondLst>
                                            <p:cond delay="676"/>
                                          </p:stCondLst>
                                        </p:cTn>
                                        <p:tgtEl>
                                          <p:spTgt spid="5">
                                            <p:txEl>
                                              <p:pRg st="2" end="2"/>
                                            </p:txEl>
                                          </p:spTgt>
                                        </p:tgtEl>
                                      </p:cBhvr>
                                      <p:to x="100000" y="100000"/>
                                    </p:animScale>
                                    <p:animScale>
                                      <p:cBhvr>
                                        <p:cTn id="51" dur="26">
                                          <p:stCondLst>
                                            <p:cond delay="1312"/>
                                          </p:stCondLst>
                                        </p:cTn>
                                        <p:tgtEl>
                                          <p:spTgt spid="5">
                                            <p:txEl>
                                              <p:pRg st="2" end="2"/>
                                            </p:txEl>
                                          </p:spTgt>
                                        </p:tgtEl>
                                      </p:cBhvr>
                                      <p:to x="100000" y="80000"/>
                                    </p:animScale>
                                    <p:animScale>
                                      <p:cBhvr>
                                        <p:cTn id="52" dur="166" decel="50000">
                                          <p:stCondLst>
                                            <p:cond delay="1338"/>
                                          </p:stCondLst>
                                        </p:cTn>
                                        <p:tgtEl>
                                          <p:spTgt spid="5">
                                            <p:txEl>
                                              <p:pRg st="2" end="2"/>
                                            </p:txEl>
                                          </p:spTgt>
                                        </p:tgtEl>
                                      </p:cBhvr>
                                      <p:to x="100000" y="100000"/>
                                    </p:animScale>
                                    <p:animScale>
                                      <p:cBhvr>
                                        <p:cTn id="53" dur="26">
                                          <p:stCondLst>
                                            <p:cond delay="1642"/>
                                          </p:stCondLst>
                                        </p:cTn>
                                        <p:tgtEl>
                                          <p:spTgt spid="5">
                                            <p:txEl>
                                              <p:pRg st="2" end="2"/>
                                            </p:txEl>
                                          </p:spTgt>
                                        </p:tgtEl>
                                      </p:cBhvr>
                                      <p:to x="100000" y="90000"/>
                                    </p:animScale>
                                    <p:animScale>
                                      <p:cBhvr>
                                        <p:cTn id="54" dur="166" decel="50000">
                                          <p:stCondLst>
                                            <p:cond delay="1668"/>
                                          </p:stCondLst>
                                        </p:cTn>
                                        <p:tgtEl>
                                          <p:spTgt spid="5">
                                            <p:txEl>
                                              <p:pRg st="2" end="2"/>
                                            </p:txEl>
                                          </p:spTgt>
                                        </p:tgtEl>
                                      </p:cBhvr>
                                      <p:to x="100000" y="100000"/>
                                    </p:animScale>
                                    <p:animScale>
                                      <p:cBhvr>
                                        <p:cTn id="55" dur="26">
                                          <p:stCondLst>
                                            <p:cond delay="1808"/>
                                          </p:stCondLst>
                                        </p:cTn>
                                        <p:tgtEl>
                                          <p:spTgt spid="5">
                                            <p:txEl>
                                              <p:pRg st="2" end="2"/>
                                            </p:txEl>
                                          </p:spTgt>
                                        </p:tgtEl>
                                      </p:cBhvr>
                                      <p:to x="100000" y="95000"/>
                                    </p:animScale>
                                    <p:animScale>
                                      <p:cBhvr>
                                        <p:cTn id="56" dur="166" decel="50000">
                                          <p:stCondLst>
                                            <p:cond delay="1834"/>
                                          </p:stCondLst>
                                        </p:cTn>
                                        <p:tgtEl>
                                          <p:spTgt spid="5">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5">
                                            <p:txEl>
                                              <p:pRg st="3" end="3"/>
                                            </p:txEl>
                                          </p:spTgt>
                                        </p:tgtEl>
                                        <p:attrNameLst>
                                          <p:attrName>style.visibility</p:attrName>
                                        </p:attrNameLst>
                                      </p:cBhvr>
                                      <p:to>
                                        <p:strVal val="visible"/>
                                      </p:to>
                                    </p:set>
                                    <p:animEffect transition="in" filter="wipe(down)">
                                      <p:cBhvr>
                                        <p:cTn id="61" dur="580">
                                          <p:stCondLst>
                                            <p:cond delay="0"/>
                                          </p:stCondLst>
                                        </p:cTn>
                                        <p:tgtEl>
                                          <p:spTgt spid="5">
                                            <p:txEl>
                                              <p:pRg st="3" end="3"/>
                                            </p:txEl>
                                          </p:spTgt>
                                        </p:tgtEl>
                                      </p:cBhvr>
                                    </p:animEffect>
                                    <p:anim calcmode="lin" valueType="num">
                                      <p:cBhvr>
                                        <p:cTn id="62" dur="1822" tmFilter="0,0; 0.14,0.36; 0.43,0.73; 0.71,0.91; 1.0,1.0">
                                          <p:stCondLst>
                                            <p:cond delay="0"/>
                                          </p:stCondLst>
                                        </p:cTn>
                                        <p:tgtEl>
                                          <p:spTgt spid="5">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5">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5">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5">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5">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5">
                                            <p:txEl>
                                              <p:pRg st="3" end="3"/>
                                            </p:txEl>
                                          </p:spTgt>
                                        </p:tgtEl>
                                      </p:cBhvr>
                                      <p:to x="100000" y="60000"/>
                                    </p:animScale>
                                    <p:animScale>
                                      <p:cBhvr>
                                        <p:cTn id="68" dur="166" decel="50000">
                                          <p:stCondLst>
                                            <p:cond delay="676"/>
                                          </p:stCondLst>
                                        </p:cTn>
                                        <p:tgtEl>
                                          <p:spTgt spid="5">
                                            <p:txEl>
                                              <p:pRg st="3" end="3"/>
                                            </p:txEl>
                                          </p:spTgt>
                                        </p:tgtEl>
                                      </p:cBhvr>
                                      <p:to x="100000" y="100000"/>
                                    </p:animScale>
                                    <p:animScale>
                                      <p:cBhvr>
                                        <p:cTn id="69" dur="26">
                                          <p:stCondLst>
                                            <p:cond delay="1312"/>
                                          </p:stCondLst>
                                        </p:cTn>
                                        <p:tgtEl>
                                          <p:spTgt spid="5">
                                            <p:txEl>
                                              <p:pRg st="3" end="3"/>
                                            </p:txEl>
                                          </p:spTgt>
                                        </p:tgtEl>
                                      </p:cBhvr>
                                      <p:to x="100000" y="80000"/>
                                    </p:animScale>
                                    <p:animScale>
                                      <p:cBhvr>
                                        <p:cTn id="70" dur="166" decel="50000">
                                          <p:stCondLst>
                                            <p:cond delay="1338"/>
                                          </p:stCondLst>
                                        </p:cTn>
                                        <p:tgtEl>
                                          <p:spTgt spid="5">
                                            <p:txEl>
                                              <p:pRg st="3" end="3"/>
                                            </p:txEl>
                                          </p:spTgt>
                                        </p:tgtEl>
                                      </p:cBhvr>
                                      <p:to x="100000" y="100000"/>
                                    </p:animScale>
                                    <p:animScale>
                                      <p:cBhvr>
                                        <p:cTn id="71" dur="26">
                                          <p:stCondLst>
                                            <p:cond delay="1642"/>
                                          </p:stCondLst>
                                        </p:cTn>
                                        <p:tgtEl>
                                          <p:spTgt spid="5">
                                            <p:txEl>
                                              <p:pRg st="3" end="3"/>
                                            </p:txEl>
                                          </p:spTgt>
                                        </p:tgtEl>
                                      </p:cBhvr>
                                      <p:to x="100000" y="90000"/>
                                    </p:animScale>
                                    <p:animScale>
                                      <p:cBhvr>
                                        <p:cTn id="72" dur="166" decel="50000">
                                          <p:stCondLst>
                                            <p:cond delay="1668"/>
                                          </p:stCondLst>
                                        </p:cTn>
                                        <p:tgtEl>
                                          <p:spTgt spid="5">
                                            <p:txEl>
                                              <p:pRg st="3" end="3"/>
                                            </p:txEl>
                                          </p:spTgt>
                                        </p:tgtEl>
                                      </p:cBhvr>
                                      <p:to x="100000" y="100000"/>
                                    </p:animScale>
                                    <p:animScale>
                                      <p:cBhvr>
                                        <p:cTn id="73" dur="26">
                                          <p:stCondLst>
                                            <p:cond delay="1808"/>
                                          </p:stCondLst>
                                        </p:cTn>
                                        <p:tgtEl>
                                          <p:spTgt spid="5">
                                            <p:txEl>
                                              <p:pRg st="3" end="3"/>
                                            </p:txEl>
                                          </p:spTgt>
                                        </p:tgtEl>
                                      </p:cBhvr>
                                      <p:to x="100000" y="95000"/>
                                    </p:animScale>
                                    <p:animScale>
                                      <p:cBhvr>
                                        <p:cTn id="74" dur="166" decel="50000">
                                          <p:stCondLst>
                                            <p:cond delay="1834"/>
                                          </p:stCondLst>
                                        </p:cTn>
                                        <p:tgtEl>
                                          <p:spTgt spid="5">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5">
                                            <p:txEl>
                                              <p:pRg st="4" end="4"/>
                                            </p:txEl>
                                          </p:spTgt>
                                        </p:tgtEl>
                                        <p:attrNameLst>
                                          <p:attrName>style.visibility</p:attrName>
                                        </p:attrNameLst>
                                      </p:cBhvr>
                                      <p:to>
                                        <p:strVal val="visible"/>
                                      </p:to>
                                    </p:set>
                                    <p:animEffect transition="in" filter="wipe(down)">
                                      <p:cBhvr>
                                        <p:cTn id="79" dur="580">
                                          <p:stCondLst>
                                            <p:cond delay="0"/>
                                          </p:stCondLst>
                                        </p:cTn>
                                        <p:tgtEl>
                                          <p:spTgt spid="5">
                                            <p:txEl>
                                              <p:pRg st="4" end="4"/>
                                            </p:txEl>
                                          </p:spTgt>
                                        </p:tgtEl>
                                      </p:cBhvr>
                                    </p:animEffect>
                                    <p:anim calcmode="lin" valueType="num">
                                      <p:cBhvr>
                                        <p:cTn id="80" dur="1822" tmFilter="0,0; 0.14,0.36; 0.43,0.73; 0.71,0.91; 1.0,1.0">
                                          <p:stCondLst>
                                            <p:cond delay="0"/>
                                          </p:stCondLst>
                                        </p:cTn>
                                        <p:tgtEl>
                                          <p:spTgt spid="5">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5">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5">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5">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5">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5">
                                            <p:txEl>
                                              <p:pRg st="4" end="4"/>
                                            </p:txEl>
                                          </p:spTgt>
                                        </p:tgtEl>
                                      </p:cBhvr>
                                      <p:to x="100000" y="60000"/>
                                    </p:animScale>
                                    <p:animScale>
                                      <p:cBhvr>
                                        <p:cTn id="86" dur="166" decel="50000">
                                          <p:stCondLst>
                                            <p:cond delay="676"/>
                                          </p:stCondLst>
                                        </p:cTn>
                                        <p:tgtEl>
                                          <p:spTgt spid="5">
                                            <p:txEl>
                                              <p:pRg st="4" end="4"/>
                                            </p:txEl>
                                          </p:spTgt>
                                        </p:tgtEl>
                                      </p:cBhvr>
                                      <p:to x="100000" y="100000"/>
                                    </p:animScale>
                                    <p:animScale>
                                      <p:cBhvr>
                                        <p:cTn id="87" dur="26">
                                          <p:stCondLst>
                                            <p:cond delay="1312"/>
                                          </p:stCondLst>
                                        </p:cTn>
                                        <p:tgtEl>
                                          <p:spTgt spid="5">
                                            <p:txEl>
                                              <p:pRg st="4" end="4"/>
                                            </p:txEl>
                                          </p:spTgt>
                                        </p:tgtEl>
                                      </p:cBhvr>
                                      <p:to x="100000" y="80000"/>
                                    </p:animScale>
                                    <p:animScale>
                                      <p:cBhvr>
                                        <p:cTn id="88" dur="166" decel="50000">
                                          <p:stCondLst>
                                            <p:cond delay="1338"/>
                                          </p:stCondLst>
                                        </p:cTn>
                                        <p:tgtEl>
                                          <p:spTgt spid="5">
                                            <p:txEl>
                                              <p:pRg st="4" end="4"/>
                                            </p:txEl>
                                          </p:spTgt>
                                        </p:tgtEl>
                                      </p:cBhvr>
                                      <p:to x="100000" y="100000"/>
                                    </p:animScale>
                                    <p:animScale>
                                      <p:cBhvr>
                                        <p:cTn id="89" dur="26">
                                          <p:stCondLst>
                                            <p:cond delay="1642"/>
                                          </p:stCondLst>
                                        </p:cTn>
                                        <p:tgtEl>
                                          <p:spTgt spid="5">
                                            <p:txEl>
                                              <p:pRg st="4" end="4"/>
                                            </p:txEl>
                                          </p:spTgt>
                                        </p:tgtEl>
                                      </p:cBhvr>
                                      <p:to x="100000" y="90000"/>
                                    </p:animScale>
                                    <p:animScale>
                                      <p:cBhvr>
                                        <p:cTn id="90" dur="166" decel="50000">
                                          <p:stCondLst>
                                            <p:cond delay="1668"/>
                                          </p:stCondLst>
                                        </p:cTn>
                                        <p:tgtEl>
                                          <p:spTgt spid="5">
                                            <p:txEl>
                                              <p:pRg st="4" end="4"/>
                                            </p:txEl>
                                          </p:spTgt>
                                        </p:tgtEl>
                                      </p:cBhvr>
                                      <p:to x="100000" y="100000"/>
                                    </p:animScale>
                                    <p:animScale>
                                      <p:cBhvr>
                                        <p:cTn id="91" dur="26">
                                          <p:stCondLst>
                                            <p:cond delay="1808"/>
                                          </p:stCondLst>
                                        </p:cTn>
                                        <p:tgtEl>
                                          <p:spTgt spid="5">
                                            <p:txEl>
                                              <p:pRg st="4" end="4"/>
                                            </p:txEl>
                                          </p:spTgt>
                                        </p:tgtEl>
                                      </p:cBhvr>
                                      <p:to x="100000" y="95000"/>
                                    </p:animScale>
                                    <p:animScale>
                                      <p:cBhvr>
                                        <p:cTn id="92" dur="166" decel="50000">
                                          <p:stCondLst>
                                            <p:cond delay="1834"/>
                                          </p:stCondLst>
                                        </p:cTn>
                                        <p:tgtEl>
                                          <p:spTgt spid="5">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nodeType="clickEffect">
                                  <p:stCondLst>
                                    <p:cond delay="0"/>
                                  </p:stCondLst>
                                  <p:childTnLst>
                                    <p:set>
                                      <p:cBhvr>
                                        <p:cTn id="96" dur="1" fill="hold">
                                          <p:stCondLst>
                                            <p:cond delay="0"/>
                                          </p:stCondLst>
                                        </p:cTn>
                                        <p:tgtEl>
                                          <p:spTgt spid="5">
                                            <p:txEl>
                                              <p:pRg st="5" end="5"/>
                                            </p:txEl>
                                          </p:spTgt>
                                        </p:tgtEl>
                                        <p:attrNameLst>
                                          <p:attrName>style.visibility</p:attrName>
                                        </p:attrNameLst>
                                      </p:cBhvr>
                                      <p:to>
                                        <p:strVal val="visible"/>
                                      </p:to>
                                    </p:set>
                                    <p:animEffect transition="in" filter="wipe(down)">
                                      <p:cBhvr>
                                        <p:cTn id="97" dur="580">
                                          <p:stCondLst>
                                            <p:cond delay="0"/>
                                          </p:stCondLst>
                                        </p:cTn>
                                        <p:tgtEl>
                                          <p:spTgt spid="5">
                                            <p:txEl>
                                              <p:pRg st="5" end="5"/>
                                            </p:txEl>
                                          </p:spTgt>
                                        </p:tgtEl>
                                      </p:cBhvr>
                                    </p:animEffect>
                                    <p:anim calcmode="lin" valueType="num">
                                      <p:cBhvr>
                                        <p:cTn id="98" dur="1822" tmFilter="0,0; 0.14,0.36; 0.43,0.73; 0.71,0.91; 1.0,1.0">
                                          <p:stCondLst>
                                            <p:cond delay="0"/>
                                          </p:stCondLst>
                                        </p:cTn>
                                        <p:tgtEl>
                                          <p:spTgt spid="5">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5">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5">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5">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5">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5">
                                            <p:txEl>
                                              <p:pRg st="5" end="5"/>
                                            </p:txEl>
                                          </p:spTgt>
                                        </p:tgtEl>
                                      </p:cBhvr>
                                      <p:to x="100000" y="60000"/>
                                    </p:animScale>
                                    <p:animScale>
                                      <p:cBhvr>
                                        <p:cTn id="104" dur="166" decel="50000">
                                          <p:stCondLst>
                                            <p:cond delay="676"/>
                                          </p:stCondLst>
                                        </p:cTn>
                                        <p:tgtEl>
                                          <p:spTgt spid="5">
                                            <p:txEl>
                                              <p:pRg st="5" end="5"/>
                                            </p:txEl>
                                          </p:spTgt>
                                        </p:tgtEl>
                                      </p:cBhvr>
                                      <p:to x="100000" y="100000"/>
                                    </p:animScale>
                                    <p:animScale>
                                      <p:cBhvr>
                                        <p:cTn id="105" dur="26">
                                          <p:stCondLst>
                                            <p:cond delay="1312"/>
                                          </p:stCondLst>
                                        </p:cTn>
                                        <p:tgtEl>
                                          <p:spTgt spid="5">
                                            <p:txEl>
                                              <p:pRg st="5" end="5"/>
                                            </p:txEl>
                                          </p:spTgt>
                                        </p:tgtEl>
                                      </p:cBhvr>
                                      <p:to x="100000" y="80000"/>
                                    </p:animScale>
                                    <p:animScale>
                                      <p:cBhvr>
                                        <p:cTn id="106" dur="166" decel="50000">
                                          <p:stCondLst>
                                            <p:cond delay="1338"/>
                                          </p:stCondLst>
                                        </p:cTn>
                                        <p:tgtEl>
                                          <p:spTgt spid="5">
                                            <p:txEl>
                                              <p:pRg st="5" end="5"/>
                                            </p:txEl>
                                          </p:spTgt>
                                        </p:tgtEl>
                                      </p:cBhvr>
                                      <p:to x="100000" y="100000"/>
                                    </p:animScale>
                                    <p:animScale>
                                      <p:cBhvr>
                                        <p:cTn id="107" dur="26">
                                          <p:stCondLst>
                                            <p:cond delay="1642"/>
                                          </p:stCondLst>
                                        </p:cTn>
                                        <p:tgtEl>
                                          <p:spTgt spid="5">
                                            <p:txEl>
                                              <p:pRg st="5" end="5"/>
                                            </p:txEl>
                                          </p:spTgt>
                                        </p:tgtEl>
                                      </p:cBhvr>
                                      <p:to x="100000" y="90000"/>
                                    </p:animScale>
                                    <p:animScale>
                                      <p:cBhvr>
                                        <p:cTn id="108" dur="166" decel="50000">
                                          <p:stCondLst>
                                            <p:cond delay="1668"/>
                                          </p:stCondLst>
                                        </p:cTn>
                                        <p:tgtEl>
                                          <p:spTgt spid="5">
                                            <p:txEl>
                                              <p:pRg st="5" end="5"/>
                                            </p:txEl>
                                          </p:spTgt>
                                        </p:tgtEl>
                                      </p:cBhvr>
                                      <p:to x="100000" y="100000"/>
                                    </p:animScale>
                                    <p:animScale>
                                      <p:cBhvr>
                                        <p:cTn id="109" dur="26">
                                          <p:stCondLst>
                                            <p:cond delay="1808"/>
                                          </p:stCondLst>
                                        </p:cTn>
                                        <p:tgtEl>
                                          <p:spTgt spid="5">
                                            <p:txEl>
                                              <p:pRg st="5" end="5"/>
                                            </p:txEl>
                                          </p:spTgt>
                                        </p:tgtEl>
                                      </p:cBhvr>
                                      <p:to x="100000" y="95000"/>
                                    </p:animScale>
                                    <p:animScale>
                                      <p:cBhvr>
                                        <p:cTn id="110" dur="166" decel="50000">
                                          <p:stCondLst>
                                            <p:cond delay="1834"/>
                                          </p:stCondLst>
                                        </p:cTn>
                                        <p:tgtEl>
                                          <p:spTgt spid="5">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4932040" y="3068960"/>
            <a:ext cx="4211960" cy="378904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3" name="Rectangle 3"/>
          <p:cNvSpPr>
            <a:spLocks noGrp="1" noChangeArrowheads="1"/>
          </p:cNvSpPr>
          <p:nvPr>
            <p:ph type="title"/>
          </p:nvPr>
        </p:nvSpPr>
        <p:spPr/>
        <p:txBody>
          <a:bodyPr>
            <a:normAutofit/>
          </a:bodyPr>
          <a:lstStyle/>
          <a:p>
            <a:pPr eaLnBrk="1" hangingPunct="1"/>
            <a:r>
              <a:rPr lang="es-ES" sz="6600" b="1" dirty="0"/>
              <a:t>ER</a:t>
            </a:r>
            <a:endParaRPr lang="en-US" sz="6600" b="1" dirty="0"/>
          </a:p>
        </p:txBody>
      </p:sp>
      <p:sp>
        <p:nvSpPr>
          <p:cNvPr id="20484" name="Rectangle 4"/>
          <p:cNvSpPr>
            <a:spLocks noGrp="1" noChangeArrowheads="1"/>
          </p:cNvSpPr>
          <p:nvPr>
            <p:ph type="body" idx="1"/>
          </p:nvPr>
        </p:nvSpPr>
        <p:spPr>
          <a:xfrm>
            <a:off x="228600" y="1600200"/>
            <a:ext cx="8458200" cy="4525963"/>
          </a:xfrm>
        </p:spPr>
        <p:txBody>
          <a:bodyPr/>
          <a:lstStyle/>
          <a:p>
            <a:pPr eaLnBrk="1" hangingPunct="1">
              <a:lnSpc>
                <a:spcPct val="90000"/>
              </a:lnSpc>
            </a:pPr>
            <a:r>
              <a:rPr lang="es-ES" dirty="0" err="1"/>
              <a:t>E.g</a:t>
            </a:r>
            <a:r>
              <a:rPr lang="es-ES" dirty="0"/>
              <a:t>.	 Com</a:t>
            </a:r>
            <a:r>
              <a:rPr lang="es-ES" u="sng" dirty="0"/>
              <a:t>er</a:t>
            </a:r>
            <a:r>
              <a:rPr lang="es-ES" b="1" dirty="0"/>
              <a:t>		</a:t>
            </a:r>
            <a:r>
              <a:rPr lang="es-ES" i="1" dirty="0" err="1"/>
              <a:t>to</a:t>
            </a:r>
            <a:r>
              <a:rPr lang="es-ES" i="1" dirty="0"/>
              <a:t> </a:t>
            </a:r>
            <a:r>
              <a:rPr lang="es-ES" i="1" dirty="0" err="1"/>
              <a:t>eat</a:t>
            </a:r>
            <a:endParaRPr lang="es-ES" dirty="0"/>
          </a:p>
          <a:p>
            <a:pPr eaLnBrk="1" hangingPunct="1">
              <a:lnSpc>
                <a:spcPct val="90000"/>
              </a:lnSpc>
              <a:buFontTx/>
              <a:buNone/>
            </a:pPr>
            <a:endParaRPr lang="en-GB" dirty="0"/>
          </a:p>
          <a:p>
            <a:pPr eaLnBrk="1" hangingPunct="1">
              <a:lnSpc>
                <a:spcPct val="90000"/>
              </a:lnSpc>
              <a:buFontTx/>
              <a:buNone/>
            </a:pPr>
            <a:endParaRPr lang="es-ES" dirty="0"/>
          </a:p>
        </p:txBody>
      </p:sp>
      <p:sp>
        <p:nvSpPr>
          <p:cNvPr id="20485" name="Rectangle 5"/>
          <p:cNvSpPr>
            <a:spLocks noChangeArrowheads="1"/>
          </p:cNvSpPr>
          <p:nvPr/>
        </p:nvSpPr>
        <p:spPr bwMode="auto">
          <a:xfrm>
            <a:off x="5292080" y="3793006"/>
            <a:ext cx="385192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GB" sz="2000" b="1" dirty="0">
                <a:latin typeface="Calibri" pitchFamily="34" charset="0"/>
              </a:rPr>
              <a:t>Conjugate 2 of these verbs following the same pattern as </a:t>
            </a:r>
            <a:r>
              <a:rPr lang="en-GB" sz="2000" b="1" i="1" dirty="0">
                <a:latin typeface="Calibri" pitchFamily="34" charset="0"/>
              </a:rPr>
              <a:t>comer</a:t>
            </a:r>
            <a:r>
              <a:rPr lang="en-GB" sz="2000" b="1" dirty="0">
                <a:latin typeface="Calibri" pitchFamily="34" charset="0"/>
              </a:rPr>
              <a:t>:</a:t>
            </a:r>
          </a:p>
          <a:p>
            <a:r>
              <a:rPr lang="en-GB" sz="2000" dirty="0" err="1">
                <a:latin typeface="Calibri" pitchFamily="34" charset="0"/>
              </a:rPr>
              <a:t>Beber</a:t>
            </a:r>
            <a:r>
              <a:rPr lang="en-GB" sz="2000" dirty="0">
                <a:latin typeface="Calibri" pitchFamily="34" charset="0"/>
              </a:rPr>
              <a:t> – to drink</a:t>
            </a:r>
          </a:p>
          <a:p>
            <a:r>
              <a:rPr lang="en-GB" sz="2000" dirty="0">
                <a:latin typeface="Calibri" pitchFamily="34" charset="0"/>
              </a:rPr>
              <a:t>Leer – to read</a:t>
            </a:r>
          </a:p>
          <a:p>
            <a:r>
              <a:rPr lang="en-GB" sz="2000" dirty="0">
                <a:latin typeface="Calibri" pitchFamily="34" charset="0"/>
              </a:rPr>
              <a:t>Romper – to break</a:t>
            </a:r>
          </a:p>
        </p:txBody>
      </p:sp>
      <p:sp>
        <p:nvSpPr>
          <p:cNvPr id="5" name="TextBox 4"/>
          <p:cNvSpPr txBox="1"/>
          <p:nvPr/>
        </p:nvSpPr>
        <p:spPr>
          <a:xfrm>
            <a:off x="0" y="2348880"/>
            <a:ext cx="5724128" cy="3046988"/>
          </a:xfrm>
          <a:prstGeom prst="rect">
            <a:avLst/>
          </a:prstGeom>
          <a:noFill/>
        </p:spPr>
        <p:txBody>
          <a:bodyPr wrap="square" rtlCol="0">
            <a:spAutoFit/>
          </a:bodyPr>
          <a:lstStyle/>
          <a:p>
            <a:pPr marL="285750" indent="-285750">
              <a:buFont typeface="Arial" pitchFamily="34" charset="0"/>
              <a:buChar char="•"/>
            </a:pPr>
            <a:r>
              <a:rPr lang="en-GB" sz="3200" dirty="0" err="1"/>
              <a:t>Yo</a:t>
            </a:r>
            <a:r>
              <a:rPr lang="en-GB" sz="3200" dirty="0"/>
              <a:t> 			</a:t>
            </a:r>
            <a:r>
              <a:rPr lang="es-ES" sz="3200" dirty="0"/>
              <a:t>Come</a:t>
            </a:r>
            <a:r>
              <a:rPr lang="es-ES" sz="3200" u="sng" dirty="0"/>
              <a:t>r</a:t>
            </a:r>
            <a:r>
              <a:rPr lang="en-GB" sz="3200" dirty="0">
                <a:solidFill>
                  <a:srgbClr val="800080"/>
                </a:solidFill>
              </a:rPr>
              <a:t>é</a:t>
            </a:r>
          </a:p>
          <a:p>
            <a:pPr marL="285750" indent="-285750">
              <a:buFont typeface="Arial" pitchFamily="34" charset="0"/>
              <a:buChar char="•"/>
            </a:pPr>
            <a:r>
              <a:rPr lang="en-GB" sz="3200" dirty="0" err="1"/>
              <a:t>Tú</a:t>
            </a:r>
            <a:r>
              <a:rPr lang="en-GB" sz="3200" dirty="0"/>
              <a:t> 			</a:t>
            </a:r>
            <a:r>
              <a:rPr lang="es-ES" sz="3200" dirty="0"/>
              <a:t>Come</a:t>
            </a:r>
            <a:r>
              <a:rPr lang="es-ES" sz="3200" u="sng" dirty="0"/>
              <a:t>r</a:t>
            </a:r>
            <a:r>
              <a:rPr lang="en-GB" sz="3200" dirty="0" err="1">
                <a:solidFill>
                  <a:srgbClr val="800080"/>
                </a:solidFill>
              </a:rPr>
              <a:t>ás</a:t>
            </a:r>
            <a:endParaRPr lang="en-GB" sz="3200" dirty="0">
              <a:solidFill>
                <a:srgbClr val="800080"/>
              </a:solidFill>
            </a:endParaRPr>
          </a:p>
          <a:p>
            <a:pPr marL="285750" indent="-285750">
              <a:buFont typeface="Arial" pitchFamily="34" charset="0"/>
              <a:buChar char="•"/>
            </a:pPr>
            <a:r>
              <a:rPr lang="en-GB" sz="3200" dirty="0" err="1">
                <a:solidFill>
                  <a:srgbClr val="0000FF"/>
                </a:solidFill>
              </a:rPr>
              <a:t>Él</a:t>
            </a:r>
            <a:r>
              <a:rPr lang="en-GB" sz="3200" dirty="0"/>
              <a:t> / </a:t>
            </a:r>
            <a:r>
              <a:rPr lang="en-GB" sz="3200" dirty="0">
                <a:solidFill>
                  <a:srgbClr val="FF0000"/>
                </a:solidFill>
              </a:rPr>
              <a:t>Ella </a:t>
            </a:r>
            <a:r>
              <a:rPr lang="en-GB" sz="3200" dirty="0"/>
              <a:t>		</a:t>
            </a:r>
            <a:r>
              <a:rPr lang="en-GB" sz="3200" dirty="0" err="1"/>
              <a:t>Come</a:t>
            </a:r>
            <a:r>
              <a:rPr lang="en-GB" sz="3200" u="sng" dirty="0" err="1"/>
              <a:t>r</a:t>
            </a:r>
            <a:r>
              <a:rPr lang="en-GB" sz="3200" dirty="0" err="1">
                <a:solidFill>
                  <a:srgbClr val="800080"/>
                </a:solidFill>
              </a:rPr>
              <a:t>á</a:t>
            </a:r>
            <a:endParaRPr lang="en-GB" sz="3200" dirty="0">
              <a:solidFill>
                <a:srgbClr val="800080"/>
              </a:solidFill>
            </a:endParaRPr>
          </a:p>
          <a:p>
            <a:pPr marL="285750" indent="-285750">
              <a:buFont typeface="Arial" pitchFamily="34" charset="0"/>
              <a:buChar char="•"/>
            </a:pPr>
            <a:r>
              <a:rPr lang="en-GB" sz="3200" dirty="0" err="1"/>
              <a:t>Nosotros</a:t>
            </a:r>
            <a:r>
              <a:rPr lang="en-GB" sz="3200" dirty="0"/>
              <a:t> 	</a:t>
            </a:r>
            <a:r>
              <a:rPr lang="en-GB" sz="3200" dirty="0" err="1"/>
              <a:t>Come</a:t>
            </a:r>
            <a:r>
              <a:rPr lang="en-GB" sz="3200" u="sng" dirty="0" err="1"/>
              <a:t>r</a:t>
            </a:r>
            <a:r>
              <a:rPr lang="en-GB" sz="3200" dirty="0" err="1">
                <a:solidFill>
                  <a:srgbClr val="800080"/>
                </a:solidFill>
              </a:rPr>
              <a:t>emos</a:t>
            </a:r>
            <a:endParaRPr lang="en-GB" sz="3200" dirty="0">
              <a:solidFill>
                <a:srgbClr val="800080"/>
              </a:solidFill>
            </a:endParaRPr>
          </a:p>
          <a:p>
            <a:pPr marL="285750" indent="-285750">
              <a:buFont typeface="Arial" pitchFamily="34" charset="0"/>
              <a:buChar char="•"/>
            </a:pPr>
            <a:r>
              <a:rPr lang="en-GB" sz="3200" dirty="0" err="1"/>
              <a:t>Vosotros</a:t>
            </a:r>
            <a:r>
              <a:rPr lang="en-GB" sz="3200" dirty="0"/>
              <a:t> 		Come</a:t>
            </a:r>
            <a:r>
              <a:rPr lang="en-GB" sz="3200" u="sng" dirty="0"/>
              <a:t>r</a:t>
            </a:r>
            <a:r>
              <a:rPr lang="es-ES" sz="3200" dirty="0">
                <a:solidFill>
                  <a:srgbClr val="800080"/>
                </a:solidFill>
              </a:rPr>
              <a:t>é</a:t>
            </a:r>
            <a:r>
              <a:rPr lang="en-GB" sz="3200" dirty="0">
                <a:solidFill>
                  <a:srgbClr val="800080"/>
                </a:solidFill>
              </a:rPr>
              <a:t>is</a:t>
            </a:r>
          </a:p>
          <a:p>
            <a:pPr marL="285750" indent="-285750">
              <a:buFont typeface="Arial" pitchFamily="34" charset="0"/>
              <a:buChar char="•"/>
            </a:pPr>
            <a:r>
              <a:rPr lang="en-GB" sz="3200" dirty="0" err="1">
                <a:solidFill>
                  <a:srgbClr val="0000FF"/>
                </a:solidFill>
              </a:rPr>
              <a:t>Ellos</a:t>
            </a:r>
            <a:r>
              <a:rPr lang="en-GB" sz="3200" dirty="0"/>
              <a:t> / </a:t>
            </a:r>
            <a:r>
              <a:rPr lang="en-GB" sz="3200" dirty="0" err="1">
                <a:solidFill>
                  <a:srgbClr val="FF0000"/>
                </a:solidFill>
              </a:rPr>
              <a:t>Ellas</a:t>
            </a:r>
            <a:r>
              <a:rPr lang="en-GB" sz="3200" dirty="0"/>
              <a:t> 	</a:t>
            </a:r>
            <a:r>
              <a:rPr lang="en-GB" sz="3200" dirty="0" err="1"/>
              <a:t>Come</a:t>
            </a:r>
            <a:r>
              <a:rPr lang="en-GB" sz="3200" u="sng" dirty="0" err="1"/>
              <a:t>r</a:t>
            </a:r>
            <a:r>
              <a:rPr lang="en-GB" sz="3200" dirty="0" err="1">
                <a:solidFill>
                  <a:srgbClr val="800080"/>
                </a:solidFill>
              </a:rPr>
              <a:t>án</a:t>
            </a:r>
            <a:endParaRPr lang="en-GB" sz="3200" dirty="0">
              <a:solidFill>
                <a:srgbClr val="800080"/>
              </a:solidFill>
            </a:endParaRPr>
          </a:p>
        </p:txBody>
      </p:sp>
      <p:cxnSp>
        <p:nvCxnSpPr>
          <p:cNvPr id="7" name="Straight Connector 6"/>
          <p:cNvCxnSpPr/>
          <p:nvPr/>
        </p:nvCxnSpPr>
        <p:spPr>
          <a:xfrm>
            <a:off x="-324544" y="3872374"/>
            <a:ext cx="52565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8820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80">
                                          <p:stCondLst>
                                            <p:cond delay="0"/>
                                          </p:stCondLst>
                                        </p:cTn>
                                        <p:tgtEl>
                                          <p:spTgt spid="5">
                                            <p:txEl>
                                              <p:pRg st="0" end="0"/>
                                            </p:txEl>
                                          </p:spTgt>
                                        </p:tgtEl>
                                      </p:cBhvr>
                                    </p:animEffect>
                                    <p:anim calcmode="lin" valueType="num">
                                      <p:cBhvr>
                                        <p:cTn id="8"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0" end="0"/>
                                            </p:txEl>
                                          </p:spTgt>
                                        </p:tgtEl>
                                      </p:cBhvr>
                                      <p:to x="100000" y="60000"/>
                                    </p:animScale>
                                    <p:animScale>
                                      <p:cBhvr>
                                        <p:cTn id="14" dur="166" decel="50000">
                                          <p:stCondLst>
                                            <p:cond delay="676"/>
                                          </p:stCondLst>
                                        </p:cTn>
                                        <p:tgtEl>
                                          <p:spTgt spid="5">
                                            <p:txEl>
                                              <p:pRg st="0" end="0"/>
                                            </p:txEl>
                                          </p:spTgt>
                                        </p:tgtEl>
                                      </p:cBhvr>
                                      <p:to x="100000" y="100000"/>
                                    </p:animScale>
                                    <p:animScale>
                                      <p:cBhvr>
                                        <p:cTn id="15" dur="26">
                                          <p:stCondLst>
                                            <p:cond delay="1312"/>
                                          </p:stCondLst>
                                        </p:cTn>
                                        <p:tgtEl>
                                          <p:spTgt spid="5">
                                            <p:txEl>
                                              <p:pRg st="0" end="0"/>
                                            </p:txEl>
                                          </p:spTgt>
                                        </p:tgtEl>
                                      </p:cBhvr>
                                      <p:to x="100000" y="80000"/>
                                    </p:animScale>
                                    <p:animScale>
                                      <p:cBhvr>
                                        <p:cTn id="16" dur="166" decel="50000">
                                          <p:stCondLst>
                                            <p:cond delay="1338"/>
                                          </p:stCondLst>
                                        </p:cTn>
                                        <p:tgtEl>
                                          <p:spTgt spid="5">
                                            <p:txEl>
                                              <p:pRg st="0" end="0"/>
                                            </p:txEl>
                                          </p:spTgt>
                                        </p:tgtEl>
                                      </p:cBhvr>
                                      <p:to x="100000" y="100000"/>
                                    </p:animScale>
                                    <p:animScale>
                                      <p:cBhvr>
                                        <p:cTn id="17" dur="26">
                                          <p:stCondLst>
                                            <p:cond delay="1642"/>
                                          </p:stCondLst>
                                        </p:cTn>
                                        <p:tgtEl>
                                          <p:spTgt spid="5">
                                            <p:txEl>
                                              <p:pRg st="0" end="0"/>
                                            </p:txEl>
                                          </p:spTgt>
                                        </p:tgtEl>
                                      </p:cBhvr>
                                      <p:to x="100000" y="90000"/>
                                    </p:animScale>
                                    <p:animScale>
                                      <p:cBhvr>
                                        <p:cTn id="18" dur="166" decel="50000">
                                          <p:stCondLst>
                                            <p:cond delay="1668"/>
                                          </p:stCondLst>
                                        </p:cTn>
                                        <p:tgtEl>
                                          <p:spTgt spid="5">
                                            <p:txEl>
                                              <p:pRg st="0" end="0"/>
                                            </p:txEl>
                                          </p:spTgt>
                                        </p:tgtEl>
                                      </p:cBhvr>
                                      <p:to x="100000" y="100000"/>
                                    </p:animScale>
                                    <p:animScale>
                                      <p:cBhvr>
                                        <p:cTn id="19" dur="26">
                                          <p:stCondLst>
                                            <p:cond delay="1808"/>
                                          </p:stCondLst>
                                        </p:cTn>
                                        <p:tgtEl>
                                          <p:spTgt spid="5">
                                            <p:txEl>
                                              <p:pRg st="0" end="0"/>
                                            </p:txEl>
                                          </p:spTgt>
                                        </p:tgtEl>
                                      </p:cBhvr>
                                      <p:to x="100000" y="95000"/>
                                    </p:animScale>
                                    <p:animScale>
                                      <p:cBhvr>
                                        <p:cTn id="20" dur="166" decel="50000">
                                          <p:stCondLst>
                                            <p:cond delay="1834"/>
                                          </p:stCondLst>
                                        </p:cTn>
                                        <p:tgtEl>
                                          <p:spTgt spid="5">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wipe(down)">
                                      <p:cBhvr>
                                        <p:cTn id="25" dur="580">
                                          <p:stCondLst>
                                            <p:cond delay="0"/>
                                          </p:stCondLst>
                                        </p:cTn>
                                        <p:tgtEl>
                                          <p:spTgt spid="5">
                                            <p:txEl>
                                              <p:pRg st="1" end="1"/>
                                            </p:txEl>
                                          </p:spTgt>
                                        </p:tgtEl>
                                      </p:cBhvr>
                                    </p:animEffect>
                                    <p:anim calcmode="lin" valueType="num">
                                      <p:cBhvr>
                                        <p:cTn id="26" dur="1822" tmFilter="0,0; 0.14,0.36; 0.43,0.73; 0.71,0.91; 1.0,1.0">
                                          <p:stCondLst>
                                            <p:cond delay="0"/>
                                          </p:stCondLst>
                                        </p:cTn>
                                        <p:tgtEl>
                                          <p:spTgt spid="5">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xEl>
                                              <p:pRg st="1" end="1"/>
                                            </p:txEl>
                                          </p:spTgt>
                                        </p:tgtEl>
                                      </p:cBhvr>
                                      <p:to x="100000" y="60000"/>
                                    </p:animScale>
                                    <p:animScale>
                                      <p:cBhvr>
                                        <p:cTn id="32" dur="166" decel="50000">
                                          <p:stCondLst>
                                            <p:cond delay="676"/>
                                          </p:stCondLst>
                                        </p:cTn>
                                        <p:tgtEl>
                                          <p:spTgt spid="5">
                                            <p:txEl>
                                              <p:pRg st="1" end="1"/>
                                            </p:txEl>
                                          </p:spTgt>
                                        </p:tgtEl>
                                      </p:cBhvr>
                                      <p:to x="100000" y="100000"/>
                                    </p:animScale>
                                    <p:animScale>
                                      <p:cBhvr>
                                        <p:cTn id="33" dur="26">
                                          <p:stCondLst>
                                            <p:cond delay="1312"/>
                                          </p:stCondLst>
                                        </p:cTn>
                                        <p:tgtEl>
                                          <p:spTgt spid="5">
                                            <p:txEl>
                                              <p:pRg st="1" end="1"/>
                                            </p:txEl>
                                          </p:spTgt>
                                        </p:tgtEl>
                                      </p:cBhvr>
                                      <p:to x="100000" y="80000"/>
                                    </p:animScale>
                                    <p:animScale>
                                      <p:cBhvr>
                                        <p:cTn id="34" dur="166" decel="50000">
                                          <p:stCondLst>
                                            <p:cond delay="1338"/>
                                          </p:stCondLst>
                                        </p:cTn>
                                        <p:tgtEl>
                                          <p:spTgt spid="5">
                                            <p:txEl>
                                              <p:pRg st="1" end="1"/>
                                            </p:txEl>
                                          </p:spTgt>
                                        </p:tgtEl>
                                      </p:cBhvr>
                                      <p:to x="100000" y="100000"/>
                                    </p:animScale>
                                    <p:animScale>
                                      <p:cBhvr>
                                        <p:cTn id="35" dur="26">
                                          <p:stCondLst>
                                            <p:cond delay="1642"/>
                                          </p:stCondLst>
                                        </p:cTn>
                                        <p:tgtEl>
                                          <p:spTgt spid="5">
                                            <p:txEl>
                                              <p:pRg st="1" end="1"/>
                                            </p:txEl>
                                          </p:spTgt>
                                        </p:tgtEl>
                                      </p:cBhvr>
                                      <p:to x="100000" y="90000"/>
                                    </p:animScale>
                                    <p:animScale>
                                      <p:cBhvr>
                                        <p:cTn id="36" dur="166" decel="50000">
                                          <p:stCondLst>
                                            <p:cond delay="1668"/>
                                          </p:stCondLst>
                                        </p:cTn>
                                        <p:tgtEl>
                                          <p:spTgt spid="5">
                                            <p:txEl>
                                              <p:pRg st="1" end="1"/>
                                            </p:txEl>
                                          </p:spTgt>
                                        </p:tgtEl>
                                      </p:cBhvr>
                                      <p:to x="100000" y="100000"/>
                                    </p:animScale>
                                    <p:animScale>
                                      <p:cBhvr>
                                        <p:cTn id="37" dur="26">
                                          <p:stCondLst>
                                            <p:cond delay="1808"/>
                                          </p:stCondLst>
                                        </p:cTn>
                                        <p:tgtEl>
                                          <p:spTgt spid="5">
                                            <p:txEl>
                                              <p:pRg st="1" end="1"/>
                                            </p:txEl>
                                          </p:spTgt>
                                        </p:tgtEl>
                                      </p:cBhvr>
                                      <p:to x="100000" y="95000"/>
                                    </p:animScale>
                                    <p:animScale>
                                      <p:cBhvr>
                                        <p:cTn id="38" dur="166" decel="50000">
                                          <p:stCondLst>
                                            <p:cond delay="1834"/>
                                          </p:stCondLst>
                                        </p:cTn>
                                        <p:tgtEl>
                                          <p:spTgt spid="5">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5">
                                            <p:txEl>
                                              <p:pRg st="2" end="2"/>
                                            </p:txEl>
                                          </p:spTgt>
                                        </p:tgtEl>
                                        <p:attrNameLst>
                                          <p:attrName>style.visibility</p:attrName>
                                        </p:attrNameLst>
                                      </p:cBhvr>
                                      <p:to>
                                        <p:strVal val="visible"/>
                                      </p:to>
                                    </p:set>
                                    <p:animEffect transition="in" filter="wipe(down)">
                                      <p:cBhvr>
                                        <p:cTn id="43" dur="580">
                                          <p:stCondLst>
                                            <p:cond delay="0"/>
                                          </p:stCondLst>
                                        </p:cTn>
                                        <p:tgtEl>
                                          <p:spTgt spid="5">
                                            <p:txEl>
                                              <p:pRg st="2" end="2"/>
                                            </p:txEl>
                                          </p:spTgt>
                                        </p:tgtEl>
                                      </p:cBhvr>
                                    </p:animEffect>
                                    <p:anim calcmode="lin" valueType="num">
                                      <p:cBhvr>
                                        <p:cTn id="44" dur="1822" tmFilter="0,0; 0.14,0.36; 0.43,0.73; 0.71,0.91; 1.0,1.0">
                                          <p:stCondLst>
                                            <p:cond delay="0"/>
                                          </p:stCondLst>
                                        </p:cTn>
                                        <p:tgtEl>
                                          <p:spTgt spid="5">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xEl>
                                              <p:pRg st="2" end="2"/>
                                            </p:txEl>
                                          </p:spTgt>
                                        </p:tgtEl>
                                      </p:cBhvr>
                                      <p:to x="100000" y="60000"/>
                                    </p:animScale>
                                    <p:animScale>
                                      <p:cBhvr>
                                        <p:cTn id="50" dur="166" decel="50000">
                                          <p:stCondLst>
                                            <p:cond delay="676"/>
                                          </p:stCondLst>
                                        </p:cTn>
                                        <p:tgtEl>
                                          <p:spTgt spid="5">
                                            <p:txEl>
                                              <p:pRg st="2" end="2"/>
                                            </p:txEl>
                                          </p:spTgt>
                                        </p:tgtEl>
                                      </p:cBhvr>
                                      <p:to x="100000" y="100000"/>
                                    </p:animScale>
                                    <p:animScale>
                                      <p:cBhvr>
                                        <p:cTn id="51" dur="26">
                                          <p:stCondLst>
                                            <p:cond delay="1312"/>
                                          </p:stCondLst>
                                        </p:cTn>
                                        <p:tgtEl>
                                          <p:spTgt spid="5">
                                            <p:txEl>
                                              <p:pRg st="2" end="2"/>
                                            </p:txEl>
                                          </p:spTgt>
                                        </p:tgtEl>
                                      </p:cBhvr>
                                      <p:to x="100000" y="80000"/>
                                    </p:animScale>
                                    <p:animScale>
                                      <p:cBhvr>
                                        <p:cTn id="52" dur="166" decel="50000">
                                          <p:stCondLst>
                                            <p:cond delay="1338"/>
                                          </p:stCondLst>
                                        </p:cTn>
                                        <p:tgtEl>
                                          <p:spTgt spid="5">
                                            <p:txEl>
                                              <p:pRg st="2" end="2"/>
                                            </p:txEl>
                                          </p:spTgt>
                                        </p:tgtEl>
                                      </p:cBhvr>
                                      <p:to x="100000" y="100000"/>
                                    </p:animScale>
                                    <p:animScale>
                                      <p:cBhvr>
                                        <p:cTn id="53" dur="26">
                                          <p:stCondLst>
                                            <p:cond delay="1642"/>
                                          </p:stCondLst>
                                        </p:cTn>
                                        <p:tgtEl>
                                          <p:spTgt spid="5">
                                            <p:txEl>
                                              <p:pRg st="2" end="2"/>
                                            </p:txEl>
                                          </p:spTgt>
                                        </p:tgtEl>
                                      </p:cBhvr>
                                      <p:to x="100000" y="90000"/>
                                    </p:animScale>
                                    <p:animScale>
                                      <p:cBhvr>
                                        <p:cTn id="54" dur="166" decel="50000">
                                          <p:stCondLst>
                                            <p:cond delay="1668"/>
                                          </p:stCondLst>
                                        </p:cTn>
                                        <p:tgtEl>
                                          <p:spTgt spid="5">
                                            <p:txEl>
                                              <p:pRg st="2" end="2"/>
                                            </p:txEl>
                                          </p:spTgt>
                                        </p:tgtEl>
                                      </p:cBhvr>
                                      <p:to x="100000" y="100000"/>
                                    </p:animScale>
                                    <p:animScale>
                                      <p:cBhvr>
                                        <p:cTn id="55" dur="26">
                                          <p:stCondLst>
                                            <p:cond delay="1808"/>
                                          </p:stCondLst>
                                        </p:cTn>
                                        <p:tgtEl>
                                          <p:spTgt spid="5">
                                            <p:txEl>
                                              <p:pRg st="2" end="2"/>
                                            </p:txEl>
                                          </p:spTgt>
                                        </p:tgtEl>
                                      </p:cBhvr>
                                      <p:to x="100000" y="95000"/>
                                    </p:animScale>
                                    <p:animScale>
                                      <p:cBhvr>
                                        <p:cTn id="56" dur="166" decel="50000">
                                          <p:stCondLst>
                                            <p:cond delay="1834"/>
                                          </p:stCondLst>
                                        </p:cTn>
                                        <p:tgtEl>
                                          <p:spTgt spid="5">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5">
                                            <p:txEl>
                                              <p:pRg st="3" end="3"/>
                                            </p:txEl>
                                          </p:spTgt>
                                        </p:tgtEl>
                                        <p:attrNameLst>
                                          <p:attrName>style.visibility</p:attrName>
                                        </p:attrNameLst>
                                      </p:cBhvr>
                                      <p:to>
                                        <p:strVal val="visible"/>
                                      </p:to>
                                    </p:set>
                                    <p:animEffect transition="in" filter="wipe(down)">
                                      <p:cBhvr>
                                        <p:cTn id="61" dur="580">
                                          <p:stCondLst>
                                            <p:cond delay="0"/>
                                          </p:stCondLst>
                                        </p:cTn>
                                        <p:tgtEl>
                                          <p:spTgt spid="5">
                                            <p:txEl>
                                              <p:pRg st="3" end="3"/>
                                            </p:txEl>
                                          </p:spTgt>
                                        </p:tgtEl>
                                      </p:cBhvr>
                                    </p:animEffect>
                                    <p:anim calcmode="lin" valueType="num">
                                      <p:cBhvr>
                                        <p:cTn id="62" dur="1822" tmFilter="0,0; 0.14,0.36; 0.43,0.73; 0.71,0.91; 1.0,1.0">
                                          <p:stCondLst>
                                            <p:cond delay="0"/>
                                          </p:stCondLst>
                                        </p:cTn>
                                        <p:tgtEl>
                                          <p:spTgt spid="5">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5">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5">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5">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5">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5">
                                            <p:txEl>
                                              <p:pRg st="3" end="3"/>
                                            </p:txEl>
                                          </p:spTgt>
                                        </p:tgtEl>
                                      </p:cBhvr>
                                      <p:to x="100000" y="60000"/>
                                    </p:animScale>
                                    <p:animScale>
                                      <p:cBhvr>
                                        <p:cTn id="68" dur="166" decel="50000">
                                          <p:stCondLst>
                                            <p:cond delay="676"/>
                                          </p:stCondLst>
                                        </p:cTn>
                                        <p:tgtEl>
                                          <p:spTgt spid="5">
                                            <p:txEl>
                                              <p:pRg st="3" end="3"/>
                                            </p:txEl>
                                          </p:spTgt>
                                        </p:tgtEl>
                                      </p:cBhvr>
                                      <p:to x="100000" y="100000"/>
                                    </p:animScale>
                                    <p:animScale>
                                      <p:cBhvr>
                                        <p:cTn id="69" dur="26">
                                          <p:stCondLst>
                                            <p:cond delay="1312"/>
                                          </p:stCondLst>
                                        </p:cTn>
                                        <p:tgtEl>
                                          <p:spTgt spid="5">
                                            <p:txEl>
                                              <p:pRg st="3" end="3"/>
                                            </p:txEl>
                                          </p:spTgt>
                                        </p:tgtEl>
                                      </p:cBhvr>
                                      <p:to x="100000" y="80000"/>
                                    </p:animScale>
                                    <p:animScale>
                                      <p:cBhvr>
                                        <p:cTn id="70" dur="166" decel="50000">
                                          <p:stCondLst>
                                            <p:cond delay="1338"/>
                                          </p:stCondLst>
                                        </p:cTn>
                                        <p:tgtEl>
                                          <p:spTgt spid="5">
                                            <p:txEl>
                                              <p:pRg st="3" end="3"/>
                                            </p:txEl>
                                          </p:spTgt>
                                        </p:tgtEl>
                                      </p:cBhvr>
                                      <p:to x="100000" y="100000"/>
                                    </p:animScale>
                                    <p:animScale>
                                      <p:cBhvr>
                                        <p:cTn id="71" dur="26">
                                          <p:stCondLst>
                                            <p:cond delay="1642"/>
                                          </p:stCondLst>
                                        </p:cTn>
                                        <p:tgtEl>
                                          <p:spTgt spid="5">
                                            <p:txEl>
                                              <p:pRg st="3" end="3"/>
                                            </p:txEl>
                                          </p:spTgt>
                                        </p:tgtEl>
                                      </p:cBhvr>
                                      <p:to x="100000" y="90000"/>
                                    </p:animScale>
                                    <p:animScale>
                                      <p:cBhvr>
                                        <p:cTn id="72" dur="166" decel="50000">
                                          <p:stCondLst>
                                            <p:cond delay="1668"/>
                                          </p:stCondLst>
                                        </p:cTn>
                                        <p:tgtEl>
                                          <p:spTgt spid="5">
                                            <p:txEl>
                                              <p:pRg st="3" end="3"/>
                                            </p:txEl>
                                          </p:spTgt>
                                        </p:tgtEl>
                                      </p:cBhvr>
                                      <p:to x="100000" y="100000"/>
                                    </p:animScale>
                                    <p:animScale>
                                      <p:cBhvr>
                                        <p:cTn id="73" dur="26">
                                          <p:stCondLst>
                                            <p:cond delay="1808"/>
                                          </p:stCondLst>
                                        </p:cTn>
                                        <p:tgtEl>
                                          <p:spTgt spid="5">
                                            <p:txEl>
                                              <p:pRg st="3" end="3"/>
                                            </p:txEl>
                                          </p:spTgt>
                                        </p:tgtEl>
                                      </p:cBhvr>
                                      <p:to x="100000" y="95000"/>
                                    </p:animScale>
                                    <p:animScale>
                                      <p:cBhvr>
                                        <p:cTn id="74" dur="166" decel="50000">
                                          <p:stCondLst>
                                            <p:cond delay="1834"/>
                                          </p:stCondLst>
                                        </p:cTn>
                                        <p:tgtEl>
                                          <p:spTgt spid="5">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5">
                                            <p:txEl>
                                              <p:pRg st="4" end="4"/>
                                            </p:txEl>
                                          </p:spTgt>
                                        </p:tgtEl>
                                        <p:attrNameLst>
                                          <p:attrName>style.visibility</p:attrName>
                                        </p:attrNameLst>
                                      </p:cBhvr>
                                      <p:to>
                                        <p:strVal val="visible"/>
                                      </p:to>
                                    </p:set>
                                    <p:animEffect transition="in" filter="wipe(down)">
                                      <p:cBhvr>
                                        <p:cTn id="79" dur="580">
                                          <p:stCondLst>
                                            <p:cond delay="0"/>
                                          </p:stCondLst>
                                        </p:cTn>
                                        <p:tgtEl>
                                          <p:spTgt spid="5">
                                            <p:txEl>
                                              <p:pRg st="4" end="4"/>
                                            </p:txEl>
                                          </p:spTgt>
                                        </p:tgtEl>
                                      </p:cBhvr>
                                    </p:animEffect>
                                    <p:anim calcmode="lin" valueType="num">
                                      <p:cBhvr>
                                        <p:cTn id="80" dur="1822" tmFilter="0,0; 0.14,0.36; 0.43,0.73; 0.71,0.91; 1.0,1.0">
                                          <p:stCondLst>
                                            <p:cond delay="0"/>
                                          </p:stCondLst>
                                        </p:cTn>
                                        <p:tgtEl>
                                          <p:spTgt spid="5">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5">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5">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5">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5">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5">
                                            <p:txEl>
                                              <p:pRg st="4" end="4"/>
                                            </p:txEl>
                                          </p:spTgt>
                                        </p:tgtEl>
                                      </p:cBhvr>
                                      <p:to x="100000" y="60000"/>
                                    </p:animScale>
                                    <p:animScale>
                                      <p:cBhvr>
                                        <p:cTn id="86" dur="166" decel="50000">
                                          <p:stCondLst>
                                            <p:cond delay="676"/>
                                          </p:stCondLst>
                                        </p:cTn>
                                        <p:tgtEl>
                                          <p:spTgt spid="5">
                                            <p:txEl>
                                              <p:pRg st="4" end="4"/>
                                            </p:txEl>
                                          </p:spTgt>
                                        </p:tgtEl>
                                      </p:cBhvr>
                                      <p:to x="100000" y="100000"/>
                                    </p:animScale>
                                    <p:animScale>
                                      <p:cBhvr>
                                        <p:cTn id="87" dur="26">
                                          <p:stCondLst>
                                            <p:cond delay="1312"/>
                                          </p:stCondLst>
                                        </p:cTn>
                                        <p:tgtEl>
                                          <p:spTgt spid="5">
                                            <p:txEl>
                                              <p:pRg st="4" end="4"/>
                                            </p:txEl>
                                          </p:spTgt>
                                        </p:tgtEl>
                                      </p:cBhvr>
                                      <p:to x="100000" y="80000"/>
                                    </p:animScale>
                                    <p:animScale>
                                      <p:cBhvr>
                                        <p:cTn id="88" dur="166" decel="50000">
                                          <p:stCondLst>
                                            <p:cond delay="1338"/>
                                          </p:stCondLst>
                                        </p:cTn>
                                        <p:tgtEl>
                                          <p:spTgt spid="5">
                                            <p:txEl>
                                              <p:pRg st="4" end="4"/>
                                            </p:txEl>
                                          </p:spTgt>
                                        </p:tgtEl>
                                      </p:cBhvr>
                                      <p:to x="100000" y="100000"/>
                                    </p:animScale>
                                    <p:animScale>
                                      <p:cBhvr>
                                        <p:cTn id="89" dur="26">
                                          <p:stCondLst>
                                            <p:cond delay="1642"/>
                                          </p:stCondLst>
                                        </p:cTn>
                                        <p:tgtEl>
                                          <p:spTgt spid="5">
                                            <p:txEl>
                                              <p:pRg st="4" end="4"/>
                                            </p:txEl>
                                          </p:spTgt>
                                        </p:tgtEl>
                                      </p:cBhvr>
                                      <p:to x="100000" y="90000"/>
                                    </p:animScale>
                                    <p:animScale>
                                      <p:cBhvr>
                                        <p:cTn id="90" dur="166" decel="50000">
                                          <p:stCondLst>
                                            <p:cond delay="1668"/>
                                          </p:stCondLst>
                                        </p:cTn>
                                        <p:tgtEl>
                                          <p:spTgt spid="5">
                                            <p:txEl>
                                              <p:pRg st="4" end="4"/>
                                            </p:txEl>
                                          </p:spTgt>
                                        </p:tgtEl>
                                      </p:cBhvr>
                                      <p:to x="100000" y="100000"/>
                                    </p:animScale>
                                    <p:animScale>
                                      <p:cBhvr>
                                        <p:cTn id="91" dur="26">
                                          <p:stCondLst>
                                            <p:cond delay="1808"/>
                                          </p:stCondLst>
                                        </p:cTn>
                                        <p:tgtEl>
                                          <p:spTgt spid="5">
                                            <p:txEl>
                                              <p:pRg st="4" end="4"/>
                                            </p:txEl>
                                          </p:spTgt>
                                        </p:tgtEl>
                                      </p:cBhvr>
                                      <p:to x="100000" y="95000"/>
                                    </p:animScale>
                                    <p:animScale>
                                      <p:cBhvr>
                                        <p:cTn id="92" dur="166" decel="50000">
                                          <p:stCondLst>
                                            <p:cond delay="1834"/>
                                          </p:stCondLst>
                                        </p:cTn>
                                        <p:tgtEl>
                                          <p:spTgt spid="5">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nodeType="clickEffect">
                                  <p:stCondLst>
                                    <p:cond delay="0"/>
                                  </p:stCondLst>
                                  <p:childTnLst>
                                    <p:set>
                                      <p:cBhvr>
                                        <p:cTn id="96" dur="1" fill="hold">
                                          <p:stCondLst>
                                            <p:cond delay="0"/>
                                          </p:stCondLst>
                                        </p:cTn>
                                        <p:tgtEl>
                                          <p:spTgt spid="5">
                                            <p:txEl>
                                              <p:pRg st="5" end="5"/>
                                            </p:txEl>
                                          </p:spTgt>
                                        </p:tgtEl>
                                        <p:attrNameLst>
                                          <p:attrName>style.visibility</p:attrName>
                                        </p:attrNameLst>
                                      </p:cBhvr>
                                      <p:to>
                                        <p:strVal val="visible"/>
                                      </p:to>
                                    </p:set>
                                    <p:animEffect transition="in" filter="wipe(down)">
                                      <p:cBhvr>
                                        <p:cTn id="97" dur="580">
                                          <p:stCondLst>
                                            <p:cond delay="0"/>
                                          </p:stCondLst>
                                        </p:cTn>
                                        <p:tgtEl>
                                          <p:spTgt spid="5">
                                            <p:txEl>
                                              <p:pRg st="5" end="5"/>
                                            </p:txEl>
                                          </p:spTgt>
                                        </p:tgtEl>
                                      </p:cBhvr>
                                    </p:animEffect>
                                    <p:anim calcmode="lin" valueType="num">
                                      <p:cBhvr>
                                        <p:cTn id="98" dur="1822" tmFilter="0,0; 0.14,0.36; 0.43,0.73; 0.71,0.91; 1.0,1.0">
                                          <p:stCondLst>
                                            <p:cond delay="0"/>
                                          </p:stCondLst>
                                        </p:cTn>
                                        <p:tgtEl>
                                          <p:spTgt spid="5">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5">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5">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5">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5">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5">
                                            <p:txEl>
                                              <p:pRg st="5" end="5"/>
                                            </p:txEl>
                                          </p:spTgt>
                                        </p:tgtEl>
                                      </p:cBhvr>
                                      <p:to x="100000" y="60000"/>
                                    </p:animScale>
                                    <p:animScale>
                                      <p:cBhvr>
                                        <p:cTn id="104" dur="166" decel="50000">
                                          <p:stCondLst>
                                            <p:cond delay="676"/>
                                          </p:stCondLst>
                                        </p:cTn>
                                        <p:tgtEl>
                                          <p:spTgt spid="5">
                                            <p:txEl>
                                              <p:pRg st="5" end="5"/>
                                            </p:txEl>
                                          </p:spTgt>
                                        </p:tgtEl>
                                      </p:cBhvr>
                                      <p:to x="100000" y="100000"/>
                                    </p:animScale>
                                    <p:animScale>
                                      <p:cBhvr>
                                        <p:cTn id="105" dur="26">
                                          <p:stCondLst>
                                            <p:cond delay="1312"/>
                                          </p:stCondLst>
                                        </p:cTn>
                                        <p:tgtEl>
                                          <p:spTgt spid="5">
                                            <p:txEl>
                                              <p:pRg st="5" end="5"/>
                                            </p:txEl>
                                          </p:spTgt>
                                        </p:tgtEl>
                                      </p:cBhvr>
                                      <p:to x="100000" y="80000"/>
                                    </p:animScale>
                                    <p:animScale>
                                      <p:cBhvr>
                                        <p:cTn id="106" dur="166" decel="50000">
                                          <p:stCondLst>
                                            <p:cond delay="1338"/>
                                          </p:stCondLst>
                                        </p:cTn>
                                        <p:tgtEl>
                                          <p:spTgt spid="5">
                                            <p:txEl>
                                              <p:pRg st="5" end="5"/>
                                            </p:txEl>
                                          </p:spTgt>
                                        </p:tgtEl>
                                      </p:cBhvr>
                                      <p:to x="100000" y="100000"/>
                                    </p:animScale>
                                    <p:animScale>
                                      <p:cBhvr>
                                        <p:cTn id="107" dur="26">
                                          <p:stCondLst>
                                            <p:cond delay="1642"/>
                                          </p:stCondLst>
                                        </p:cTn>
                                        <p:tgtEl>
                                          <p:spTgt spid="5">
                                            <p:txEl>
                                              <p:pRg st="5" end="5"/>
                                            </p:txEl>
                                          </p:spTgt>
                                        </p:tgtEl>
                                      </p:cBhvr>
                                      <p:to x="100000" y="90000"/>
                                    </p:animScale>
                                    <p:animScale>
                                      <p:cBhvr>
                                        <p:cTn id="108" dur="166" decel="50000">
                                          <p:stCondLst>
                                            <p:cond delay="1668"/>
                                          </p:stCondLst>
                                        </p:cTn>
                                        <p:tgtEl>
                                          <p:spTgt spid="5">
                                            <p:txEl>
                                              <p:pRg st="5" end="5"/>
                                            </p:txEl>
                                          </p:spTgt>
                                        </p:tgtEl>
                                      </p:cBhvr>
                                      <p:to x="100000" y="100000"/>
                                    </p:animScale>
                                    <p:animScale>
                                      <p:cBhvr>
                                        <p:cTn id="109" dur="26">
                                          <p:stCondLst>
                                            <p:cond delay="1808"/>
                                          </p:stCondLst>
                                        </p:cTn>
                                        <p:tgtEl>
                                          <p:spTgt spid="5">
                                            <p:txEl>
                                              <p:pRg st="5" end="5"/>
                                            </p:txEl>
                                          </p:spTgt>
                                        </p:tgtEl>
                                      </p:cBhvr>
                                      <p:to x="100000" y="95000"/>
                                    </p:animScale>
                                    <p:animScale>
                                      <p:cBhvr>
                                        <p:cTn id="110" dur="166" decel="50000">
                                          <p:stCondLst>
                                            <p:cond delay="1834"/>
                                          </p:stCondLst>
                                        </p:cTn>
                                        <p:tgtEl>
                                          <p:spTgt spid="5">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4932040" y="3068960"/>
            <a:ext cx="4211960" cy="378904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3" name="Rectangle 3"/>
          <p:cNvSpPr>
            <a:spLocks noGrp="1" noChangeArrowheads="1"/>
          </p:cNvSpPr>
          <p:nvPr>
            <p:ph type="title"/>
          </p:nvPr>
        </p:nvSpPr>
        <p:spPr/>
        <p:txBody>
          <a:bodyPr>
            <a:normAutofit/>
          </a:bodyPr>
          <a:lstStyle/>
          <a:p>
            <a:pPr eaLnBrk="1" hangingPunct="1"/>
            <a:r>
              <a:rPr lang="es-ES" sz="6600" b="1" dirty="0"/>
              <a:t>IR</a:t>
            </a:r>
            <a:endParaRPr lang="en-US" sz="6600" b="1" dirty="0"/>
          </a:p>
        </p:txBody>
      </p:sp>
      <p:sp>
        <p:nvSpPr>
          <p:cNvPr id="20484" name="Rectangle 4"/>
          <p:cNvSpPr>
            <a:spLocks noGrp="1" noChangeArrowheads="1"/>
          </p:cNvSpPr>
          <p:nvPr>
            <p:ph type="body" idx="1"/>
          </p:nvPr>
        </p:nvSpPr>
        <p:spPr>
          <a:xfrm>
            <a:off x="228600" y="1600200"/>
            <a:ext cx="8458200" cy="4525963"/>
          </a:xfrm>
        </p:spPr>
        <p:txBody>
          <a:bodyPr/>
          <a:lstStyle/>
          <a:p>
            <a:pPr eaLnBrk="1" hangingPunct="1">
              <a:lnSpc>
                <a:spcPct val="90000"/>
              </a:lnSpc>
            </a:pPr>
            <a:r>
              <a:rPr lang="es-ES" dirty="0" err="1"/>
              <a:t>E.g</a:t>
            </a:r>
            <a:r>
              <a:rPr lang="es-ES" dirty="0"/>
              <a:t>.	 Viv</a:t>
            </a:r>
            <a:r>
              <a:rPr lang="es-ES" u="sng" dirty="0"/>
              <a:t>ir</a:t>
            </a:r>
            <a:r>
              <a:rPr lang="es-ES" b="1" dirty="0"/>
              <a:t>			</a:t>
            </a:r>
            <a:r>
              <a:rPr lang="es-ES" i="1" dirty="0" err="1"/>
              <a:t>to</a:t>
            </a:r>
            <a:r>
              <a:rPr lang="es-ES" i="1" dirty="0"/>
              <a:t> </a:t>
            </a:r>
            <a:r>
              <a:rPr lang="es-ES" i="1" dirty="0" err="1"/>
              <a:t>live</a:t>
            </a:r>
            <a:endParaRPr lang="es-ES" dirty="0"/>
          </a:p>
          <a:p>
            <a:pPr eaLnBrk="1" hangingPunct="1">
              <a:lnSpc>
                <a:spcPct val="90000"/>
              </a:lnSpc>
              <a:buFontTx/>
              <a:buNone/>
            </a:pPr>
            <a:endParaRPr lang="en-GB" dirty="0"/>
          </a:p>
          <a:p>
            <a:pPr eaLnBrk="1" hangingPunct="1">
              <a:lnSpc>
                <a:spcPct val="90000"/>
              </a:lnSpc>
              <a:buFontTx/>
              <a:buNone/>
            </a:pPr>
            <a:endParaRPr lang="es-ES" dirty="0"/>
          </a:p>
        </p:txBody>
      </p:sp>
      <p:sp>
        <p:nvSpPr>
          <p:cNvPr id="20485" name="Rectangle 5"/>
          <p:cNvSpPr>
            <a:spLocks noChangeArrowheads="1"/>
          </p:cNvSpPr>
          <p:nvPr/>
        </p:nvSpPr>
        <p:spPr bwMode="auto">
          <a:xfrm>
            <a:off x="5292080" y="3793006"/>
            <a:ext cx="385192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GB" sz="2000" b="1" dirty="0">
                <a:latin typeface="Calibri" pitchFamily="34" charset="0"/>
              </a:rPr>
              <a:t>Conjugate 2 of these verbs following the same pattern as </a:t>
            </a:r>
            <a:r>
              <a:rPr lang="en-GB" sz="2000" b="1" i="1" dirty="0" err="1">
                <a:latin typeface="Calibri" pitchFamily="34" charset="0"/>
              </a:rPr>
              <a:t>vivir</a:t>
            </a:r>
            <a:r>
              <a:rPr lang="en-GB" sz="2000" b="1" dirty="0">
                <a:latin typeface="Calibri" pitchFamily="34" charset="0"/>
              </a:rPr>
              <a:t>:</a:t>
            </a:r>
          </a:p>
          <a:p>
            <a:r>
              <a:rPr lang="en-GB" sz="2000" dirty="0" err="1">
                <a:latin typeface="Calibri" pitchFamily="34" charset="0"/>
              </a:rPr>
              <a:t>Subir</a:t>
            </a:r>
            <a:r>
              <a:rPr lang="en-GB" sz="2000" dirty="0">
                <a:latin typeface="Calibri" pitchFamily="34" charset="0"/>
              </a:rPr>
              <a:t> – to go up</a:t>
            </a:r>
          </a:p>
          <a:p>
            <a:r>
              <a:rPr lang="en-GB" sz="2000" dirty="0" err="1">
                <a:latin typeface="Calibri" pitchFamily="34" charset="0"/>
              </a:rPr>
              <a:t>Escribir</a:t>
            </a:r>
            <a:r>
              <a:rPr lang="en-GB" sz="2000" dirty="0">
                <a:latin typeface="Calibri" pitchFamily="34" charset="0"/>
              </a:rPr>
              <a:t> – to write</a:t>
            </a:r>
          </a:p>
          <a:p>
            <a:r>
              <a:rPr lang="en-GB" sz="2000" dirty="0" err="1">
                <a:latin typeface="Calibri" pitchFamily="34" charset="0"/>
              </a:rPr>
              <a:t>Consumir</a:t>
            </a:r>
            <a:r>
              <a:rPr lang="en-GB" sz="2000" dirty="0">
                <a:latin typeface="Calibri" pitchFamily="34" charset="0"/>
              </a:rPr>
              <a:t> – to consume</a:t>
            </a:r>
          </a:p>
        </p:txBody>
      </p:sp>
      <p:sp>
        <p:nvSpPr>
          <p:cNvPr id="5" name="TextBox 4"/>
          <p:cNvSpPr txBox="1"/>
          <p:nvPr/>
        </p:nvSpPr>
        <p:spPr>
          <a:xfrm>
            <a:off x="0" y="2348880"/>
            <a:ext cx="5724128" cy="3046988"/>
          </a:xfrm>
          <a:prstGeom prst="rect">
            <a:avLst/>
          </a:prstGeom>
          <a:noFill/>
        </p:spPr>
        <p:txBody>
          <a:bodyPr wrap="square" rtlCol="0">
            <a:spAutoFit/>
          </a:bodyPr>
          <a:lstStyle/>
          <a:p>
            <a:pPr marL="285750" indent="-285750">
              <a:buFont typeface="Arial" pitchFamily="34" charset="0"/>
              <a:buChar char="•"/>
            </a:pPr>
            <a:r>
              <a:rPr lang="en-GB" sz="3200" dirty="0" err="1"/>
              <a:t>Yo</a:t>
            </a:r>
            <a:r>
              <a:rPr lang="en-GB" sz="3200" dirty="0"/>
              <a:t> 			</a:t>
            </a:r>
            <a:r>
              <a:rPr lang="es-ES" sz="3200" dirty="0"/>
              <a:t>Vivi</a:t>
            </a:r>
            <a:r>
              <a:rPr lang="es-ES" sz="3200" u="sng" dirty="0"/>
              <a:t>r</a:t>
            </a:r>
            <a:r>
              <a:rPr lang="en-GB" sz="3200" dirty="0">
                <a:solidFill>
                  <a:srgbClr val="800080"/>
                </a:solidFill>
              </a:rPr>
              <a:t>é</a:t>
            </a:r>
          </a:p>
          <a:p>
            <a:pPr marL="285750" indent="-285750">
              <a:buFont typeface="Arial" pitchFamily="34" charset="0"/>
              <a:buChar char="•"/>
            </a:pPr>
            <a:r>
              <a:rPr lang="en-GB" sz="3200" dirty="0" err="1"/>
              <a:t>Tú</a:t>
            </a:r>
            <a:r>
              <a:rPr lang="en-GB" sz="3200" dirty="0"/>
              <a:t> 			</a:t>
            </a:r>
            <a:r>
              <a:rPr lang="es-ES" sz="3200" dirty="0"/>
              <a:t>Vivi</a:t>
            </a:r>
            <a:r>
              <a:rPr lang="es-ES" sz="3200" u="sng" dirty="0"/>
              <a:t>r</a:t>
            </a:r>
            <a:r>
              <a:rPr lang="en-GB" sz="3200" dirty="0" err="1">
                <a:solidFill>
                  <a:srgbClr val="800080"/>
                </a:solidFill>
              </a:rPr>
              <a:t>ás</a:t>
            </a:r>
            <a:endParaRPr lang="en-GB" sz="3200" dirty="0">
              <a:solidFill>
                <a:srgbClr val="800080"/>
              </a:solidFill>
            </a:endParaRPr>
          </a:p>
          <a:p>
            <a:pPr marL="285750" indent="-285750">
              <a:buFont typeface="Arial" pitchFamily="34" charset="0"/>
              <a:buChar char="•"/>
            </a:pPr>
            <a:r>
              <a:rPr lang="en-GB" sz="3200" dirty="0" err="1">
                <a:solidFill>
                  <a:srgbClr val="0000FF"/>
                </a:solidFill>
              </a:rPr>
              <a:t>Él</a:t>
            </a:r>
            <a:r>
              <a:rPr lang="en-GB" sz="3200" dirty="0"/>
              <a:t> / </a:t>
            </a:r>
            <a:r>
              <a:rPr lang="en-GB" sz="3200" dirty="0">
                <a:solidFill>
                  <a:srgbClr val="FF0000"/>
                </a:solidFill>
              </a:rPr>
              <a:t>Ella </a:t>
            </a:r>
            <a:r>
              <a:rPr lang="en-GB" sz="3200" dirty="0"/>
              <a:t>		</a:t>
            </a:r>
            <a:r>
              <a:rPr lang="en-GB" sz="3200" dirty="0" err="1"/>
              <a:t>Vivi</a:t>
            </a:r>
            <a:r>
              <a:rPr lang="en-GB" sz="3200" u="sng" dirty="0" err="1"/>
              <a:t>r</a:t>
            </a:r>
            <a:r>
              <a:rPr lang="en-GB" sz="3200" dirty="0" err="1">
                <a:solidFill>
                  <a:srgbClr val="800080"/>
                </a:solidFill>
              </a:rPr>
              <a:t>á</a:t>
            </a:r>
            <a:endParaRPr lang="en-GB" sz="3200" dirty="0">
              <a:solidFill>
                <a:srgbClr val="800080"/>
              </a:solidFill>
            </a:endParaRPr>
          </a:p>
          <a:p>
            <a:pPr marL="285750" indent="-285750">
              <a:buFont typeface="Arial" pitchFamily="34" charset="0"/>
              <a:buChar char="•"/>
            </a:pPr>
            <a:r>
              <a:rPr lang="en-GB" sz="3200" dirty="0" err="1"/>
              <a:t>Nosotros</a:t>
            </a:r>
            <a:r>
              <a:rPr lang="en-GB" sz="3200" dirty="0"/>
              <a:t> 	</a:t>
            </a:r>
            <a:r>
              <a:rPr lang="en-GB" sz="3200" dirty="0" err="1"/>
              <a:t>Vivi</a:t>
            </a:r>
            <a:r>
              <a:rPr lang="en-GB" sz="3200" u="sng" dirty="0" err="1"/>
              <a:t>r</a:t>
            </a:r>
            <a:r>
              <a:rPr lang="en-GB" sz="3200" dirty="0" err="1">
                <a:solidFill>
                  <a:srgbClr val="800080"/>
                </a:solidFill>
              </a:rPr>
              <a:t>emos</a:t>
            </a:r>
            <a:endParaRPr lang="en-GB" sz="3200" dirty="0">
              <a:solidFill>
                <a:srgbClr val="800080"/>
              </a:solidFill>
            </a:endParaRPr>
          </a:p>
          <a:p>
            <a:pPr marL="285750" indent="-285750">
              <a:buFont typeface="Arial" pitchFamily="34" charset="0"/>
              <a:buChar char="•"/>
            </a:pPr>
            <a:r>
              <a:rPr lang="en-GB" sz="3200" dirty="0" err="1"/>
              <a:t>Vosotros</a:t>
            </a:r>
            <a:r>
              <a:rPr lang="en-GB" sz="3200" dirty="0"/>
              <a:t> 		</a:t>
            </a:r>
            <a:r>
              <a:rPr lang="en-GB" sz="3200" dirty="0" err="1"/>
              <a:t>Vivi</a:t>
            </a:r>
            <a:r>
              <a:rPr lang="en-GB" sz="3200" u="sng" dirty="0" err="1"/>
              <a:t>r</a:t>
            </a:r>
            <a:r>
              <a:rPr lang="es-ES" sz="3200" dirty="0">
                <a:solidFill>
                  <a:srgbClr val="800080"/>
                </a:solidFill>
              </a:rPr>
              <a:t>é</a:t>
            </a:r>
            <a:r>
              <a:rPr lang="en-GB" sz="3200" dirty="0">
                <a:solidFill>
                  <a:srgbClr val="800080"/>
                </a:solidFill>
              </a:rPr>
              <a:t>is</a:t>
            </a:r>
          </a:p>
          <a:p>
            <a:pPr marL="285750" indent="-285750">
              <a:buFont typeface="Arial" pitchFamily="34" charset="0"/>
              <a:buChar char="•"/>
            </a:pPr>
            <a:r>
              <a:rPr lang="en-GB" sz="3200" dirty="0" err="1">
                <a:solidFill>
                  <a:srgbClr val="0000FF"/>
                </a:solidFill>
              </a:rPr>
              <a:t>Ellos</a:t>
            </a:r>
            <a:r>
              <a:rPr lang="en-GB" sz="3200" dirty="0"/>
              <a:t> / </a:t>
            </a:r>
            <a:r>
              <a:rPr lang="en-GB" sz="3200" dirty="0" err="1">
                <a:solidFill>
                  <a:srgbClr val="FF0000"/>
                </a:solidFill>
              </a:rPr>
              <a:t>Ellas</a:t>
            </a:r>
            <a:r>
              <a:rPr lang="en-GB" sz="3200" dirty="0"/>
              <a:t> 	</a:t>
            </a:r>
            <a:r>
              <a:rPr lang="en-GB" sz="3200" dirty="0" err="1"/>
              <a:t>Vivi</a:t>
            </a:r>
            <a:r>
              <a:rPr lang="en-GB" sz="3200" u="sng" dirty="0" err="1"/>
              <a:t>r</a:t>
            </a:r>
            <a:r>
              <a:rPr lang="en-GB" sz="3200" dirty="0" err="1">
                <a:solidFill>
                  <a:srgbClr val="800080"/>
                </a:solidFill>
              </a:rPr>
              <a:t>án</a:t>
            </a:r>
            <a:endParaRPr lang="en-GB" sz="3200" dirty="0">
              <a:solidFill>
                <a:srgbClr val="800080"/>
              </a:solidFill>
            </a:endParaRPr>
          </a:p>
        </p:txBody>
      </p:sp>
      <p:cxnSp>
        <p:nvCxnSpPr>
          <p:cNvPr id="7" name="Straight Connector 6"/>
          <p:cNvCxnSpPr/>
          <p:nvPr/>
        </p:nvCxnSpPr>
        <p:spPr>
          <a:xfrm>
            <a:off x="-324544" y="3872374"/>
            <a:ext cx="52565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0198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80">
                                          <p:stCondLst>
                                            <p:cond delay="0"/>
                                          </p:stCondLst>
                                        </p:cTn>
                                        <p:tgtEl>
                                          <p:spTgt spid="5">
                                            <p:txEl>
                                              <p:pRg st="0" end="0"/>
                                            </p:txEl>
                                          </p:spTgt>
                                        </p:tgtEl>
                                      </p:cBhvr>
                                    </p:animEffect>
                                    <p:anim calcmode="lin" valueType="num">
                                      <p:cBhvr>
                                        <p:cTn id="8"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0" end="0"/>
                                            </p:txEl>
                                          </p:spTgt>
                                        </p:tgtEl>
                                      </p:cBhvr>
                                      <p:to x="100000" y="60000"/>
                                    </p:animScale>
                                    <p:animScale>
                                      <p:cBhvr>
                                        <p:cTn id="14" dur="166" decel="50000">
                                          <p:stCondLst>
                                            <p:cond delay="676"/>
                                          </p:stCondLst>
                                        </p:cTn>
                                        <p:tgtEl>
                                          <p:spTgt spid="5">
                                            <p:txEl>
                                              <p:pRg st="0" end="0"/>
                                            </p:txEl>
                                          </p:spTgt>
                                        </p:tgtEl>
                                      </p:cBhvr>
                                      <p:to x="100000" y="100000"/>
                                    </p:animScale>
                                    <p:animScale>
                                      <p:cBhvr>
                                        <p:cTn id="15" dur="26">
                                          <p:stCondLst>
                                            <p:cond delay="1312"/>
                                          </p:stCondLst>
                                        </p:cTn>
                                        <p:tgtEl>
                                          <p:spTgt spid="5">
                                            <p:txEl>
                                              <p:pRg st="0" end="0"/>
                                            </p:txEl>
                                          </p:spTgt>
                                        </p:tgtEl>
                                      </p:cBhvr>
                                      <p:to x="100000" y="80000"/>
                                    </p:animScale>
                                    <p:animScale>
                                      <p:cBhvr>
                                        <p:cTn id="16" dur="166" decel="50000">
                                          <p:stCondLst>
                                            <p:cond delay="1338"/>
                                          </p:stCondLst>
                                        </p:cTn>
                                        <p:tgtEl>
                                          <p:spTgt spid="5">
                                            <p:txEl>
                                              <p:pRg st="0" end="0"/>
                                            </p:txEl>
                                          </p:spTgt>
                                        </p:tgtEl>
                                      </p:cBhvr>
                                      <p:to x="100000" y="100000"/>
                                    </p:animScale>
                                    <p:animScale>
                                      <p:cBhvr>
                                        <p:cTn id="17" dur="26">
                                          <p:stCondLst>
                                            <p:cond delay="1642"/>
                                          </p:stCondLst>
                                        </p:cTn>
                                        <p:tgtEl>
                                          <p:spTgt spid="5">
                                            <p:txEl>
                                              <p:pRg st="0" end="0"/>
                                            </p:txEl>
                                          </p:spTgt>
                                        </p:tgtEl>
                                      </p:cBhvr>
                                      <p:to x="100000" y="90000"/>
                                    </p:animScale>
                                    <p:animScale>
                                      <p:cBhvr>
                                        <p:cTn id="18" dur="166" decel="50000">
                                          <p:stCondLst>
                                            <p:cond delay="1668"/>
                                          </p:stCondLst>
                                        </p:cTn>
                                        <p:tgtEl>
                                          <p:spTgt spid="5">
                                            <p:txEl>
                                              <p:pRg st="0" end="0"/>
                                            </p:txEl>
                                          </p:spTgt>
                                        </p:tgtEl>
                                      </p:cBhvr>
                                      <p:to x="100000" y="100000"/>
                                    </p:animScale>
                                    <p:animScale>
                                      <p:cBhvr>
                                        <p:cTn id="19" dur="26">
                                          <p:stCondLst>
                                            <p:cond delay="1808"/>
                                          </p:stCondLst>
                                        </p:cTn>
                                        <p:tgtEl>
                                          <p:spTgt spid="5">
                                            <p:txEl>
                                              <p:pRg st="0" end="0"/>
                                            </p:txEl>
                                          </p:spTgt>
                                        </p:tgtEl>
                                      </p:cBhvr>
                                      <p:to x="100000" y="95000"/>
                                    </p:animScale>
                                    <p:animScale>
                                      <p:cBhvr>
                                        <p:cTn id="20" dur="166" decel="50000">
                                          <p:stCondLst>
                                            <p:cond delay="1834"/>
                                          </p:stCondLst>
                                        </p:cTn>
                                        <p:tgtEl>
                                          <p:spTgt spid="5">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wipe(down)">
                                      <p:cBhvr>
                                        <p:cTn id="25" dur="580">
                                          <p:stCondLst>
                                            <p:cond delay="0"/>
                                          </p:stCondLst>
                                        </p:cTn>
                                        <p:tgtEl>
                                          <p:spTgt spid="5">
                                            <p:txEl>
                                              <p:pRg st="1" end="1"/>
                                            </p:txEl>
                                          </p:spTgt>
                                        </p:tgtEl>
                                      </p:cBhvr>
                                    </p:animEffect>
                                    <p:anim calcmode="lin" valueType="num">
                                      <p:cBhvr>
                                        <p:cTn id="26" dur="1822" tmFilter="0,0; 0.14,0.36; 0.43,0.73; 0.71,0.91; 1.0,1.0">
                                          <p:stCondLst>
                                            <p:cond delay="0"/>
                                          </p:stCondLst>
                                        </p:cTn>
                                        <p:tgtEl>
                                          <p:spTgt spid="5">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xEl>
                                              <p:pRg st="1" end="1"/>
                                            </p:txEl>
                                          </p:spTgt>
                                        </p:tgtEl>
                                      </p:cBhvr>
                                      <p:to x="100000" y="60000"/>
                                    </p:animScale>
                                    <p:animScale>
                                      <p:cBhvr>
                                        <p:cTn id="32" dur="166" decel="50000">
                                          <p:stCondLst>
                                            <p:cond delay="676"/>
                                          </p:stCondLst>
                                        </p:cTn>
                                        <p:tgtEl>
                                          <p:spTgt spid="5">
                                            <p:txEl>
                                              <p:pRg st="1" end="1"/>
                                            </p:txEl>
                                          </p:spTgt>
                                        </p:tgtEl>
                                      </p:cBhvr>
                                      <p:to x="100000" y="100000"/>
                                    </p:animScale>
                                    <p:animScale>
                                      <p:cBhvr>
                                        <p:cTn id="33" dur="26">
                                          <p:stCondLst>
                                            <p:cond delay="1312"/>
                                          </p:stCondLst>
                                        </p:cTn>
                                        <p:tgtEl>
                                          <p:spTgt spid="5">
                                            <p:txEl>
                                              <p:pRg st="1" end="1"/>
                                            </p:txEl>
                                          </p:spTgt>
                                        </p:tgtEl>
                                      </p:cBhvr>
                                      <p:to x="100000" y="80000"/>
                                    </p:animScale>
                                    <p:animScale>
                                      <p:cBhvr>
                                        <p:cTn id="34" dur="166" decel="50000">
                                          <p:stCondLst>
                                            <p:cond delay="1338"/>
                                          </p:stCondLst>
                                        </p:cTn>
                                        <p:tgtEl>
                                          <p:spTgt spid="5">
                                            <p:txEl>
                                              <p:pRg st="1" end="1"/>
                                            </p:txEl>
                                          </p:spTgt>
                                        </p:tgtEl>
                                      </p:cBhvr>
                                      <p:to x="100000" y="100000"/>
                                    </p:animScale>
                                    <p:animScale>
                                      <p:cBhvr>
                                        <p:cTn id="35" dur="26">
                                          <p:stCondLst>
                                            <p:cond delay="1642"/>
                                          </p:stCondLst>
                                        </p:cTn>
                                        <p:tgtEl>
                                          <p:spTgt spid="5">
                                            <p:txEl>
                                              <p:pRg st="1" end="1"/>
                                            </p:txEl>
                                          </p:spTgt>
                                        </p:tgtEl>
                                      </p:cBhvr>
                                      <p:to x="100000" y="90000"/>
                                    </p:animScale>
                                    <p:animScale>
                                      <p:cBhvr>
                                        <p:cTn id="36" dur="166" decel="50000">
                                          <p:stCondLst>
                                            <p:cond delay="1668"/>
                                          </p:stCondLst>
                                        </p:cTn>
                                        <p:tgtEl>
                                          <p:spTgt spid="5">
                                            <p:txEl>
                                              <p:pRg st="1" end="1"/>
                                            </p:txEl>
                                          </p:spTgt>
                                        </p:tgtEl>
                                      </p:cBhvr>
                                      <p:to x="100000" y="100000"/>
                                    </p:animScale>
                                    <p:animScale>
                                      <p:cBhvr>
                                        <p:cTn id="37" dur="26">
                                          <p:stCondLst>
                                            <p:cond delay="1808"/>
                                          </p:stCondLst>
                                        </p:cTn>
                                        <p:tgtEl>
                                          <p:spTgt spid="5">
                                            <p:txEl>
                                              <p:pRg st="1" end="1"/>
                                            </p:txEl>
                                          </p:spTgt>
                                        </p:tgtEl>
                                      </p:cBhvr>
                                      <p:to x="100000" y="95000"/>
                                    </p:animScale>
                                    <p:animScale>
                                      <p:cBhvr>
                                        <p:cTn id="38" dur="166" decel="50000">
                                          <p:stCondLst>
                                            <p:cond delay="1834"/>
                                          </p:stCondLst>
                                        </p:cTn>
                                        <p:tgtEl>
                                          <p:spTgt spid="5">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5">
                                            <p:txEl>
                                              <p:pRg st="2" end="2"/>
                                            </p:txEl>
                                          </p:spTgt>
                                        </p:tgtEl>
                                        <p:attrNameLst>
                                          <p:attrName>style.visibility</p:attrName>
                                        </p:attrNameLst>
                                      </p:cBhvr>
                                      <p:to>
                                        <p:strVal val="visible"/>
                                      </p:to>
                                    </p:set>
                                    <p:animEffect transition="in" filter="wipe(down)">
                                      <p:cBhvr>
                                        <p:cTn id="43" dur="580">
                                          <p:stCondLst>
                                            <p:cond delay="0"/>
                                          </p:stCondLst>
                                        </p:cTn>
                                        <p:tgtEl>
                                          <p:spTgt spid="5">
                                            <p:txEl>
                                              <p:pRg st="2" end="2"/>
                                            </p:txEl>
                                          </p:spTgt>
                                        </p:tgtEl>
                                      </p:cBhvr>
                                    </p:animEffect>
                                    <p:anim calcmode="lin" valueType="num">
                                      <p:cBhvr>
                                        <p:cTn id="44" dur="1822" tmFilter="0,0; 0.14,0.36; 0.43,0.73; 0.71,0.91; 1.0,1.0">
                                          <p:stCondLst>
                                            <p:cond delay="0"/>
                                          </p:stCondLst>
                                        </p:cTn>
                                        <p:tgtEl>
                                          <p:spTgt spid="5">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xEl>
                                              <p:pRg st="2" end="2"/>
                                            </p:txEl>
                                          </p:spTgt>
                                        </p:tgtEl>
                                      </p:cBhvr>
                                      <p:to x="100000" y="60000"/>
                                    </p:animScale>
                                    <p:animScale>
                                      <p:cBhvr>
                                        <p:cTn id="50" dur="166" decel="50000">
                                          <p:stCondLst>
                                            <p:cond delay="676"/>
                                          </p:stCondLst>
                                        </p:cTn>
                                        <p:tgtEl>
                                          <p:spTgt spid="5">
                                            <p:txEl>
                                              <p:pRg st="2" end="2"/>
                                            </p:txEl>
                                          </p:spTgt>
                                        </p:tgtEl>
                                      </p:cBhvr>
                                      <p:to x="100000" y="100000"/>
                                    </p:animScale>
                                    <p:animScale>
                                      <p:cBhvr>
                                        <p:cTn id="51" dur="26">
                                          <p:stCondLst>
                                            <p:cond delay="1312"/>
                                          </p:stCondLst>
                                        </p:cTn>
                                        <p:tgtEl>
                                          <p:spTgt spid="5">
                                            <p:txEl>
                                              <p:pRg st="2" end="2"/>
                                            </p:txEl>
                                          </p:spTgt>
                                        </p:tgtEl>
                                      </p:cBhvr>
                                      <p:to x="100000" y="80000"/>
                                    </p:animScale>
                                    <p:animScale>
                                      <p:cBhvr>
                                        <p:cTn id="52" dur="166" decel="50000">
                                          <p:stCondLst>
                                            <p:cond delay="1338"/>
                                          </p:stCondLst>
                                        </p:cTn>
                                        <p:tgtEl>
                                          <p:spTgt spid="5">
                                            <p:txEl>
                                              <p:pRg st="2" end="2"/>
                                            </p:txEl>
                                          </p:spTgt>
                                        </p:tgtEl>
                                      </p:cBhvr>
                                      <p:to x="100000" y="100000"/>
                                    </p:animScale>
                                    <p:animScale>
                                      <p:cBhvr>
                                        <p:cTn id="53" dur="26">
                                          <p:stCondLst>
                                            <p:cond delay="1642"/>
                                          </p:stCondLst>
                                        </p:cTn>
                                        <p:tgtEl>
                                          <p:spTgt spid="5">
                                            <p:txEl>
                                              <p:pRg st="2" end="2"/>
                                            </p:txEl>
                                          </p:spTgt>
                                        </p:tgtEl>
                                      </p:cBhvr>
                                      <p:to x="100000" y="90000"/>
                                    </p:animScale>
                                    <p:animScale>
                                      <p:cBhvr>
                                        <p:cTn id="54" dur="166" decel="50000">
                                          <p:stCondLst>
                                            <p:cond delay="1668"/>
                                          </p:stCondLst>
                                        </p:cTn>
                                        <p:tgtEl>
                                          <p:spTgt spid="5">
                                            <p:txEl>
                                              <p:pRg st="2" end="2"/>
                                            </p:txEl>
                                          </p:spTgt>
                                        </p:tgtEl>
                                      </p:cBhvr>
                                      <p:to x="100000" y="100000"/>
                                    </p:animScale>
                                    <p:animScale>
                                      <p:cBhvr>
                                        <p:cTn id="55" dur="26">
                                          <p:stCondLst>
                                            <p:cond delay="1808"/>
                                          </p:stCondLst>
                                        </p:cTn>
                                        <p:tgtEl>
                                          <p:spTgt spid="5">
                                            <p:txEl>
                                              <p:pRg st="2" end="2"/>
                                            </p:txEl>
                                          </p:spTgt>
                                        </p:tgtEl>
                                      </p:cBhvr>
                                      <p:to x="100000" y="95000"/>
                                    </p:animScale>
                                    <p:animScale>
                                      <p:cBhvr>
                                        <p:cTn id="56" dur="166" decel="50000">
                                          <p:stCondLst>
                                            <p:cond delay="1834"/>
                                          </p:stCondLst>
                                        </p:cTn>
                                        <p:tgtEl>
                                          <p:spTgt spid="5">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5">
                                            <p:txEl>
                                              <p:pRg st="3" end="3"/>
                                            </p:txEl>
                                          </p:spTgt>
                                        </p:tgtEl>
                                        <p:attrNameLst>
                                          <p:attrName>style.visibility</p:attrName>
                                        </p:attrNameLst>
                                      </p:cBhvr>
                                      <p:to>
                                        <p:strVal val="visible"/>
                                      </p:to>
                                    </p:set>
                                    <p:animEffect transition="in" filter="wipe(down)">
                                      <p:cBhvr>
                                        <p:cTn id="61" dur="580">
                                          <p:stCondLst>
                                            <p:cond delay="0"/>
                                          </p:stCondLst>
                                        </p:cTn>
                                        <p:tgtEl>
                                          <p:spTgt spid="5">
                                            <p:txEl>
                                              <p:pRg st="3" end="3"/>
                                            </p:txEl>
                                          </p:spTgt>
                                        </p:tgtEl>
                                      </p:cBhvr>
                                    </p:animEffect>
                                    <p:anim calcmode="lin" valueType="num">
                                      <p:cBhvr>
                                        <p:cTn id="62" dur="1822" tmFilter="0,0; 0.14,0.36; 0.43,0.73; 0.71,0.91; 1.0,1.0">
                                          <p:stCondLst>
                                            <p:cond delay="0"/>
                                          </p:stCondLst>
                                        </p:cTn>
                                        <p:tgtEl>
                                          <p:spTgt spid="5">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5">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5">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5">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5">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5">
                                            <p:txEl>
                                              <p:pRg st="3" end="3"/>
                                            </p:txEl>
                                          </p:spTgt>
                                        </p:tgtEl>
                                      </p:cBhvr>
                                      <p:to x="100000" y="60000"/>
                                    </p:animScale>
                                    <p:animScale>
                                      <p:cBhvr>
                                        <p:cTn id="68" dur="166" decel="50000">
                                          <p:stCondLst>
                                            <p:cond delay="676"/>
                                          </p:stCondLst>
                                        </p:cTn>
                                        <p:tgtEl>
                                          <p:spTgt spid="5">
                                            <p:txEl>
                                              <p:pRg st="3" end="3"/>
                                            </p:txEl>
                                          </p:spTgt>
                                        </p:tgtEl>
                                      </p:cBhvr>
                                      <p:to x="100000" y="100000"/>
                                    </p:animScale>
                                    <p:animScale>
                                      <p:cBhvr>
                                        <p:cTn id="69" dur="26">
                                          <p:stCondLst>
                                            <p:cond delay="1312"/>
                                          </p:stCondLst>
                                        </p:cTn>
                                        <p:tgtEl>
                                          <p:spTgt spid="5">
                                            <p:txEl>
                                              <p:pRg st="3" end="3"/>
                                            </p:txEl>
                                          </p:spTgt>
                                        </p:tgtEl>
                                      </p:cBhvr>
                                      <p:to x="100000" y="80000"/>
                                    </p:animScale>
                                    <p:animScale>
                                      <p:cBhvr>
                                        <p:cTn id="70" dur="166" decel="50000">
                                          <p:stCondLst>
                                            <p:cond delay="1338"/>
                                          </p:stCondLst>
                                        </p:cTn>
                                        <p:tgtEl>
                                          <p:spTgt spid="5">
                                            <p:txEl>
                                              <p:pRg st="3" end="3"/>
                                            </p:txEl>
                                          </p:spTgt>
                                        </p:tgtEl>
                                      </p:cBhvr>
                                      <p:to x="100000" y="100000"/>
                                    </p:animScale>
                                    <p:animScale>
                                      <p:cBhvr>
                                        <p:cTn id="71" dur="26">
                                          <p:stCondLst>
                                            <p:cond delay="1642"/>
                                          </p:stCondLst>
                                        </p:cTn>
                                        <p:tgtEl>
                                          <p:spTgt spid="5">
                                            <p:txEl>
                                              <p:pRg st="3" end="3"/>
                                            </p:txEl>
                                          </p:spTgt>
                                        </p:tgtEl>
                                      </p:cBhvr>
                                      <p:to x="100000" y="90000"/>
                                    </p:animScale>
                                    <p:animScale>
                                      <p:cBhvr>
                                        <p:cTn id="72" dur="166" decel="50000">
                                          <p:stCondLst>
                                            <p:cond delay="1668"/>
                                          </p:stCondLst>
                                        </p:cTn>
                                        <p:tgtEl>
                                          <p:spTgt spid="5">
                                            <p:txEl>
                                              <p:pRg st="3" end="3"/>
                                            </p:txEl>
                                          </p:spTgt>
                                        </p:tgtEl>
                                      </p:cBhvr>
                                      <p:to x="100000" y="100000"/>
                                    </p:animScale>
                                    <p:animScale>
                                      <p:cBhvr>
                                        <p:cTn id="73" dur="26">
                                          <p:stCondLst>
                                            <p:cond delay="1808"/>
                                          </p:stCondLst>
                                        </p:cTn>
                                        <p:tgtEl>
                                          <p:spTgt spid="5">
                                            <p:txEl>
                                              <p:pRg st="3" end="3"/>
                                            </p:txEl>
                                          </p:spTgt>
                                        </p:tgtEl>
                                      </p:cBhvr>
                                      <p:to x="100000" y="95000"/>
                                    </p:animScale>
                                    <p:animScale>
                                      <p:cBhvr>
                                        <p:cTn id="74" dur="166" decel="50000">
                                          <p:stCondLst>
                                            <p:cond delay="1834"/>
                                          </p:stCondLst>
                                        </p:cTn>
                                        <p:tgtEl>
                                          <p:spTgt spid="5">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5">
                                            <p:txEl>
                                              <p:pRg st="4" end="4"/>
                                            </p:txEl>
                                          </p:spTgt>
                                        </p:tgtEl>
                                        <p:attrNameLst>
                                          <p:attrName>style.visibility</p:attrName>
                                        </p:attrNameLst>
                                      </p:cBhvr>
                                      <p:to>
                                        <p:strVal val="visible"/>
                                      </p:to>
                                    </p:set>
                                    <p:animEffect transition="in" filter="wipe(down)">
                                      <p:cBhvr>
                                        <p:cTn id="79" dur="580">
                                          <p:stCondLst>
                                            <p:cond delay="0"/>
                                          </p:stCondLst>
                                        </p:cTn>
                                        <p:tgtEl>
                                          <p:spTgt spid="5">
                                            <p:txEl>
                                              <p:pRg st="4" end="4"/>
                                            </p:txEl>
                                          </p:spTgt>
                                        </p:tgtEl>
                                      </p:cBhvr>
                                    </p:animEffect>
                                    <p:anim calcmode="lin" valueType="num">
                                      <p:cBhvr>
                                        <p:cTn id="80" dur="1822" tmFilter="0,0; 0.14,0.36; 0.43,0.73; 0.71,0.91; 1.0,1.0">
                                          <p:stCondLst>
                                            <p:cond delay="0"/>
                                          </p:stCondLst>
                                        </p:cTn>
                                        <p:tgtEl>
                                          <p:spTgt spid="5">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5">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5">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5">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5">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5">
                                            <p:txEl>
                                              <p:pRg st="4" end="4"/>
                                            </p:txEl>
                                          </p:spTgt>
                                        </p:tgtEl>
                                      </p:cBhvr>
                                      <p:to x="100000" y="60000"/>
                                    </p:animScale>
                                    <p:animScale>
                                      <p:cBhvr>
                                        <p:cTn id="86" dur="166" decel="50000">
                                          <p:stCondLst>
                                            <p:cond delay="676"/>
                                          </p:stCondLst>
                                        </p:cTn>
                                        <p:tgtEl>
                                          <p:spTgt spid="5">
                                            <p:txEl>
                                              <p:pRg st="4" end="4"/>
                                            </p:txEl>
                                          </p:spTgt>
                                        </p:tgtEl>
                                      </p:cBhvr>
                                      <p:to x="100000" y="100000"/>
                                    </p:animScale>
                                    <p:animScale>
                                      <p:cBhvr>
                                        <p:cTn id="87" dur="26">
                                          <p:stCondLst>
                                            <p:cond delay="1312"/>
                                          </p:stCondLst>
                                        </p:cTn>
                                        <p:tgtEl>
                                          <p:spTgt spid="5">
                                            <p:txEl>
                                              <p:pRg st="4" end="4"/>
                                            </p:txEl>
                                          </p:spTgt>
                                        </p:tgtEl>
                                      </p:cBhvr>
                                      <p:to x="100000" y="80000"/>
                                    </p:animScale>
                                    <p:animScale>
                                      <p:cBhvr>
                                        <p:cTn id="88" dur="166" decel="50000">
                                          <p:stCondLst>
                                            <p:cond delay="1338"/>
                                          </p:stCondLst>
                                        </p:cTn>
                                        <p:tgtEl>
                                          <p:spTgt spid="5">
                                            <p:txEl>
                                              <p:pRg st="4" end="4"/>
                                            </p:txEl>
                                          </p:spTgt>
                                        </p:tgtEl>
                                      </p:cBhvr>
                                      <p:to x="100000" y="100000"/>
                                    </p:animScale>
                                    <p:animScale>
                                      <p:cBhvr>
                                        <p:cTn id="89" dur="26">
                                          <p:stCondLst>
                                            <p:cond delay="1642"/>
                                          </p:stCondLst>
                                        </p:cTn>
                                        <p:tgtEl>
                                          <p:spTgt spid="5">
                                            <p:txEl>
                                              <p:pRg st="4" end="4"/>
                                            </p:txEl>
                                          </p:spTgt>
                                        </p:tgtEl>
                                      </p:cBhvr>
                                      <p:to x="100000" y="90000"/>
                                    </p:animScale>
                                    <p:animScale>
                                      <p:cBhvr>
                                        <p:cTn id="90" dur="166" decel="50000">
                                          <p:stCondLst>
                                            <p:cond delay="1668"/>
                                          </p:stCondLst>
                                        </p:cTn>
                                        <p:tgtEl>
                                          <p:spTgt spid="5">
                                            <p:txEl>
                                              <p:pRg st="4" end="4"/>
                                            </p:txEl>
                                          </p:spTgt>
                                        </p:tgtEl>
                                      </p:cBhvr>
                                      <p:to x="100000" y="100000"/>
                                    </p:animScale>
                                    <p:animScale>
                                      <p:cBhvr>
                                        <p:cTn id="91" dur="26">
                                          <p:stCondLst>
                                            <p:cond delay="1808"/>
                                          </p:stCondLst>
                                        </p:cTn>
                                        <p:tgtEl>
                                          <p:spTgt spid="5">
                                            <p:txEl>
                                              <p:pRg st="4" end="4"/>
                                            </p:txEl>
                                          </p:spTgt>
                                        </p:tgtEl>
                                      </p:cBhvr>
                                      <p:to x="100000" y="95000"/>
                                    </p:animScale>
                                    <p:animScale>
                                      <p:cBhvr>
                                        <p:cTn id="92" dur="166" decel="50000">
                                          <p:stCondLst>
                                            <p:cond delay="1834"/>
                                          </p:stCondLst>
                                        </p:cTn>
                                        <p:tgtEl>
                                          <p:spTgt spid="5">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nodeType="clickEffect">
                                  <p:stCondLst>
                                    <p:cond delay="0"/>
                                  </p:stCondLst>
                                  <p:childTnLst>
                                    <p:set>
                                      <p:cBhvr>
                                        <p:cTn id="96" dur="1" fill="hold">
                                          <p:stCondLst>
                                            <p:cond delay="0"/>
                                          </p:stCondLst>
                                        </p:cTn>
                                        <p:tgtEl>
                                          <p:spTgt spid="5">
                                            <p:txEl>
                                              <p:pRg st="5" end="5"/>
                                            </p:txEl>
                                          </p:spTgt>
                                        </p:tgtEl>
                                        <p:attrNameLst>
                                          <p:attrName>style.visibility</p:attrName>
                                        </p:attrNameLst>
                                      </p:cBhvr>
                                      <p:to>
                                        <p:strVal val="visible"/>
                                      </p:to>
                                    </p:set>
                                    <p:animEffect transition="in" filter="wipe(down)">
                                      <p:cBhvr>
                                        <p:cTn id="97" dur="580">
                                          <p:stCondLst>
                                            <p:cond delay="0"/>
                                          </p:stCondLst>
                                        </p:cTn>
                                        <p:tgtEl>
                                          <p:spTgt spid="5">
                                            <p:txEl>
                                              <p:pRg st="5" end="5"/>
                                            </p:txEl>
                                          </p:spTgt>
                                        </p:tgtEl>
                                      </p:cBhvr>
                                    </p:animEffect>
                                    <p:anim calcmode="lin" valueType="num">
                                      <p:cBhvr>
                                        <p:cTn id="98" dur="1822" tmFilter="0,0; 0.14,0.36; 0.43,0.73; 0.71,0.91; 1.0,1.0">
                                          <p:stCondLst>
                                            <p:cond delay="0"/>
                                          </p:stCondLst>
                                        </p:cTn>
                                        <p:tgtEl>
                                          <p:spTgt spid="5">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5">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5">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5">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5">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5">
                                            <p:txEl>
                                              <p:pRg st="5" end="5"/>
                                            </p:txEl>
                                          </p:spTgt>
                                        </p:tgtEl>
                                      </p:cBhvr>
                                      <p:to x="100000" y="60000"/>
                                    </p:animScale>
                                    <p:animScale>
                                      <p:cBhvr>
                                        <p:cTn id="104" dur="166" decel="50000">
                                          <p:stCondLst>
                                            <p:cond delay="676"/>
                                          </p:stCondLst>
                                        </p:cTn>
                                        <p:tgtEl>
                                          <p:spTgt spid="5">
                                            <p:txEl>
                                              <p:pRg st="5" end="5"/>
                                            </p:txEl>
                                          </p:spTgt>
                                        </p:tgtEl>
                                      </p:cBhvr>
                                      <p:to x="100000" y="100000"/>
                                    </p:animScale>
                                    <p:animScale>
                                      <p:cBhvr>
                                        <p:cTn id="105" dur="26">
                                          <p:stCondLst>
                                            <p:cond delay="1312"/>
                                          </p:stCondLst>
                                        </p:cTn>
                                        <p:tgtEl>
                                          <p:spTgt spid="5">
                                            <p:txEl>
                                              <p:pRg st="5" end="5"/>
                                            </p:txEl>
                                          </p:spTgt>
                                        </p:tgtEl>
                                      </p:cBhvr>
                                      <p:to x="100000" y="80000"/>
                                    </p:animScale>
                                    <p:animScale>
                                      <p:cBhvr>
                                        <p:cTn id="106" dur="166" decel="50000">
                                          <p:stCondLst>
                                            <p:cond delay="1338"/>
                                          </p:stCondLst>
                                        </p:cTn>
                                        <p:tgtEl>
                                          <p:spTgt spid="5">
                                            <p:txEl>
                                              <p:pRg st="5" end="5"/>
                                            </p:txEl>
                                          </p:spTgt>
                                        </p:tgtEl>
                                      </p:cBhvr>
                                      <p:to x="100000" y="100000"/>
                                    </p:animScale>
                                    <p:animScale>
                                      <p:cBhvr>
                                        <p:cTn id="107" dur="26">
                                          <p:stCondLst>
                                            <p:cond delay="1642"/>
                                          </p:stCondLst>
                                        </p:cTn>
                                        <p:tgtEl>
                                          <p:spTgt spid="5">
                                            <p:txEl>
                                              <p:pRg st="5" end="5"/>
                                            </p:txEl>
                                          </p:spTgt>
                                        </p:tgtEl>
                                      </p:cBhvr>
                                      <p:to x="100000" y="90000"/>
                                    </p:animScale>
                                    <p:animScale>
                                      <p:cBhvr>
                                        <p:cTn id="108" dur="166" decel="50000">
                                          <p:stCondLst>
                                            <p:cond delay="1668"/>
                                          </p:stCondLst>
                                        </p:cTn>
                                        <p:tgtEl>
                                          <p:spTgt spid="5">
                                            <p:txEl>
                                              <p:pRg st="5" end="5"/>
                                            </p:txEl>
                                          </p:spTgt>
                                        </p:tgtEl>
                                      </p:cBhvr>
                                      <p:to x="100000" y="100000"/>
                                    </p:animScale>
                                    <p:animScale>
                                      <p:cBhvr>
                                        <p:cTn id="109" dur="26">
                                          <p:stCondLst>
                                            <p:cond delay="1808"/>
                                          </p:stCondLst>
                                        </p:cTn>
                                        <p:tgtEl>
                                          <p:spTgt spid="5">
                                            <p:txEl>
                                              <p:pRg st="5" end="5"/>
                                            </p:txEl>
                                          </p:spTgt>
                                        </p:tgtEl>
                                      </p:cBhvr>
                                      <p:to x="100000" y="95000"/>
                                    </p:animScale>
                                    <p:animScale>
                                      <p:cBhvr>
                                        <p:cTn id="110" dur="166" decel="50000">
                                          <p:stCondLst>
                                            <p:cond delay="1834"/>
                                          </p:stCondLst>
                                        </p:cTn>
                                        <p:tgtEl>
                                          <p:spTgt spid="5">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9952" y="1700808"/>
            <a:ext cx="2426294" cy="3047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346" name="Rectangle 2"/>
          <p:cNvSpPr>
            <a:spLocks noChangeArrowheads="1"/>
          </p:cNvSpPr>
          <p:nvPr/>
        </p:nvSpPr>
        <p:spPr bwMode="auto">
          <a:xfrm>
            <a:off x="611560" y="5949280"/>
            <a:ext cx="7920880" cy="90872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7347" name="Rectangle 3"/>
          <p:cNvSpPr>
            <a:spLocks noGrp="1" noChangeArrowheads="1"/>
          </p:cNvSpPr>
          <p:nvPr>
            <p:ph type="title"/>
          </p:nvPr>
        </p:nvSpPr>
        <p:spPr/>
        <p:txBody>
          <a:bodyPr>
            <a:normAutofit/>
          </a:bodyPr>
          <a:lstStyle/>
          <a:p>
            <a:r>
              <a:rPr lang="en-GB" sz="2800" b="1" u="sng" dirty="0"/>
              <a:t>REMINDER: SPANISH FUTURE TENSE</a:t>
            </a:r>
            <a:br>
              <a:rPr lang="en-GB" sz="2800" dirty="0"/>
            </a:br>
            <a:r>
              <a:rPr lang="en-GB" sz="2800" b="1" dirty="0"/>
              <a:t>STEM* + </a:t>
            </a:r>
            <a:r>
              <a:rPr lang="en-GB" sz="2800" b="1" dirty="0">
                <a:solidFill>
                  <a:srgbClr val="6600CC"/>
                </a:solidFill>
              </a:rPr>
              <a:t>Ending</a:t>
            </a:r>
            <a:endParaRPr lang="en-US" sz="2800" b="1" dirty="0">
              <a:solidFill>
                <a:srgbClr val="6600CC"/>
              </a:solidFill>
            </a:endParaRPr>
          </a:p>
        </p:txBody>
      </p:sp>
      <p:sp>
        <p:nvSpPr>
          <p:cNvPr id="57348" name="Rectangle 4"/>
          <p:cNvSpPr>
            <a:spLocks noGrp="1" noChangeArrowheads="1"/>
          </p:cNvSpPr>
          <p:nvPr>
            <p:ph type="body" idx="1"/>
          </p:nvPr>
        </p:nvSpPr>
        <p:spPr>
          <a:xfrm>
            <a:off x="0" y="4581128"/>
            <a:ext cx="9144000" cy="3196952"/>
          </a:xfrm>
        </p:spPr>
        <p:txBody>
          <a:bodyPr>
            <a:noAutofit/>
          </a:bodyPr>
          <a:lstStyle/>
          <a:p>
            <a:pPr marL="0" indent="0" algn="ctr">
              <a:buNone/>
            </a:pPr>
            <a:r>
              <a:rPr lang="en-GB" sz="2400" b="1" dirty="0" err="1"/>
              <a:t>Hablar</a:t>
            </a:r>
            <a:r>
              <a:rPr lang="en-GB" sz="2400" b="1" dirty="0" err="1">
                <a:solidFill>
                  <a:srgbClr val="7030A0"/>
                </a:solidFill>
              </a:rPr>
              <a:t>é</a:t>
            </a:r>
            <a:r>
              <a:rPr lang="en-GB" sz="2400" b="1" dirty="0">
                <a:solidFill>
                  <a:srgbClr val="CC0099"/>
                </a:solidFill>
              </a:rPr>
              <a:t> </a:t>
            </a:r>
            <a:r>
              <a:rPr lang="en-GB" sz="2400" b="1" dirty="0"/>
              <a:t>= I will speak</a:t>
            </a:r>
          </a:p>
          <a:p>
            <a:pPr marL="0" indent="0" algn="ctr">
              <a:buNone/>
            </a:pPr>
            <a:r>
              <a:rPr lang="en-GB" sz="2400" b="1" dirty="0" err="1"/>
              <a:t>Comer</a:t>
            </a:r>
            <a:r>
              <a:rPr lang="en-GB" sz="2400" b="1" dirty="0" err="1">
                <a:solidFill>
                  <a:srgbClr val="7030A0"/>
                </a:solidFill>
              </a:rPr>
              <a:t>á</a:t>
            </a:r>
            <a:r>
              <a:rPr lang="en-GB" sz="2400" b="1" dirty="0"/>
              <a:t> = </a:t>
            </a:r>
            <a:r>
              <a:rPr lang="en-GB" sz="2400" b="1" dirty="0" err="1"/>
              <a:t>He/She</a:t>
            </a:r>
            <a:r>
              <a:rPr lang="en-GB" sz="2400" b="1" dirty="0"/>
              <a:t> will eat</a:t>
            </a:r>
          </a:p>
          <a:p>
            <a:pPr marL="0" indent="0" algn="ctr">
              <a:buNone/>
            </a:pPr>
            <a:r>
              <a:rPr lang="en-GB" sz="2400" b="1" dirty="0" err="1"/>
              <a:t>Vivir</a:t>
            </a:r>
            <a:r>
              <a:rPr lang="en-GB" sz="2400" b="1" dirty="0" err="1">
                <a:solidFill>
                  <a:srgbClr val="7030A0"/>
                </a:solidFill>
              </a:rPr>
              <a:t>emos</a:t>
            </a:r>
            <a:r>
              <a:rPr lang="en-GB" sz="2400" b="1" dirty="0"/>
              <a:t> = We will live</a:t>
            </a:r>
          </a:p>
          <a:p>
            <a:endParaRPr lang="en-US" sz="2000" dirty="0"/>
          </a:p>
        </p:txBody>
      </p:sp>
      <p:sp>
        <p:nvSpPr>
          <p:cNvPr id="57350" name="Rectangle 6"/>
          <p:cNvSpPr>
            <a:spLocks noChangeArrowheads="1"/>
          </p:cNvSpPr>
          <p:nvPr/>
        </p:nvSpPr>
        <p:spPr bwMode="auto">
          <a:xfrm>
            <a:off x="0" y="60960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GB" sz="2400" dirty="0"/>
              <a:t>*Stem = The Infinitive, except when the verb is irregular.</a:t>
            </a:r>
            <a:endParaRPr lang="en-GB" sz="2400" i="1" dirty="0"/>
          </a:p>
          <a:p>
            <a:pPr algn="ctr"/>
            <a:r>
              <a:rPr lang="en-GB" sz="2800" dirty="0">
                <a:solidFill>
                  <a:schemeClr val="tx2"/>
                </a:solidFill>
              </a:rPr>
              <a:t>.</a:t>
            </a:r>
            <a:endParaRPr lang="en-US" sz="2800" dirty="0">
              <a:solidFill>
                <a:srgbClr val="FF0000"/>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73990979"/>
              </p:ext>
            </p:extLst>
          </p:nvPr>
        </p:nvGraphicFramePr>
        <p:xfrm>
          <a:off x="6361856" y="1434481"/>
          <a:ext cx="2170584" cy="3364992"/>
        </p:xfrm>
        <a:graphic>
          <a:graphicData uri="http://schemas.openxmlformats.org/drawingml/2006/table">
            <a:tbl>
              <a:tblPr firstRow="1" firstCol="1" bandRow="1">
                <a:tableStyleId>{5C22544A-7EE6-4342-B048-85BDC9FD1C3A}</a:tableStyleId>
              </a:tblPr>
              <a:tblGrid>
                <a:gridCol w="2170584">
                  <a:extLst>
                    <a:ext uri="{9D8B030D-6E8A-4147-A177-3AD203B41FA5}">
                      <a16:colId xmlns:a16="http://schemas.microsoft.com/office/drawing/2014/main" val="20000"/>
                    </a:ext>
                  </a:extLst>
                </a:gridCol>
              </a:tblGrid>
              <a:tr h="545967">
                <a:tc>
                  <a:txBody>
                    <a:bodyPr/>
                    <a:lstStyle/>
                    <a:p>
                      <a:pPr algn="l">
                        <a:lnSpc>
                          <a:spcPct val="115000"/>
                        </a:lnSpc>
                        <a:spcAft>
                          <a:spcPts val="0"/>
                        </a:spcAft>
                      </a:pPr>
                      <a:r>
                        <a:rPr lang="en-GB" sz="3200" b="1" u="none">
                          <a:solidFill>
                            <a:srgbClr val="7030A0"/>
                          </a:solidFill>
                          <a:effectLst/>
                          <a:latin typeface="Calibri"/>
                          <a:ea typeface="Calibri"/>
                          <a:cs typeface="Times New Roman"/>
                        </a:rPr>
                        <a:t>É</a:t>
                      </a:r>
                      <a:endParaRPr lang="en-GB" sz="3200" b="1" dirty="0">
                        <a:solidFill>
                          <a:srgbClr val="7030A0"/>
                        </a:solidFill>
                        <a:effectLst/>
                        <a:latin typeface="Calibri"/>
                        <a:ea typeface="Calibri"/>
                        <a:cs typeface="Times New Roman"/>
                      </a:endParaRPr>
                    </a:p>
                  </a:txBody>
                  <a:tcPr marL="68580" marR="68580" marT="0" marB="0" anchor="ctr">
                    <a:solidFill>
                      <a:srgbClr val="73EDFD"/>
                    </a:solidFill>
                  </a:tcPr>
                </a:tc>
                <a:extLst>
                  <a:ext uri="{0D108BD9-81ED-4DB2-BD59-A6C34878D82A}">
                    <a16:rowId xmlns:a16="http://schemas.microsoft.com/office/drawing/2014/main" val="10000"/>
                  </a:ext>
                </a:extLst>
              </a:tr>
              <a:tr h="545967">
                <a:tc>
                  <a:txBody>
                    <a:bodyPr/>
                    <a:lstStyle/>
                    <a:p>
                      <a:pPr algn="l">
                        <a:lnSpc>
                          <a:spcPct val="115000"/>
                        </a:lnSpc>
                        <a:spcAft>
                          <a:spcPts val="0"/>
                        </a:spcAft>
                      </a:pPr>
                      <a:r>
                        <a:rPr lang="en-GB" sz="3200" b="1">
                          <a:solidFill>
                            <a:srgbClr val="7030A0"/>
                          </a:solidFill>
                          <a:effectLst/>
                          <a:latin typeface="Calibri"/>
                          <a:ea typeface="Calibri"/>
                          <a:cs typeface="Times New Roman"/>
                        </a:rPr>
                        <a:t>ÁS</a:t>
                      </a:r>
                      <a:endParaRPr lang="en-GB" sz="3200" b="1" dirty="0">
                        <a:solidFill>
                          <a:srgbClr val="7030A0"/>
                        </a:solidFill>
                        <a:effectLst/>
                        <a:latin typeface="Calibri"/>
                        <a:ea typeface="Calibri"/>
                        <a:cs typeface="Times New Roman"/>
                      </a:endParaRPr>
                    </a:p>
                  </a:txBody>
                  <a:tcPr marL="68580" marR="68580" marT="0" marB="0" anchor="ctr">
                    <a:solidFill>
                      <a:srgbClr val="73EDFD"/>
                    </a:solidFill>
                  </a:tcPr>
                </a:tc>
                <a:extLst>
                  <a:ext uri="{0D108BD9-81ED-4DB2-BD59-A6C34878D82A}">
                    <a16:rowId xmlns:a16="http://schemas.microsoft.com/office/drawing/2014/main" val="10001"/>
                  </a:ext>
                </a:extLst>
              </a:tr>
              <a:tr h="545967">
                <a:tc>
                  <a:txBody>
                    <a:bodyPr/>
                    <a:lstStyle/>
                    <a:p>
                      <a:pPr algn="l">
                        <a:lnSpc>
                          <a:spcPct val="115000"/>
                        </a:lnSpc>
                        <a:spcAft>
                          <a:spcPts val="0"/>
                        </a:spcAft>
                      </a:pPr>
                      <a:r>
                        <a:rPr lang="en-GB" sz="3200" b="1">
                          <a:solidFill>
                            <a:srgbClr val="7030A0"/>
                          </a:solidFill>
                          <a:effectLst/>
                          <a:latin typeface="+mn-lt"/>
                          <a:ea typeface="Calibri"/>
                          <a:cs typeface="Times New Roman"/>
                        </a:rPr>
                        <a:t>Á</a:t>
                      </a:r>
                      <a:endParaRPr lang="en-GB" sz="3200" b="1" dirty="0">
                        <a:solidFill>
                          <a:srgbClr val="7030A0"/>
                        </a:solidFill>
                        <a:effectLst/>
                        <a:latin typeface="Calibri"/>
                        <a:ea typeface="Calibri"/>
                        <a:cs typeface="Times New Roman"/>
                      </a:endParaRPr>
                    </a:p>
                  </a:txBody>
                  <a:tcPr marL="68580" marR="68580" marT="0" marB="0" anchor="ctr">
                    <a:solidFill>
                      <a:srgbClr val="73EDFD"/>
                    </a:solidFill>
                  </a:tcPr>
                </a:tc>
                <a:extLst>
                  <a:ext uri="{0D108BD9-81ED-4DB2-BD59-A6C34878D82A}">
                    <a16:rowId xmlns:a16="http://schemas.microsoft.com/office/drawing/2014/main" val="10002"/>
                  </a:ext>
                </a:extLst>
              </a:tr>
              <a:tr h="545967">
                <a:tc>
                  <a:txBody>
                    <a:bodyPr/>
                    <a:lstStyle/>
                    <a:p>
                      <a:pPr algn="l">
                        <a:lnSpc>
                          <a:spcPct val="115000"/>
                        </a:lnSpc>
                        <a:spcAft>
                          <a:spcPts val="0"/>
                        </a:spcAft>
                      </a:pPr>
                      <a:r>
                        <a:rPr lang="en-GB" sz="3200" b="1">
                          <a:solidFill>
                            <a:srgbClr val="7030A0"/>
                          </a:solidFill>
                          <a:effectLst/>
                          <a:latin typeface="Calibri"/>
                          <a:ea typeface="Calibri"/>
                          <a:cs typeface="Times New Roman"/>
                        </a:rPr>
                        <a:t>EMOS</a:t>
                      </a:r>
                      <a:endParaRPr lang="en-GB" sz="3200" b="1" dirty="0">
                        <a:solidFill>
                          <a:srgbClr val="7030A0"/>
                        </a:solidFill>
                        <a:effectLst/>
                        <a:latin typeface="Calibri"/>
                        <a:ea typeface="Calibri"/>
                        <a:cs typeface="Times New Roman"/>
                      </a:endParaRPr>
                    </a:p>
                  </a:txBody>
                  <a:tcPr marL="68580" marR="68580" marT="0" marB="0" anchor="ctr">
                    <a:solidFill>
                      <a:srgbClr val="73EDFD"/>
                    </a:solidFill>
                  </a:tcPr>
                </a:tc>
                <a:extLst>
                  <a:ext uri="{0D108BD9-81ED-4DB2-BD59-A6C34878D82A}">
                    <a16:rowId xmlns:a16="http://schemas.microsoft.com/office/drawing/2014/main" val="10003"/>
                  </a:ext>
                </a:extLst>
              </a:tr>
              <a:tr h="545967">
                <a:tc>
                  <a:txBody>
                    <a:bodyPr/>
                    <a:lstStyle/>
                    <a:p>
                      <a:pPr algn="l">
                        <a:lnSpc>
                          <a:spcPct val="115000"/>
                        </a:lnSpc>
                        <a:spcAft>
                          <a:spcPts val="0"/>
                        </a:spcAft>
                      </a:pPr>
                      <a:r>
                        <a:rPr lang="en-GB" sz="3200" b="1">
                          <a:solidFill>
                            <a:srgbClr val="7030A0"/>
                          </a:solidFill>
                          <a:effectLst/>
                          <a:latin typeface="Calibri"/>
                          <a:ea typeface="Calibri"/>
                          <a:cs typeface="Times New Roman"/>
                        </a:rPr>
                        <a:t>ÉIS</a:t>
                      </a:r>
                      <a:endParaRPr lang="en-GB" sz="3200" b="1" dirty="0">
                        <a:solidFill>
                          <a:srgbClr val="7030A0"/>
                        </a:solidFill>
                        <a:effectLst/>
                        <a:latin typeface="Calibri"/>
                        <a:ea typeface="Calibri"/>
                        <a:cs typeface="Times New Roman"/>
                      </a:endParaRPr>
                    </a:p>
                  </a:txBody>
                  <a:tcPr marL="68580" marR="68580" marT="0" marB="0" anchor="ctr">
                    <a:solidFill>
                      <a:srgbClr val="73EDFD"/>
                    </a:solidFill>
                  </a:tcPr>
                </a:tc>
                <a:extLst>
                  <a:ext uri="{0D108BD9-81ED-4DB2-BD59-A6C34878D82A}">
                    <a16:rowId xmlns:a16="http://schemas.microsoft.com/office/drawing/2014/main" val="10004"/>
                  </a:ext>
                </a:extLst>
              </a:tr>
              <a:tr h="545967">
                <a:tc>
                  <a:txBody>
                    <a:bodyPr/>
                    <a:lstStyle/>
                    <a:p>
                      <a:pPr algn="l">
                        <a:lnSpc>
                          <a:spcPct val="115000"/>
                        </a:lnSpc>
                        <a:spcAft>
                          <a:spcPts val="0"/>
                        </a:spcAft>
                      </a:pPr>
                      <a:r>
                        <a:rPr lang="en-GB" sz="3200" b="1" dirty="0">
                          <a:solidFill>
                            <a:srgbClr val="7030A0"/>
                          </a:solidFill>
                          <a:effectLst/>
                          <a:latin typeface="Calibri"/>
                          <a:ea typeface="Calibri"/>
                          <a:cs typeface="Times New Roman"/>
                        </a:rPr>
                        <a:t>ÁN</a:t>
                      </a:r>
                    </a:p>
                  </a:txBody>
                  <a:tcPr marL="68580" marR="68580" marT="0" marB="0" anchor="ctr">
                    <a:solidFill>
                      <a:srgbClr val="73EDFD"/>
                    </a:solidFill>
                  </a:tcPr>
                </a:tc>
                <a:extLst>
                  <a:ext uri="{0D108BD9-81ED-4DB2-BD59-A6C34878D82A}">
                    <a16:rowId xmlns:a16="http://schemas.microsoft.com/office/drawing/2014/main" val="10005"/>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908395329"/>
              </p:ext>
            </p:extLst>
          </p:nvPr>
        </p:nvGraphicFramePr>
        <p:xfrm>
          <a:off x="0" y="1524211"/>
          <a:ext cx="4296933" cy="3092920"/>
        </p:xfrm>
        <a:graphic>
          <a:graphicData uri="http://schemas.openxmlformats.org/drawingml/2006/table">
            <a:tbl>
              <a:tblPr firstRow="1" firstCol="1" bandRow="1">
                <a:tableStyleId>{5C22544A-7EE6-4342-B048-85BDC9FD1C3A}</a:tableStyleId>
              </a:tblPr>
              <a:tblGrid>
                <a:gridCol w="790287">
                  <a:extLst>
                    <a:ext uri="{9D8B030D-6E8A-4147-A177-3AD203B41FA5}">
                      <a16:colId xmlns:a16="http://schemas.microsoft.com/office/drawing/2014/main" val="20000"/>
                    </a:ext>
                  </a:extLst>
                </a:gridCol>
                <a:gridCol w="790287">
                  <a:extLst>
                    <a:ext uri="{9D8B030D-6E8A-4147-A177-3AD203B41FA5}">
                      <a16:colId xmlns:a16="http://schemas.microsoft.com/office/drawing/2014/main" val="20001"/>
                    </a:ext>
                  </a:extLst>
                </a:gridCol>
                <a:gridCol w="2716359">
                  <a:extLst>
                    <a:ext uri="{9D8B030D-6E8A-4147-A177-3AD203B41FA5}">
                      <a16:colId xmlns:a16="http://schemas.microsoft.com/office/drawing/2014/main" val="20002"/>
                    </a:ext>
                  </a:extLst>
                </a:gridCol>
              </a:tblGrid>
              <a:tr h="516057">
                <a:tc>
                  <a:txBody>
                    <a:bodyPr/>
                    <a:lstStyle/>
                    <a:p>
                      <a:pPr algn="ctr">
                        <a:lnSpc>
                          <a:spcPct val="115000"/>
                        </a:lnSpc>
                        <a:spcAft>
                          <a:spcPts val="0"/>
                        </a:spcAft>
                      </a:pPr>
                      <a:r>
                        <a:rPr lang="fr-FR" sz="2000" b="1" dirty="0">
                          <a:solidFill>
                            <a:schemeClr val="tx1"/>
                          </a:solidFill>
                          <a:effectLst/>
                        </a:rPr>
                        <a:t>1ST</a:t>
                      </a:r>
                      <a:endParaRPr lang="en-GB" sz="2000" b="1" dirty="0">
                        <a:solidFill>
                          <a:schemeClr val="tx1"/>
                        </a:solidFill>
                        <a:effectLst/>
                        <a:latin typeface="Calibri"/>
                        <a:ea typeface="Calibri"/>
                        <a:cs typeface="Times New Roman"/>
                      </a:endParaRPr>
                    </a:p>
                  </a:txBody>
                  <a:tcPr marL="68580" marR="68580" marT="0" marB="0" anchor="ctr">
                    <a:noFill/>
                  </a:tcPr>
                </a:tc>
                <a:tc rowSpan="3">
                  <a:txBody>
                    <a:bodyPr/>
                    <a:lstStyle/>
                    <a:p>
                      <a:pPr marL="71755" marR="71755" algn="ctr">
                        <a:lnSpc>
                          <a:spcPct val="115000"/>
                        </a:lnSpc>
                        <a:spcAft>
                          <a:spcPts val="0"/>
                        </a:spcAft>
                      </a:pPr>
                      <a:r>
                        <a:rPr lang="fr-FR" sz="2000" b="1" dirty="0">
                          <a:solidFill>
                            <a:schemeClr val="tx1"/>
                          </a:solidFill>
                          <a:effectLst/>
                        </a:rPr>
                        <a:t>SINGULAR</a:t>
                      </a:r>
                      <a:endParaRPr lang="en-GB" sz="2000" b="1" dirty="0">
                        <a:solidFill>
                          <a:schemeClr val="tx1"/>
                        </a:solidFill>
                        <a:effectLst/>
                        <a:latin typeface="Calibri"/>
                        <a:ea typeface="Calibri"/>
                        <a:cs typeface="Times New Roman"/>
                      </a:endParaRPr>
                    </a:p>
                  </a:txBody>
                  <a:tcPr marL="68580" marR="68580" marT="0" marB="0" vert="vert270" anchor="ctr">
                    <a:solidFill>
                      <a:srgbClr val="FFFF00"/>
                    </a:solidFill>
                  </a:tcPr>
                </a:tc>
                <a:tc>
                  <a:txBody>
                    <a:bodyPr/>
                    <a:lstStyle/>
                    <a:p>
                      <a:pPr>
                        <a:lnSpc>
                          <a:spcPct val="150000"/>
                        </a:lnSpc>
                        <a:spcAft>
                          <a:spcPts val="0"/>
                        </a:spcAft>
                      </a:pPr>
                      <a:r>
                        <a:rPr lang="en-GB" sz="2000" b="1" dirty="0" err="1">
                          <a:solidFill>
                            <a:schemeClr val="tx1"/>
                          </a:solidFill>
                          <a:effectLst/>
                          <a:latin typeface="Calibri"/>
                          <a:ea typeface="Calibri"/>
                          <a:cs typeface="Times New Roman"/>
                        </a:rPr>
                        <a:t>Yo</a:t>
                      </a:r>
                      <a:r>
                        <a:rPr lang="en-GB" sz="2000" b="1" dirty="0">
                          <a:solidFill>
                            <a:schemeClr val="tx1"/>
                          </a:solidFill>
                          <a:effectLst/>
                          <a:latin typeface="Calibri"/>
                          <a:ea typeface="Calibri"/>
                          <a:cs typeface="Times New Roman"/>
                        </a:rPr>
                        <a:t> (I)</a:t>
                      </a:r>
                      <a:endParaRPr lang="es-ES" sz="2000" dirty="0">
                        <a:solidFill>
                          <a:schemeClr val="tx1"/>
                        </a:solidFill>
                        <a:effectLst/>
                        <a:latin typeface="Calibri"/>
                        <a:ea typeface="Calibri"/>
                        <a:cs typeface="Times New Roman"/>
                      </a:endParaRPr>
                    </a:p>
                  </a:txBody>
                  <a:tcPr marL="68580" marR="68580" marT="0" marB="0">
                    <a:solidFill>
                      <a:srgbClr val="73EDFD"/>
                    </a:solidFill>
                  </a:tcPr>
                </a:tc>
                <a:extLst>
                  <a:ext uri="{0D108BD9-81ED-4DB2-BD59-A6C34878D82A}">
                    <a16:rowId xmlns:a16="http://schemas.microsoft.com/office/drawing/2014/main" val="10000"/>
                  </a:ext>
                </a:extLst>
              </a:tr>
              <a:tr h="516057">
                <a:tc>
                  <a:txBody>
                    <a:bodyPr/>
                    <a:lstStyle/>
                    <a:p>
                      <a:pPr algn="ctr">
                        <a:lnSpc>
                          <a:spcPct val="115000"/>
                        </a:lnSpc>
                        <a:spcAft>
                          <a:spcPts val="0"/>
                        </a:spcAft>
                      </a:pPr>
                      <a:r>
                        <a:rPr lang="fr-FR" sz="2000" b="1" dirty="0">
                          <a:solidFill>
                            <a:schemeClr val="tx1"/>
                          </a:solidFill>
                          <a:effectLst/>
                          <a:latin typeface="+mn-lt"/>
                          <a:ea typeface="+mn-ea"/>
                          <a:cs typeface="+mn-cs"/>
                        </a:rPr>
                        <a:t>2</a:t>
                      </a:r>
                      <a:r>
                        <a:rPr lang="fr-FR" sz="2000" b="1" baseline="30000" dirty="0">
                          <a:solidFill>
                            <a:schemeClr val="tx1"/>
                          </a:solidFill>
                          <a:effectLst/>
                          <a:latin typeface="+mn-lt"/>
                          <a:ea typeface="+mn-ea"/>
                          <a:cs typeface="+mn-cs"/>
                        </a:rPr>
                        <a:t>nd</a:t>
                      </a:r>
                      <a:endParaRPr lang="en-GB" sz="2000" b="1" dirty="0">
                        <a:solidFill>
                          <a:schemeClr val="tx1"/>
                        </a:solidFill>
                        <a:effectLst/>
                        <a:latin typeface="Calibri"/>
                        <a:ea typeface="Calibri"/>
                        <a:cs typeface="Times New Roman"/>
                      </a:endParaRPr>
                    </a:p>
                  </a:txBody>
                  <a:tcPr marL="68580" marR="68580" marT="0" marB="0" anchor="ctr">
                    <a:noFill/>
                  </a:tcPr>
                </a:tc>
                <a:tc vMerge="1">
                  <a:txBody>
                    <a:bodyPr/>
                    <a:lstStyle/>
                    <a:p>
                      <a:endParaRPr lang="en-GB"/>
                    </a:p>
                  </a:txBody>
                  <a:tcPr/>
                </a:tc>
                <a:tc>
                  <a:txBody>
                    <a:bodyPr/>
                    <a:lstStyle/>
                    <a:p>
                      <a:pPr>
                        <a:lnSpc>
                          <a:spcPct val="150000"/>
                        </a:lnSpc>
                        <a:spcAft>
                          <a:spcPts val="0"/>
                        </a:spcAft>
                      </a:pPr>
                      <a:r>
                        <a:rPr lang="en-GB" sz="2000" b="1" dirty="0" err="1">
                          <a:effectLst/>
                          <a:latin typeface="Calibri"/>
                          <a:ea typeface="Calibri"/>
                          <a:cs typeface="Times New Roman"/>
                        </a:rPr>
                        <a:t>Tú</a:t>
                      </a:r>
                      <a:r>
                        <a:rPr lang="en-GB" sz="2000" b="1" dirty="0">
                          <a:effectLst/>
                          <a:latin typeface="Calibri"/>
                          <a:ea typeface="Calibri"/>
                          <a:cs typeface="Times New Roman"/>
                        </a:rPr>
                        <a:t> (you)</a:t>
                      </a:r>
                      <a:endParaRPr lang="es-ES" sz="2000" dirty="0">
                        <a:effectLst/>
                        <a:latin typeface="Calibri"/>
                        <a:ea typeface="Calibri"/>
                        <a:cs typeface="Times New Roman"/>
                      </a:endParaRPr>
                    </a:p>
                  </a:txBody>
                  <a:tcPr marL="68580" marR="68580" marT="0" marB="0">
                    <a:solidFill>
                      <a:srgbClr val="73EDFD"/>
                    </a:solidFill>
                  </a:tcPr>
                </a:tc>
                <a:extLst>
                  <a:ext uri="{0D108BD9-81ED-4DB2-BD59-A6C34878D82A}">
                    <a16:rowId xmlns:a16="http://schemas.microsoft.com/office/drawing/2014/main" val="10001"/>
                  </a:ext>
                </a:extLst>
              </a:tr>
              <a:tr h="512635">
                <a:tc>
                  <a:txBody>
                    <a:bodyPr/>
                    <a:lstStyle/>
                    <a:p>
                      <a:pPr algn="ctr">
                        <a:lnSpc>
                          <a:spcPct val="115000"/>
                        </a:lnSpc>
                        <a:spcAft>
                          <a:spcPts val="0"/>
                        </a:spcAft>
                      </a:pPr>
                      <a:r>
                        <a:rPr lang="fr-FR" sz="2000" b="1" dirty="0">
                          <a:solidFill>
                            <a:schemeClr val="tx1"/>
                          </a:solidFill>
                          <a:effectLst/>
                        </a:rPr>
                        <a:t>3rd</a:t>
                      </a:r>
                      <a:endParaRPr lang="en-GB" sz="2000" b="1" dirty="0">
                        <a:solidFill>
                          <a:schemeClr val="tx1"/>
                        </a:solidFill>
                        <a:effectLst/>
                        <a:latin typeface="Calibri"/>
                        <a:ea typeface="Calibri"/>
                        <a:cs typeface="Times New Roman"/>
                      </a:endParaRPr>
                    </a:p>
                  </a:txBody>
                  <a:tcPr marL="68580" marR="68580" marT="0" marB="0" anchor="ctr">
                    <a:noFill/>
                  </a:tcPr>
                </a:tc>
                <a:tc vMerge="1">
                  <a:txBody>
                    <a:bodyPr/>
                    <a:lstStyle/>
                    <a:p>
                      <a:endParaRPr lang="en-GB"/>
                    </a:p>
                  </a:txBody>
                  <a:tcPr/>
                </a:tc>
                <a:tc>
                  <a:txBody>
                    <a:bodyPr/>
                    <a:lstStyle/>
                    <a:p>
                      <a:pPr>
                        <a:lnSpc>
                          <a:spcPct val="150000"/>
                        </a:lnSpc>
                        <a:spcAft>
                          <a:spcPts val="0"/>
                        </a:spcAft>
                      </a:pPr>
                      <a:r>
                        <a:rPr lang="en-GB" sz="2000" b="1" dirty="0" err="1">
                          <a:solidFill>
                            <a:srgbClr val="0000FF"/>
                          </a:solidFill>
                          <a:effectLst/>
                          <a:latin typeface="Calibri"/>
                          <a:ea typeface="Calibri"/>
                          <a:cs typeface="Times New Roman"/>
                        </a:rPr>
                        <a:t>Él</a:t>
                      </a:r>
                      <a:r>
                        <a:rPr lang="en-GB" sz="2000" b="1" dirty="0">
                          <a:effectLst/>
                          <a:latin typeface="Calibri"/>
                          <a:ea typeface="Calibri"/>
                          <a:cs typeface="Times New Roman"/>
                        </a:rPr>
                        <a:t> / </a:t>
                      </a:r>
                      <a:r>
                        <a:rPr lang="en-GB" sz="2000" b="1" dirty="0">
                          <a:solidFill>
                            <a:srgbClr val="FF0000"/>
                          </a:solidFill>
                          <a:effectLst/>
                          <a:latin typeface="Calibri"/>
                          <a:ea typeface="Calibri"/>
                          <a:cs typeface="Times New Roman"/>
                        </a:rPr>
                        <a:t>Ella</a:t>
                      </a:r>
                      <a:r>
                        <a:rPr lang="en-GB" sz="2000" b="1" dirty="0">
                          <a:effectLst/>
                          <a:latin typeface="Calibri"/>
                          <a:ea typeface="Calibri"/>
                          <a:cs typeface="Times New Roman"/>
                        </a:rPr>
                        <a:t> (he/she)</a:t>
                      </a:r>
                      <a:endParaRPr lang="es-ES" sz="2000" dirty="0">
                        <a:effectLst/>
                        <a:latin typeface="Calibri"/>
                        <a:ea typeface="Calibri"/>
                        <a:cs typeface="Times New Roman"/>
                      </a:endParaRPr>
                    </a:p>
                  </a:txBody>
                  <a:tcPr marL="68580" marR="68580" marT="0" marB="0">
                    <a:solidFill>
                      <a:srgbClr val="73EDFD"/>
                    </a:solidFill>
                  </a:tcPr>
                </a:tc>
                <a:extLst>
                  <a:ext uri="{0D108BD9-81ED-4DB2-BD59-A6C34878D82A}">
                    <a16:rowId xmlns:a16="http://schemas.microsoft.com/office/drawing/2014/main" val="10002"/>
                  </a:ext>
                </a:extLst>
              </a:tr>
              <a:tr h="516057">
                <a:tc>
                  <a:txBody>
                    <a:bodyPr/>
                    <a:lstStyle/>
                    <a:p>
                      <a:pPr algn="ctr">
                        <a:lnSpc>
                          <a:spcPct val="115000"/>
                        </a:lnSpc>
                        <a:spcAft>
                          <a:spcPts val="0"/>
                        </a:spcAft>
                      </a:pPr>
                      <a:r>
                        <a:rPr lang="fr-FR" sz="2000" b="1" dirty="0">
                          <a:solidFill>
                            <a:schemeClr val="tx1"/>
                          </a:solidFill>
                          <a:effectLst/>
                        </a:rPr>
                        <a:t>1st </a:t>
                      </a:r>
                      <a:endParaRPr lang="en-GB" sz="2000" b="1" dirty="0">
                        <a:solidFill>
                          <a:schemeClr val="tx1"/>
                        </a:solidFill>
                        <a:effectLst/>
                        <a:latin typeface="Calibri"/>
                        <a:ea typeface="Calibri"/>
                        <a:cs typeface="Times New Roman"/>
                      </a:endParaRPr>
                    </a:p>
                  </a:txBody>
                  <a:tcPr marL="68580" marR="68580" marT="0" marB="0" anchor="ctr">
                    <a:noFill/>
                  </a:tcPr>
                </a:tc>
                <a:tc rowSpan="3">
                  <a:txBody>
                    <a:bodyPr/>
                    <a:lstStyle/>
                    <a:p>
                      <a:pPr marL="71755" marR="71755" algn="ctr">
                        <a:lnSpc>
                          <a:spcPct val="115000"/>
                        </a:lnSpc>
                        <a:spcAft>
                          <a:spcPts val="0"/>
                        </a:spcAft>
                      </a:pPr>
                      <a:r>
                        <a:rPr lang="fr-FR" sz="2000" b="1" dirty="0">
                          <a:solidFill>
                            <a:schemeClr val="tx1"/>
                          </a:solidFill>
                          <a:effectLst/>
                        </a:rPr>
                        <a:t>PLURAL</a:t>
                      </a:r>
                      <a:endParaRPr lang="en-GB" sz="2000" b="1" dirty="0">
                        <a:solidFill>
                          <a:schemeClr val="tx1"/>
                        </a:solidFill>
                        <a:effectLst/>
                        <a:latin typeface="Calibri"/>
                        <a:ea typeface="Calibri"/>
                        <a:cs typeface="Times New Roman"/>
                      </a:endParaRPr>
                    </a:p>
                  </a:txBody>
                  <a:tcPr marL="68580" marR="68580" marT="0" marB="0" vert="vert270" anchor="ctr">
                    <a:solidFill>
                      <a:srgbClr val="FFFF00"/>
                    </a:solidFill>
                  </a:tcPr>
                </a:tc>
                <a:tc>
                  <a:txBody>
                    <a:bodyPr/>
                    <a:lstStyle/>
                    <a:p>
                      <a:pPr>
                        <a:lnSpc>
                          <a:spcPct val="150000"/>
                        </a:lnSpc>
                        <a:spcAft>
                          <a:spcPts val="0"/>
                        </a:spcAft>
                      </a:pPr>
                      <a:r>
                        <a:rPr lang="en-GB" sz="2000" b="1" dirty="0" err="1">
                          <a:effectLst/>
                          <a:latin typeface="Calibri"/>
                          <a:ea typeface="Calibri"/>
                          <a:cs typeface="Times New Roman"/>
                        </a:rPr>
                        <a:t>Nosotros</a:t>
                      </a:r>
                      <a:r>
                        <a:rPr lang="en-GB" sz="2000" b="1" dirty="0">
                          <a:effectLst/>
                          <a:latin typeface="Calibri"/>
                          <a:ea typeface="Calibri"/>
                          <a:cs typeface="Times New Roman"/>
                        </a:rPr>
                        <a:t> (we)</a:t>
                      </a:r>
                      <a:endParaRPr lang="es-ES" sz="2000" dirty="0">
                        <a:effectLst/>
                        <a:latin typeface="Calibri"/>
                        <a:ea typeface="Calibri"/>
                        <a:cs typeface="Times New Roman"/>
                      </a:endParaRPr>
                    </a:p>
                  </a:txBody>
                  <a:tcPr marL="68580" marR="68580" marT="0" marB="0">
                    <a:solidFill>
                      <a:srgbClr val="73EDFD"/>
                    </a:solidFill>
                  </a:tcPr>
                </a:tc>
                <a:extLst>
                  <a:ext uri="{0D108BD9-81ED-4DB2-BD59-A6C34878D82A}">
                    <a16:rowId xmlns:a16="http://schemas.microsoft.com/office/drawing/2014/main" val="10003"/>
                  </a:ext>
                </a:extLst>
              </a:tr>
              <a:tr h="516057">
                <a:tc>
                  <a:txBody>
                    <a:bodyPr/>
                    <a:lstStyle/>
                    <a:p>
                      <a:pPr algn="ctr">
                        <a:lnSpc>
                          <a:spcPct val="115000"/>
                        </a:lnSpc>
                        <a:spcAft>
                          <a:spcPts val="0"/>
                        </a:spcAft>
                      </a:pPr>
                      <a:r>
                        <a:rPr lang="fr-FR" sz="2000" b="1" dirty="0">
                          <a:solidFill>
                            <a:schemeClr val="tx1"/>
                          </a:solidFill>
                          <a:effectLst/>
                          <a:latin typeface="+mn-lt"/>
                          <a:ea typeface="+mn-ea"/>
                          <a:cs typeface="+mn-cs"/>
                        </a:rPr>
                        <a:t>2</a:t>
                      </a:r>
                      <a:r>
                        <a:rPr lang="fr-FR" sz="2000" b="1" baseline="30000" dirty="0">
                          <a:solidFill>
                            <a:schemeClr val="tx1"/>
                          </a:solidFill>
                          <a:effectLst/>
                          <a:latin typeface="+mn-lt"/>
                          <a:ea typeface="+mn-ea"/>
                          <a:cs typeface="+mn-cs"/>
                        </a:rPr>
                        <a:t>nd</a:t>
                      </a:r>
                      <a:endParaRPr lang="en-GB" sz="2000" b="1" dirty="0">
                        <a:solidFill>
                          <a:schemeClr val="tx1"/>
                        </a:solidFill>
                        <a:effectLst/>
                        <a:latin typeface="Calibri"/>
                        <a:ea typeface="Calibri"/>
                        <a:cs typeface="Times New Roman"/>
                      </a:endParaRPr>
                    </a:p>
                  </a:txBody>
                  <a:tcPr marL="68580" marR="68580" marT="0" marB="0" anchor="ctr">
                    <a:noFill/>
                  </a:tcPr>
                </a:tc>
                <a:tc vMerge="1">
                  <a:txBody>
                    <a:bodyPr/>
                    <a:lstStyle/>
                    <a:p>
                      <a:endParaRPr lang="en-GB"/>
                    </a:p>
                  </a:txBody>
                  <a:tcPr/>
                </a:tc>
                <a:tc>
                  <a:txBody>
                    <a:bodyPr/>
                    <a:lstStyle/>
                    <a:p>
                      <a:pPr>
                        <a:lnSpc>
                          <a:spcPct val="150000"/>
                        </a:lnSpc>
                        <a:spcAft>
                          <a:spcPts val="0"/>
                        </a:spcAft>
                      </a:pPr>
                      <a:r>
                        <a:rPr lang="en-GB" sz="2000" b="1" dirty="0" err="1">
                          <a:effectLst/>
                          <a:latin typeface="Calibri"/>
                          <a:ea typeface="Calibri"/>
                          <a:cs typeface="Times New Roman"/>
                        </a:rPr>
                        <a:t>Vosotros</a:t>
                      </a:r>
                      <a:r>
                        <a:rPr lang="en-GB" sz="2000" b="1" dirty="0">
                          <a:effectLst/>
                          <a:latin typeface="Calibri"/>
                          <a:ea typeface="Calibri"/>
                          <a:cs typeface="Times New Roman"/>
                        </a:rPr>
                        <a:t> (you)</a:t>
                      </a:r>
                      <a:endParaRPr lang="es-ES" sz="2000" dirty="0">
                        <a:effectLst/>
                        <a:latin typeface="Calibri"/>
                        <a:ea typeface="Calibri"/>
                        <a:cs typeface="Times New Roman"/>
                      </a:endParaRPr>
                    </a:p>
                  </a:txBody>
                  <a:tcPr marL="68580" marR="68580" marT="0" marB="0">
                    <a:solidFill>
                      <a:srgbClr val="73EDFD"/>
                    </a:solidFill>
                  </a:tcPr>
                </a:tc>
                <a:extLst>
                  <a:ext uri="{0D108BD9-81ED-4DB2-BD59-A6C34878D82A}">
                    <a16:rowId xmlns:a16="http://schemas.microsoft.com/office/drawing/2014/main" val="10004"/>
                  </a:ext>
                </a:extLst>
              </a:tr>
              <a:tr h="516057">
                <a:tc>
                  <a:txBody>
                    <a:bodyPr/>
                    <a:lstStyle/>
                    <a:p>
                      <a:pPr algn="ctr">
                        <a:lnSpc>
                          <a:spcPct val="115000"/>
                        </a:lnSpc>
                        <a:spcAft>
                          <a:spcPts val="0"/>
                        </a:spcAft>
                      </a:pPr>
                      <a:r>
                        <a:rPr lang="fr-FR" sz="2000" b="1" dirty="0">
                          <a:solidFill>
                            <a:schemeClr val="tx1"/>
                          </a:solidFill>
                          <a:effectLst/>
                        </a:rPr>
                        <a:t>3RD</a:t>
                      </a:r>
                      <a:endParaRPr lang="en-GB" sz="2000" b="1" dirty="0">
                        <a:solidFill>
                          <a:schemeClr val="tx1"/>
                        </a:solidFill>
                        <a:effectLst/>
                        <a:latin typeface="Calibri"/>
                        <a:ea typeface="Calibri"/>
                        <a:cs typeface="Times New Roman"/>
                      </a:endParaRPr>
                    </a:p>
                  </a:txBody>
                  <a:tcPr marL="68580" marR="68580" marT="0" marB="0" anchor="ctr">
                    <a:noFill/>
                  </a:tcPr>
                </a:tc>
                <a:tc vMerge="1">
                  <a:txBody>
                    <a:bodyPr/>
                    <a:lstStyle/>
                    <a:p>
                      <a:endParaRPr lang="en-GB"/>
                    </a:p>
                  </a:txBody>
                  <a:tcPr/>
                </a:tc>
                <a:tc>
                  <a:txBody>
                    <a:bodyPr/>
                    <a:lstStyle/>
                    <a:p>
                      <a:pPr>
                        <a:lnSpc>
                          <a:spcPct val="150000"/>
                        </a:lnSpc>
                        <a:spcAft>
                          <a:spcPts val="0"/>
                        </a:spcAft>
                      </a:pPr>
                      <a:r>
                        <a:rPr lang="en-GB" sz="2000" b="1" dirty="0" err="1">
                          <a:solidFill>
                            <a:srgbClr val="0000FF"/>
                          </a:solidFill>
                          <a:effectLst/>
                          <a:latin typeface="Calibri"/>
                          <a:ea typeface="Calibri"/>
                          <a:cs typeface="Times New Roman"/>
                        </a:rPr>
                        <a:t>Ellos</a:t>
                      </a:r>
                      <a:r>
                        <a:rPr lang="en-GB" sz="2000" b="1" dirty="0">
                          <a:solidFill>
                            <a:srgbClr val="0000FF"/>
                          </a:solidFill>
                          <a:effectLst/>
                          <a:latin typeface="Calibri"/>
                          <a:ea typeface="Calibri"/>
                          <a:cs typeface="Times New Roman"/>
                        </a:rPr>
                        <a:t> </a:t>
                      </a:r>
                      <a:r>
                        <a:rPr lang="en-GB" sz="2000" b="1" dirty="0">
                          <a:effectLst/>
                          <a:latin typeface="Calibri"/>
                          <a:ea typeface="Calibri"/>
                          <a:cs typeface="Times New Roman"/>
                        </a:rPr>
                        <a:t>/ </a:t>
                      </a:r>
                      <a:r>
                        <a:rPr lang="en-GB" sz="2000" b="1" dirty="0" err="1">
                          <a:solidFill>
                            <a:srgbClr val="FF0000"/>
                          </a:solidFill>
                          <a:effectLst/>
                          <a:latin typeface="Calibri"/>
                          <a:ea typeface="Calibri"/>
                          <a:cs typeface="Times New Roman"/>
                        </a:rPr>
                        <a:t>Ellas</a:t>
                      </a:r>
                      <a:r>
                        <a:rPr lang="en-GB" sz="2000" b="1" dirty="0">
                          <a:effectLst/>
                          <a:latin typeface="Calibri"/>
                          <a:ea typeface="Calibri"/>
                          <a:cs typeface="Times New Roman"/>
                        </a:rPr>
                        <a:t> (they)</a:t>
                      </a:r>
                      <a:endParaRPr lang="es-ES" sz="2000" dirty="0">
                        <a:effectLst/>
                        <a:latin typeface="Calibri"/>
                        <a:ea typeface="Calibri"/>
                        <a:cs typeface="Times New Roman"/>
                      </a:endParaRPr>
                    </a:p>
                  </a:txBody>
                  <a:tcPr marL="68580" marR="68580" marT="0" marB="0">
                    <a:solidFill>
                      <a:srgbClr val="73EDFD"/>
                    </a:solidFill>
                  </a:tcPr>
                </a:tc>
                <a:extLst>
                  <a:ext uri="{0D108BD9-81ED-4DB2-BD59-A6C34878D82A}">
                    <a16:rowId xmlns:a16="http://schemas.microsoft.com/office/drawing/2014/main" val="10005"/>
                  </a:ext>
                </a:extLst>
              </a:tr>
            </a:tbl>
          </a:graphicData>
        </a:graphic>
      </p:graphicFrame>
      <p:pic>
        <p:nvPicPr>
          <p:cNvPr id="9"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5647"/>
            <a:ext cx="1238355" cy="934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3658" y="4766"/>
            <a:ext cx="1238355" cy="934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4162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301625"/>
            <a:ext cx="9144000" cy="1143000"/>
          </a:xfrm>
        </p:spPr>
        <p:txBody>
          <a:bodyPr>
            <a:noAutofit/>
          </a:bodyPr>
          <a:lstStyle/>
          <a:p>
            <a:r>
              <a:rPr lang="en-GB" sz="2000" b="1" dirty="0"/>
              <a:t>Now translate these verbs into Spanish, remembering the important steps.</a:t>
            </a:r>
            <a:br>
              <a:rPr lang="en-GB" sz="2000" b="1" dirty="0"/>
            </a:br>
            <a:br>
              <a:rPr lang="en-GB" sz="2000" b="1" dirty="0"/>
            </a:br>
            <a:r>
              <a:rPr lang="en-GB" sz="2000" b="1" dirty="0"/>
              <a:t>Pause the video, complete the activity and then mark your work. </a:t>
            </a:r>
            <a:br>
              <a:rPr lang="en-GB" sz="2000" b="1" dirty="0"/>
            </a:br>
            <a:r>
              <a:rPr lang="en-GB" sz="2000" b="1" dirty="0"/>
              <a:t>If you get it wrong, correct your answer so you learn from your mistake.</a:t>
            </a:r>
          </a:p>
        </p:txBody>
      </p:sp>
      <p:sp>
        <p:nvSpPr>
          <p:cNvPr id="13315" name="Rectangle 3"/>
          <p:cNvSpPr>
            <a:spLocks noGrp="1" noChangeArrowheads="1"/>
          </p:cNvSpPr>
          <p:nvPr>
            <p:ph type="body" idx="1"/>
          </p:nvPr>
        </p:nvSpPr>
        <p:spPr>
          <a:xfrm>
            <a:off x="1" y="1827213"/>
            <a:ext cx="4572000" cy="4114800"/>
          </a:xfrm>
        </p:spPr>
        <p:txBody>
          <a:bodyPr/>
          <a:lstStyle/>
          <a:p>
            <a:pPr marL="552450" indent="-552450">
              <a:buFont typeface="Wingdings" pitchFamily="2" charset="2"/>
              <a:buAutoNum type="arabicPeriod"/>
            </a:pPr>
            <a:r>
              <a:rPr lang="en-GB" dirty="0"/>
              <a:t>I will travel</a:t>
            </a:r>
          </a:p>
          <a:p>
            <a:pPr marL="552450" indent="-552450">
              <a:buFont typeface="Wingdings" pitchFamily="2" charset="2"/>
              <a:buAutoNum type="arabicPeriod"/>
            </a:pPr>
            <a:r>
              <a:rPr lang="en-GB" dirty="0"/>
              <a:t>They (m) will go</a:t>
            </a:r>
          </a:p>
          <a:p>
            <a:pPr marL="552450" indent="-552450">
              <a:buFont typeface="Wingdings" pitchFamily="2" charset="2"/>
              <a:buAutoNum type="arabicPeriod"/>
            </a:pPr>
            <a:r>
              <a:rPr lang="en-GB" dirty="0"/>
              <a:t>She will copy</a:t>
            </a:r>
          </a:p>
          <a:p>
            <a:pPr marL="552450" indent="-552450">
              <a:buFont typeface="Wingdings" pitchFamily="2" charset="2"/>
              <a:buAutoNum type="arabicPeriod"/>
            </a:pPr>
            <a:r>
              <a:rPr lang="en-GB" dirty="0"/>
              <a:t>We will cook</a:t>
            </a:r>
          </a:p>
          <a:p>
            <a:pPr marL="552450" indent="-552450">
              <a:buFont typeface="Wingdings" pitchFamily="2" charset="2"/>
              <a:buAutoNum type="arabicPeriod"/>
            </a:pPr>
            <a:r>
              <a:rPr lang="en-GB" dirty="0"/>
              <a:t>You (s) will live</a:t>
            </a:r>
          </a:p>
          <a:p>
            <a:pPr marL="552450" indent="-552450">
              <a:buFont typeface="Wingdings" pitchFamily="2" charset="2"/>
              <a:buAutoNum type="arabicPeriod"/>
            </a:pPr>
            <a:r>
              <a:rPr lang="en-GB" dirty="0"/>
              <a:t>He will see</a:t>
            </a:r>
          </a:p>
          <a:p>
            <a:pPr marL="552450" indent="-552450">
              <a:buFont typeface="Wingdings" pitchFamily="2" charset="2"/>
              <a:buAutoNum type="arabicPeriod"/>
            </a:pPr>
            <a:endParaRPr lang="en-GB" dirty="0"/>
          </a:p>
          <a:p>
            <a:pPr marL="552450" indent="-552450">
              <a:buFont typeface="Wingdings" pitchFamily="2" charset="2"/>
              <a:buAutoNum type="arabicPeriod"/>
            </a:pPr>
            <a:endParaRPr lang="en-GB" dirty="0"/>
          </a:p>
        </p:txBody>
      </p:sp>
      <p:sp>
        <p:nvSpPr>
          <p:cNvPr id="5" name="Rectangle 3"/>
          <p:cNvSpPr txBox="1">
            <a:spLocks noChangeArrowheads="1"/>
          </p:cNvSpPr>
          <p:nvPr/>
        </p:nvSpPr>
        <p:spPr>
          <a:xfrm>
            <a:off x="4572000" y="1772816"/>
            <a:ext cx="4114800" cy="435334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a:t>(</a:t>
            </a:r>
            <a:r>
              <a:rPr lang="en-GB" dirty="0" err="1"/>
              <a:t>yo</a:t>
            </a:r>
            <a:r>
              <a:rPr lang="en-GB" dirty="0"/>
              <a:t>) </a:t>
            </a:r>
            <a:r>
              <a:rPr lang="en-GB" dirty="0" err="1"/>
              <a:t>Viajaré</a:t>
            </a:r>
            <a:endParaRPr lang="en-GB" dirty="0"/>
          </a:p>
          <a:p>
            <a:r>
              <a:rPr lang="en-GB" dirty="0" err="1"/>
              <a:t>Irán</a:t>
            </a:r>
            <a:endParaRPr lang="en-GB" dirty="0"/>
          </a:p>
          <a:p>
            <a:r>
              <a:rPr lang="en-GB" dirty="0"/>
              <a:t>(</a:t>
            </a:r>
            <a:r>
              <a:rPr lang="en-GB" dirty="0" err="1"/>
              <a:t>ella</a:t>
            </a:r>
            <a:r>
              <a:rPr lang="en-GB" dirty="0"/>
              <a:t>) </a:t>
            </a:r>
            <a:r>
              <a:rPr lang="en-GB" dirty="0" err="1"/>
              <a:t>Copiará</a:t>
            </a:r>
            <a:endParaRPr lang="en-GB" dirty="0"/>
          </a:p>
          <a:p>
            <a:r>
              <a:rPr lang="en-GB" dirty="0" err="1"/>
              <a:t>Cocinaremos</a:t>
            </a:r>
            <a:endParaRPr lang="en-GB" dirty="0"/>
          </a:p>
          <a:p>
            <a:r>
              <a:rPr lang="en-GB" dirty="0" err="1"/>
              <a:t>Vivirás</a:t>
            </a:r>
            <a:endParaRPr lang="en-GB" dirty="0"/>
          </a:p>
          <a:p>
            <a:r>
              <a:rPr lang="en-GB" dirty="0"/>
              <a:t>(</a:t>
            </a:r>
            <a:r>
              <a:rPr lang="en-GB" dirty="0" err="1"/>
              <a:t>él</a:t>
            </a:r>
            <a:r>
              <a:rPr lang="en-GB" dirty="0"/>
              <a:t>) </a:t>
            </a:r>
            <a:r>
              <a:rPr lang="en-GB" dirty="0" err="1"/>
              <a:t>Verá</a:t>
            </a:r>
            <a:endParaRPr lang="en-GB" b="1" dirty="0"/>
          </a:p>
        </p:txBody>
      </p:sp>
    </p:spTree>
    <p:extLst>
      <p:ext uri="{BB962C8B-B14F-4D97-AF65-F5344CB8AC3E}">
        <p14:creationId xmlns:p14="http://schemas.microsoft.com/office/powerpoint/2010/main" val="1818429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irregular verbs</a:t>
            </a:r>
          </a:p>
        </p:txBody>
      </p:sp>
      <p:sp>
        <p:nvSpPr>
          <p:cNvPr id="3" name="Content Placeholder 2"/>
          <p:cNvSpPr>
            <a:spLocks noGrp="1"/>
          </p:cNvSpPr>
          <p:nvPr>
            <p:ph idx="1"/>
          </p:nvPr>
        </p:nvSpPr>
        <p:spPr>
          <a:xfrm>
            <a:off x="457200" y="1268760"/>
            <a:ext cx="8229600" cy="5589240"/>
          </a:xfrm>
        </p:spPr>
        <p:txBody>
          <a:bodyPr>
            <a:normAutofit fontScale="70000" lnSpcReduction="20000"/>
          </a:bodyPr>
          <a:lstStyle/>
          <a:p>
            <a:r>
              <a:rPr lang="en-GB" dirty="0"/>
              <a:t>There are some very important irregular verbs that need to be considered. </a:t>
            </a:r>
          </a:p>
          <a:p>
            <a:r>
              <a:rPr lang="en-GB" dirty="0"/>
              <a:t>Can you guess which ones? </a:t>
            </a:r>
          </a:p>
          <a:p>
            <a:r>
              <a:rPr lang="en-GB" dirty="0"/>
              <a:t>They are some of the usual suspects: </a:t>
            </a:r>
          </a:p>
          <a:p>
            <a:pPr marL="0" indent="0">
              <a:buNone/>
            </a:pPr>
            <a:r>
              <a:rPr lang="en-GB" i="1" dirty="0"/>
              <a:t>	</a:t>
            </a:r>
            <a:r>
              <a:rPr lang="en-GB" i="1" dirty="0" err="1"/>
              <a:t>Tener</a:t>
            </a:r>
            <a:r>
              <a:rPr lang="en-GB" i="1" dirty="0"/>
              <a:t>, </a:t>
            </a:r>
            <a:r>
              <a:rPr lang="en-GB" i="1" dirty="0" err="1"/>
              <a:t>hacer</a:t>
            </a:r>
            <a:r>
              <a:rPr lang="en-GB" i="1" dirty="0"/>
              <a:t>, </a:t>
            </a:r>
            <a:r>
              <a:rPr lang="en-GB" i="1" dirty="0" err="1"/>
              <a:t>poder</a:t>
            </a:r>
            <a:r>
              <a:rPr lang="en-GB" i="1" dirty="0"/>
              <a:t>, </a:t>
            </a:r>
            <a:r>
              <a:rPr lang="en-GB" i="1" dirty="0" err="1"/>
              <a:t>haber</a:t>
            </a:r>
            <a:r>
              <a:rPr lang="en-GB" i="1" dirty="0"/>
              <a:t>, </a:t>
            </a:r>
            <a:r>
              <a:rPr lang="en-GB" i="1" dirty="0" err="1"/>
              <a:t>salir</a:t>
            </a:r>
            <a:r>
              <a:rPr lang="en-GB" i="1" dirty="0"/>
              <a:t>, </a:t>
            </a:r>
            <a:r>
              <a:rPr lang="en-GB" i="1" dirty="0" err="1"/>
              <a:t>decir</a:t>
            </a:r>
            <a:r>
              <a:rPr lang="en-GB" i="1" dirty="0"/>
              <a:t>, </a:t>
            </a:r>
            <a:r>
              <a:rPr lang="en-GB" i="1" dirty="0" err="1"/>
              <a:t>querer</a:t>
            </a:r>
            <a:r>
              <a:rPr lang="en-GB" i="1" dirty="0"/>
              <a:t>, </a:t>
            </a:r>
            <a:r>
              <a:rPr lang="en-GB" i="1" dirty="0" err="1"/>
              <a:t>venir</a:t>
            </a:r>
            <a:endParaRPr lang="en-GB" i="1" dirty="0"/>
          </a:p>
          <a:p>
            <a:r>
              <a:rPr lang="en-GB" dirty="0"/>
              <a:t>And here are the stems:</a:t>
            </a:r>
          </a:p>
          <a:p>
            <a:pPr marL="0" indent="0">
              <a:buNone/>
            </a:pPr>
            <a:r>
              <a:rPr lang="en-GB" dirty="0"/>
              <a:t>	</a:t>
            </a:r>
            <a:r>
              <a:rPr lang="en-GB" i="1" dirty="0"/>
              <a:t> </a:t>
            </a:r>
            <a:r>
              <a:rPr lang="en-GB" i="1" dirty="0" err="1"/>
              <a:t>Tendr</a:t>
            </a:r>
            <a:r>
              <a:rPr lang="en-GB" i="1" dirty="0"/>
              <a:t>, </a:t>
            </a:r>
            <a:r>
              <a:rPr lang="en-GB" i="1" dirty="0" err="1"/>
              <a:t>har</a:t>
            </a:r>
            <a:r>
              <a:rPr lang="en-GB" i="1" dirty="0"/>
              <a:t>, </a:t>
            </a:r>
            <a:r>
              <a:rPr lang="en-GB" i="1" dirty="0" err="1"/>
              <a:t>podr</a:t>
            </a:r>
            <a:r>
              <a:rPr lang="en-GB" i="1" dirty="0"/>
              <a:t>, </a:t>
            </a:r>
            <a:r>
              <a:rPr lang="en-GB" i="1" dirty="0" err="1"/>
              <a:t>habr</a:t>
            </a:r>
            <a:r>
              <a:rPr lang="en-GB" i="1" dirty="0"/>
              <a:t>, </a:t>
            </a:r>
            <a:r>
              <a:rPr lang="en-GB" i="1" dirty="0" err="1"/>
              <a:t>saldr</a:t>
            </a:r>
            <a:r>
              <a:rPr lang="en-GB" i="1" dirty="0"/>
              <a:t>, </a:t>
            </a:r>
            <a:r>
              <a:rPr lang="en-GB" i="1" dirty="0" err="1"/>
              <a:t>dir</a:t>
            </a:r>
            <a:r>
              <a:rPr lang="en-GB" i="1" dirty="0"/>
              <a:t>, </a:t>
            </a:r>
            <a:r>
              <a:rPr lang="en-GB" i="1" dirty="0" err="1"/>
              <a:t>querr</a:t>
            </a:r>
            <a:r>
              <a:rPr lang="en-GB" i="1" dirty="0"/>
              <a:t>, </a:t>
            </a:r>
            <a:r>
              <a:rPr lang="en-GB" i="1" dirty="0" err="1"/>
              <a:t>vendr</a:t>
            </a:r>
            <a:endParaRPr lang="en-GB" i="1" dirty="0"/>
          </a:p>
          <a:p>
            <a:pPr marL="0" indent="0">
              <a:buNone/>
            </a:pPr>
            <a:endParaRPr lang="en-GB" i="1" dirty="0"/>
          </a:p>
          <a:p>
            <a:pPr marL="0" indent="0">
              <a:buNone/>
            </a:pPr>
            <a:endParaRPr lang="en-GB" i="1" dirty="0"/>
          </a:p>
          <a:p>
            <a:pPr marL="0" indent="0">
              <a:buNone/>
            </a:pPr>
            <a:endParaRPr lang="en-GB" i="1" dirty="0"/>
          </a:p>
          <a:p>
            <a:pPr marL="0" indent="0">
              <a:buNone/>
            </a:pPr>
            <a:endParaRPr lang="en-GB" i="1" dirty="0"/>
          </a:p>
          <a:p>
            <a:pPr marL="0" indent="0">
              <a:buNone/>
            </a:pPr>
            <a:endParaRPr lang="en-GB" i="1" dirty="0"/>
          </a:p>
          <a:p>
            <a:pPr marL="0" indent="0">
              <a:buNone/>
            </a:pPr>
            <a:endParaRPr lang="en-GB" i="1" dirty="0"/>
          </a:p>
          <a:p>
            <a:r>
              <a:rPr lang="en-GB" dirty="0"/>
              <a:t>The good news is that the endings are still the same, so no need to worry too much. Once you know the stems, you just need to apply all your wonderful knowledge.</a:t>
            </a:r>
            <a:endParaRPr lang="fr-FR" i="1" dirty="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500649385"/>
              </p:ext>
            </p:extLst>
          </p:nvPr>
        </p:nvGraphicFramePr>
        <p:xfrm>
          <a:off x="755576" y="3573016"/>
          <a:ext cx="7632849" cy="1858932"/>
        </p:xfrm>
        <a:graphic>
          <a:graphicData uri="http://schemas.openxmlformats.org/drawingml/2006/table">
            <a:tbl>
              <a:tblPr firstRow="1" bandRow="1">
                <a:tableStyleId>{5C22544A-7EE6-4342-B048-85BDC9FD1C3A}</a:tableStyleId>
              </a:tblPr>
              <a:tblGrid>
                <a:gridCol w="2544283">
                  <a:extLst>
                    <a:ext uri="{9D8B030D-6E8A-4147-A177-3AD203B41FA5}">
                      <a16:colId xmlns:a16="http://schemas.microsoft.com/office/drawing/2014/main" val="20000"/>
                    </a:ext>
                  </a:extLst>
                </a:gridCol>
                <a:gridCol w="2544283">
                  <a:extLst>
                    <a:ext uri="{9D8B030D-6E8A-4147-A177-3AD203B41FA5}">
                      <a16:colId xmlns:a16="http://schemas.microsoft.com/office/drawing/2014/main" val="20001"/>
                    </a:ext>
                  </a:extLst>
                </a:gridCol>
                <a:gridCol w="2544283">
                  <a:extLst>
                    <a:ext uri="{9D8B030D-6E8A-4147-A177-3AD203B41FA5}">
                      <a16:colId xmlns:a16="http://schemas.microsoft.com/office/drawing/2014/main" val="20002"/>
                    </a:ext>
                  </a:extLst>
                </a:gridCol>
              </a:tblGrid>
              <a:tr h="446924">
                <a:tc gridSpan="3">
                  <a:txBody>
                    <a:bodyPr/>
                    <a:lstStyle/>
                    <a:p>
                      <a:pPr algn="ctr"/>
                      <a:r>
                        <a:rPr lang="en-GB" b="1" dirty="0"/>
                        <a:t>SPANISH CONDITIONAL / FUTURE TENSE (IRREGULAR</a:t>
                      </a:r>
                      <a:r>
                        <a:rPr lang="en-GB" b="1" baseline="0" dirty="0"/>
                        <a:t>)</a:t>
                      </a:r>
                      <a:endParaRPr lang="es-ES" b="1" dirty="0"/>
                    </a:p>
                  </a:txBody>
                  <a:tcPr/>
                </a:tc>
                <a:tc hMerge="1">
                  <a:txBody>
                    <a:bodyPr/>
                    <a:lstStyle/>
                    <a:p>
                      <a:endParaRPr lang="es-ES" dirty="0"/>
                    </a:p>
                  </a:txBody>
                  <a:tcPr/>
                </a:tc>
                <a:tc hMerge="1">
                  <a:txBody>
                    <a:bodyPr/>
                    <a:lstStyle/>
                    <a:p>
                      <a:endParaRPr lang="es-ES" dirty="0"/>
                    </a:p>
                  </a:txBody>
                  <a:tcPr/>
                </a:tc>
                <a:extLst>
                  <a:ext uri="{0D108BD9-81ED-4DB2-BD59-A6C34878D82A}">
                    <a16:rowId xmlns:a16="http://schemas.microsoft.com/office/drawing/2014/main" val="10000"/>
                  </a:ext>
                </a:extLst>
              </a:tr>
              <a:tr h="446924">
                <a:tc>
                  <a:txBody>
                    <a:bodyPr/>
                    <a:lstStyle/>
                    <a:p>
                      <a:r>
                        <a:rPr lang="en-GB" b="1" dirty="0"/>
                        <a:t>English</a:t>
                      </a:r>
                      <a:endParaRPr lang="es-ES" b="1" dirty="0"/>
                    </a:p>
                  </a:txBody>
                  <a:tcPr/>
                </a:tc>
                <a:tc>
                  <a:txBody>
                    <a:bodyPr/>
                    <a:lstStyle/>
                    <a:p>
                      <a:r>
                        <a:rPr lang="en-GB" b="1" dirty="0"/>
                        <a:t>Spanish (infinitive)</a:t>
                      </a:r>
                      <a:endParaRPr lang="es-ES" b="1" dirty="0"/>
                    </a:p>
                  </a:txBody>
                  <a:tcPr/>
                </a:tc>
                <a:tc>
                  <a:txBody>
                    <a:bodyPr/>
                    <a:lstStyle/>
                    <a:p>
                      <a:r>
                        <a:rPr lang="en-GB" b="1" dirty="0"/>
                        <a:t>Stem</a:t>
                      </a:r>
                      <a:endParaRPr lang="es-ES" b="1" dirty="0"/>
                    </a:p>
                  </a:txBody>
                  <a:tcPr/>
                </a:tc>
                <a:extLst>
                  <a:ext uri="{0D108BD9-81ED-4DB2-BD59-A6C34878D82A}">
                    <a16:rowId xmlns:a16="http://schemas.microsoft.com/office/drawing/2014/main" val="10001"/>
                  </a:ext>
                </a:extLst>
              </a:tr>
              <a:tr h="459429">
                <a:tc>
                  <a:txBody>
                    <a:bodyPr/>
                    <a:lstStyle/>
                    <a:p>
                      <a:r>
                        <a:rPr lang="en-GB" sz="2800" dirty="0">
                          <a:latin typeface="Lucida Handwriting" pitchFamily="66" charset="0"/>
                        </a:rPr>
                        <a:t>To have</a:t>
                      </a:r>
                      <a:endParaRPr lang="es-ES" sz="2800" dirty="0">
                        <a:latin typeface="Lucida Handwriting" pitchFamily="66" charset="0"/>
                      </a:endParaRPr>
                    </a:p>
                  </a:txBody>
                  <a:tcPr/>
                </a:tc>
                <a:tc>
                  <a:txBody>
                    <a:bodyPr/>
                    <a:lstStyle/>
                    <a:p>
                      <a:r>
                        <a:rPr lang="en-GB" sz="2800" i="1" dirty="0" err="1">
                          <a:latin typeface="Lucida Handwriting" pitchFamily="66" charset="0"/>
                        </a:rPr>
                        <a:t>tener</a:t>
                      </a:r>
                      <a:endParaRPr lang="es-ES" sz="2800" i="1" dirty="0">
                        <a:latin typeface="Lucida Handwriting" pitchFamily="66" charset="0"/>
                      </a:endParaRPr>
                    </a:p>
                  </a:txBody>
                  <a:tcPr/>
                </a:tc>
                <a:tc>
                  <a:txBody>
                    <a:bodyPr/>
                    <a:lstStyle/>
                    <a:p>
                      <a:r>
                        <a:rPr lang="en-GB" sz="2800" dirty="0" err="1">
                          <a:latin typeface="Lucida Handwriting" pitchFamily="66" charset="0"/>
                        </a:rPr>
                        <a:t>tendr</a:t>
                      </a:r>
                      <a:endParaRPr lang="es-ES" sz="2800" dirty="0">
                        <a:latin typeface="Lucida Handwriting" pitchFamily="66" charset="0"/>
                      </a:endParaRPr>
                    </a:p>
                  </a:txBody>
                  <a:tcPr/>
                </a:tc>
                <a:extLst>
                  <a:ext uri="{0D108BD9-81ED-4DB2-BD59-A6C34878D82A}">
                    <a16:rowId xmlns:a16="http://schemas.microsoft.com/office/drawing/2014/main" val="10002"/>
                  </a:ext>
                </a:extLst>
              </a:tr>
              <a:tr h="446924">
                <a:tc>
                  <a:txBody>
                    <a:bodyPr/>
                    <a:lstStyle/>
                    <a:p>
                      <a:endParaRPr lang="es-ES" dirty="0"/>
                    </a:p>
                  </a:txBody>
                  <a:tcPr/>
                </a:tc>
                <a:tc>
                  <a:txBody>
                    <a:bodyPr/>
                    <a:lstStyle/>
                    <a:p>
                      <a:endParaRPr lang="es-ES" dirty="0"/>
                    </a:p>
                  </a:txBody>
                  <a:tcPr/>
                </a:tc>
                <a:tc>
                  <a:txBody>
                    <a:bodyPr/>
                    <a:lstStyle/>
                    <a:p>
                      <a:endParaRPr lang="es-E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77403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Autofit/>
          </a:bodyPr>
          <a:lstStyle/>
          <a:p>
            <a:r>
              <a:rPr lang="en-GB" sz="1800" b="1" dirty="0"/>
              <a:t>Now translate these verbs into Spanish, remembering the important steps and the fact that these are all irregular!</a:t>
            </a:r>
            <a:br>
              <a:rPr lang="en-GB" sz="1800" b="1" dirty="0"/>
            </a:br>
            <a:br>
              <a:rPr lang="en-GB" sz="1800" b="1" dirty="0"/>
            </a:br>
            <a:r>
              <a:rPr lang="en-GB" sz="1800" b="1" dirty="0"/>
              <a:t>Pause the video, complete the activity and then mark your work. </a:t>
            </a:r>
            <a:br>
              <a:rPr lang="en-GB" sz="1800" b="1" dirty="0"/>
            </a:br>
            <a:r>
              <a:rPr lang="en-GB" sz="1800" b="1" dirty="0"/>
              <a:t>If you get it wrong, correct your answer so you learn from your mistake.</a:t>
            </a:r>
          </a:p>
        </p:txBody>
      </p:sp>
      <p:sp>
        <p:nvSpPr>
          <p:cNvPr id="15363" name="Rectangle 3"/>
          <p:cNvSpPr>
            <a:spLocks noGrp="1" noChangeArrowheads="1"/>
          </p:cNvSpPr>
          <p:nvPr>
            <p:ph type="body" idx="1"/>
          </p:nvPr>
        </p:nvSpPr>
        <p:spPr>
          <a:xfrm>
            <a:off x="0" y="1600200"/>
            <a:ext cx="8686800" cy="4525963"/>
          </a:xfrm>
        </p:spPr>
        <p:txBody>
          <a:bodyPr/>
          <a:lstStyle/>
          <a:p>
            <a:pPr marL="552450" indent="-552450">
              <a:buFont typeface="Wingdings" pitchFamily="2" charset="2"/>
              <a:buAutoNum type="arabicPeriod"/>
            </a:pPr>
            <a:r>
              <a:rPr lang="en-GB" dirty="0"/>
              <a:t>I will do</a:t>
            </a:r>
          </a:p>
          <a:p>
            <a:pPr marL="552450" indent="-552450">
              <a:buFont typeface="Wingdings" pitchFamily="2" charset="2"/>
              <a:buAutoNum type="arabicPeriod"/>
            </a:pPr>
            <a:r>
              <a:rPr lang="en-GB" dirty="0"/>
              <a:t>They will come</a:t>
            </a:r>
          </a:p>
          <a:p>
            <a:pPr marL="552450" indent="-552450">
              <a:buFont typeface="Wingdings" pitchFamily="2" charset="2"/>
              <a:buAutoNum type="arabicPeriod"/>
            </a:pPr>
            <a:r>
              <a:rPr lang="en-GB" dirty="0"/>
              <a:t>We will want</a:t>
            </a:r>
          </a:p>
          <a:p>
            <a:pPr marL="552450" indent="-552450">
              <a:buFont typeface="Wingdings" pitchFamily="2" charset="2"/>
              <a:buAutoNum type="arabicPeriod"/>
            </a:pPr>
            <a:r>
              <a:rPr lang="en-GB" dirty="0"/>
              <a:t>You (s) will have</a:t>
            </a:r>
          </a:p>
          <a:p>
            <a:pPr marL="552450" indent="-552450">
              <a:buFont typeface="Wingdings" pitchFamily="2" charset="2"/>
              <a:buAutoNum type="arabicPeriod"/>
            </a:pPr>
            <a:r>
              <a:rPr lang="en-GB" dirty="0"/>
              <a:t>She will say</a:t>
            </a:r>
          </a:p>
          <a:p>
            <a:pPr marL="552450" indent="-552450">
              <a:buFont typeface="Wingdings" pitchFamily="2" charset="2"/>
              <a:buAutoNum type="arabicPeriod"/>
            </a:pPr>
            <a:r>
              <a:rPr lang="en-GB" dirty="0"/>
              <a:t>I will be able</a:t>
            </a:r>
          </a:p>
          <a:p>
            <a:pPr marL="552450" indent="-552450">
              <a:buFont typeface="Wingdings" pitchFamily="2" charset="2"/>
              <a:buAutoNum type="arabicPeriod"/>
            </a:pPr>
            <a:endParaRPr lang="en-GB" dirty="0"/>
          </a:p>
        </p:txBody>
      </p:sp>
      <p:sp>
        <p:nvSpPr>
          <p:cNvPr id="2" name="Rectangle 1"/>
          <p:cNvSpPr/>
          <p:nvPr/>
        </p:nvSpPr>
        <p:spPr>
          <a:xfrm>
            <a:off x="4570738" y="1628800"/>
            <a:ext cx="4572000" cy="3416320"/>
          </a:xfrm>
          <a:prstGeom prst="rect">
            <a:avLst/>
          </a:prstGeom>
        </p:spPr>
        <p:txBody>
          <a:bodyPr>
            <a:spAutoFit/>
          </a:bodyPr>
          <a:lstStyle/>
          <a:p>
            <a:pPr marL="742950" indent="-742950">
              <a:buFont typeface="+mj-lt"/>
              <a:buAutoNum type="arabicPeriod"/>
            </a:pPr>
            <a:r>
              <a:rPr lang="en-GB" sz="3600" dirty="0" err="1"/>
              <a:t>Haré</a:t>
            </a:r>
            <a:endParaRPr lang="en-GB" sz="3600" dirty="0"/>
          </a:p>
          <a:p>
            <a:pPr marL="742950" indent="-742950">
              <a:buFont typeface="+mj-lt"/>
              <a:buAutoNum type="arabicPeriod"/>
            </a:pPr>
            <a:r>
              <a:rPr lang="en-GB" sz="3600" dirty="0" err="1"/>
              <a:t>Vendrán</a:t>
            </a:r>
            <a:endParaRPr lang="en-GB" sz="3600" dirty="0"/>
          </a:p>
          <a:p>
            <a:pPr marL="742950" indent="-742950">
              <a:buFont typeface="+mj-lt"/>
              <a:buAutoNum type="arabicPeriod"/>
            </a:pPr>
            <a:r>
              <a:rPr lang="en-GB" sz="3600" dirty="0" err="1"/>
              <a:t>Querremos</a:t>
            </a:r>
            <a:endParaRPr lang="en-GB" sz="3600" dirty="0"/>
          </a:p>
          <a:p>
            <a:pPr marL="742950" indent="-742950">
              <a:buFont typeface="+mj-lt"/>
              <a:buAutoNum type="arabicPeriod"/>
            </a:pPr>
            <a:r>
              <a:rPr lang="en-GB" sz="3600" dirty="0" err="1"/>
              <a:t>Tendrás</a:t>
            </a:r>
            <a:endParaRPr lang="en-GB" sz="3600" dirty="0"/>
          </a:p>
          <a:p>
            <a:pPr marL="742950" indent="-742950">
              <a:buFont typeface="+mj-lt"/>
              <a:buAutoNum type="arabicPeriod"/>
            </a:pPr>
            <a:r>
              <a:rPr lang="en-GB" sz="3600" dirty="0" err="1"/>
              <a:t>Dirá</a:t>
            </a:r>
            <a:endParaRPr lang="en-GB" sz="3600" dirty="0"/>
          </a:p>
          <a:p>
            <a:pPr marL="742950" indent="-742950">
              <a:buFont typeface="+mj-lt"/>
              <a:buAutoNum type="arabicPeriod"/>
            </a:pPr>
            <a:r>
              <a:rPr lang="en-GB" sz="3600" dirty="0" err="1"/>
              <a:t>Podré</a:t>
            </a:r>
            <a:endParaRPr lang="en-GB" sz="3600" dirty="0"/>
          </a:p>
        </p:txBody>
      </p:sp>
    </p:spTree>
    <p:extLst>
      <p:ext uri="{BB962C8B-B14F-4D97-AF65-F5344CB8AC3E}">
        <p14:creationId xmlns:p14="http://schemas.microsoft.com/office/powerpoint/2010/main" val="4092186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2130425"/>
            <a:ext cx="9144000" cy="1470025"/>
          </a:xfrm>
        </p:spPr>
        <p:txBody>
          <a:bodyPr>
            <a:normAutofit fontScale="90000"/>
          </a:bodyPr>
          <a:lstStyle/>
          <a:p>
            <a:r>
              <a:rPr lang="en-US" sz="4000" b="1" u="sng" dirty="0"/>
              <a:t>SPANISH VERBS: FUTURE TENSE</a:t>
            </a:r>
            <a:br>
              <a:rPr lang="en-US" sz="4000" b="1" u="sng" dirty="0"/>
            </a:br>
            <a:r>
              <a:rPr lang="en-US" sz="3100" b="1" dirty="0"/>
              <a:t>Who is doing the verb?</a:t>
            </a:r>
            <a:br>
              <a:rPr lang="en-US" sz="3100" b="1" dirty="0"/>
            </a:br>
            <a:r>
              <a:rPr lang="en-US" sz="3100" b="1" dirty="0"/>
              <a:t>Which subject pronoun do I need?</a:t>
            </a:r>
            <a:br>
              <a:rPr lang="en-US" sz="3100" b="1" dirty="0"/>
            </a:br>
            <a:r>
              <a:rPr lang="en-US" sz="3100" b="1" dirty="0"/>
              <a:t>What do I need to do to create the stem for the verb?</a:t>
            </a:r>
            <a:br>
              <a:rPr lang="en-US" sz="3100" b="1" dirty="0"/>
            </a:br>
            <a:r>
              <a:rPr lang="en-US" sz="3100" b="1" dirty="0"/>
              <a:t>What are the correct endings that need to be added?</a:t>
            </a:r>
          </a:p>
        </p:txBody>
      </p:sp>
      <p:sp>
        <p:nvSpPr>
          <p:cNvPr id="2051" name="Rectangle 3"/>
          <p:cNvSpPr>
            <a:spLocks noGrp="1" noChangeArrowheads="1"/>
          </p:cNvSpPr>
          <p:nvPr>
            <p:ph type="subTitle" idx="1"/>
          </p:nvPr>
        </p:nvSpPr>
        <p:spPr>
          <a:xfrm>
            <a:off x="323529" y="3886200"/>
            <a:ext cx="8537896" cy="1752600"/>
          </a:xfrm>
        </p:spPr>
        <p:txBody>
          <a:bodyPr>
            <a:normAutofit/>
          </a:bodyPr>
          <a:lstStyle/>
          <a:p>
            <a:pPr eaLnBrk="1" hangingPunct="1">
              <a:lnSpc>
                <a:spcPct val="80000"/>
              </a:lnSpc>
            </a:pPr>
            <a:endParaRPr lang="en-US" sz="2000" b="1" u="sng" dirty="0"/>
          </a:p>
          <a:p>
            <a:pPr eaLnBrk="1" hangingPunct="1">
              <a:lnSpc>
                <a:spcPct val="80000"/>
              </a:lnSpc>
            </a:pPr>
            <a:r>
              <a:rPr lang="en-US" sz="2000" b="1" u="sng" dirty="0"/>
              <a:t>AIMS:</a:t>
            </a:r>
          </a:p>
          <a:p>
            <a:pPr eaLnBrk="1" hangingPunct="1">
              <a:lnSpc>
                <a:spcPct val="80000"/>
              </a:lnSpc>
            </a:pPr>
            <a:r>
              <a:rPr lang="en-US" sz="2000" b="1" dirty="0"/>
              <a:t>To learn how to </a:t>
            </a:r>
            <a:r>
              <a:rPr lang="en-US" sz="2000" b="1" dirty="0" err="1"/>
              <a:t>recognise</a:t>
            </a:r>
            <a:r>
              <a:rPr lang="en-US" sz="2000" b="1" dirty="0"/>
              <a:t> regular and irregular future tense verbs.</a:t>
            </a:r>
          </a:p>
          <a:p>
            <a:pPr eaLnBrk="1" hangingPunct="1">
              <a:lnSpc>
                <a:spcPct val="80000"/>
              </a:lnSpc>
            </a:pPr>
            <a:r>
              <a:rPr lang="en-US" sz="2000" b="1" dirty="0"/>
              <a:t>To learn how to form regular and irregular future tense verbs.</a:t>
            </a:r>
          </a:p>
        </p:txBody>
      </p:sp>
      <p:pic>
        <p:nvPicPr>
          <p:cNvPr id="205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738" y="152400"/>
            <a:ext cx="881062"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8" y="5311775"/>
            <a:ext cx="881062"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5688" y="5334000"/>
            <a:ext cx="881062"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184150"/>
            <a:ext cx="8604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5365750"/>
            <a:ext cx="8604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1388" y="5365750"/>
            <a:ext cx="862012"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872" y="-61531"/>
            <a:ext cx="2160240" cy="162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243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2130425"/>
            <a:ext cx="9144000" cy="1470025"/>
          </a:xfrm>
        </p:spPr>
        <p:txBody>
          <a:bodyPr>
            <a:normAutofit fontScale="90000"/>
          </a:bodyPr>
          <a:lstStyle/>
          <a:p>
            <a:r>
              <a:rPr lang="en-US" sz="4000" b="1" u="sng" dirty="0"/>
              <a:t>SPANISH VERBS: FUTURE TENSE</a:t>
            </a:r>
            <a:br>
              <a:rPr lang="en-US" sz="4000" b="1" u="sng" dirty="0"/>
            </a:br>
            <a:r>
              <a:rPr lang="en-US" sz="3100" b="1" dirty="0"/>
              <a:t>Who is doing the verb?</a:t>
            </a:r>
            <a:br>
              <a:rPr lang="en-US" sz="3100" b="1" dirty="0"/>
            </a:br>
            <a:r>
              <a:rPr lang="en-US" sz="3100" b="1" dirty="0"/>
              <a:t>Which subject pronoun do I need?</a:t>
            </a:r>
            <a:br>
              <a:rPr lang="en-US" sz="3100" b="1" dirty="0"/>
            </a:br>
            <a:r>
              <a:rPr lang="en-US" sz="3100" b="1" dirty="0"/>
              <a:t>What do I need to do to create the stem for the verb?</a:t>
            </a:r>
            <a:br>
              <a:rPr lang="en-US" sz="3100" b="1" dirty="0"/>
            </a:br>
            <a:r>
              <a:rPr lang="en-US" sz="3100" b="1" dirty="0"/>
              <a:t>What are the correct endings that need to be added?</a:t>
            </a:r>
          </a:p>
        </p:txBody>
      </p:sp>
      <p:sp>
        <p:nvSpPr>
          <p:cNvPr id="2051" name="Rectangle 3"/>
          <p:cNvSpPr>
            <a:spLocks noGrp="1" noChangeArrowheads="1"/>
          </p:cNvSpPr>
          <p:nvPr>
            <p:ph type="subTitle" idx="1"/>
          </p:nvPr>
        </p:nvSpPr>
        <p:spPr>
          <a:xfrm>
            <a:off x="323529" y="3886200"/>
            <a:ext cx="8537896" cy="1752600"/>
          </a:xfrm>
        </p:spPr>
        <p:txBody>
          <a:bodyPr>
            <a:normAutofit/>
          </a:bodyPr>
          <a:lstStyle/>
          <a:p>
            <a:pPr eaLnBrk="1" hangingPunct="1">
              <a:lnSpc>
                <a:spcPct val="80000"/>
              </a:lnSpc>
            </a:pPr>
            <a:endParaRPr lang="en-US" sz="2000" b="1" u="sng" dirty="0"/>
          </a:p>
          <a:p>
            <a:pPr eaLnBrk="1" hangingPunct="1">
              <a:lnSpc>
                <a:spcPct val="80000"/>
              </a:lnSpc>
            </a:pPr>
            <a:r>
              <a:rPr lang="en-US" sz="2000" b="1" u="sng" dirty="0"/>
              <a:t>AIMS:</a:t>
            </a:r>
          </a:p>
          <a:p>
            <a:pPr eaLnBrk="1" hangingPunct="1">
              <a:lnSpc>
                <a:spcPct val="80000"/>
              </a:lnSpc>
            </a:pPr>
            <a:r>
              <a:rPr lang="en-US" sz="2000" b="1" dirty="0"/>
              <a:t>To learn how to </a:t>
            </a:r>
            <a:r>
              <a:rPr lang="en-US" sz="2000" b="1" dirty="0" err="1"/>
              <a:t>recognise</a:t>
            </a:r>
            <a:r>
              <a:rPr lang="en-US" sz="2000" b="1" dirty="0"/>
              <a:t> regular and irregular future tense verbs.</a:t>
            </a:r>
          </a:p>
          <a:p>
            <a:pPr eaLnBrk="1" hangingPunct="1">
              <a:lnSpc>
                <a:spcPct val="80000"/>
              </a:lnSpc>
            </a:pPr>
            <a:r>
              <a:rPr lang="en-US" sz="2000" b="1" dirty="0"/>
              <a:t>To learn how to form regular and irregular future tense verbs.</a:t>
            </a:r>
          </a:p>
        </p:txBody>
      </p:sp>
      <p:pic>
        <p:nvPicPr>
          <p:cNvPr id="205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738" y="152400"/>
            <a:ext cx="881062"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8" y="5311775"/>
            <a:ext cx="881062"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5688" y="5334000"/>
            <a:ext cx="881062"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184150"/>
            <a:ext cx="8604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5365750"/>
            <a:ext cx="8604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1388" y="5365750"/>
            <a:ext cx="862012"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872" y="-61531"/>
            <a:ext cx="2160240" cy="162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8782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629832"/>
            <a:ext cx="3781425"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07504" y="1916832"/>
            <a:ext cx="5256584" cy="1077218"/>
          </a:xfrm>
          <a:prstGeom prst="rect">
            <a:avLst/>
          </a:prstGeom>
          <a:noFill/>
        </p:spPr>
        <p:txBody>
          <a:bodyPr wrap="square" rtlCol="0">
            <a:spAutoFit/>
          </a:bodyPr>
          <a:lstStyle/>
          <a:p>
            <a:r>
              <a:rPr lang="en-GB" sz="3200" b="1" dirty="0"/>
              <a:t>VERBS ARE LIKE FLOWERS IN THE FUTURE TENSE</a:t>
            </a:r>
            <a:endParaRPr lang="en-GB" sz="3200" dirty="0"/>
          </a:p>
        </p:txBody>
      </p:sp>
      <p:sp>
        <p:nvSpPr>
          <p:cNvPr id="5" name="TextBox 4"/>
          <p:cNvSpPr txBox="1"/>
          <p:nvPr/>
        </p:nvSpPr>
        <p:spPr>
          <a:xfrm rot="16200000">
            <a:off x="1802121" y="3446866"/>
            <a:ext cx="3324281" cy="3416320"/>
          </a:xfrm>
          <a:prstGeom prst="rect">
            <a:avLst/>
          </a:prstGeom>
          <a:noFill/>
        </p:spPr>
        <p:txBody>
          <a:bodyPr wrap="square" rtlCol="0">
            <a:spAutoFit/>
          </a:bodyPr>
          <a:lstStyle/>
          <a:p>
            <a:r>
              <a:rPr lang="en-GB" sz="4000" dirty="0"/>
              <a:t>HABL</a:t>
            </a:r>
            <a:r>
              <a:rPr lang="en-GB" sz="7200" b="1" dirty="0"/>
              <a:t>AR</a:t>
            </a:r>
            <a:endParaRPr lang="en-GB" sz="4000" b="1" dirty="0"/>
          </a:p>
          <a:p>
            <a:r>
              <a:rPr lang="en-GB" sz="4000" dirty="0"/>
              <a:t>COM</a:t>
            </a:r>
            <a:r>
              <a:rPr lang="en-GB" sz="7200" b="1" dirty="0"/>
              <a:t>ER</a:t>
            </a:r>
          </a:p>
          <a:p>
            <a:r>
              <a:rPr lang="en-GB" sz="4000" dirty="0"/>
              <a:t>VIV</a:t>
            </a:r>
            <a:r>
              <a:rPr lang="en-GB" sz="7200" b="1" dirty="0"/>
              <a:t>IR</a:t>
            </a:r>
            <a:endParaRPr lang="en-GB" sz="4000" b="1" dirty="0"/>
          </a:p>
        </p:txBody>
      </p:sp>
      <p:sp>
        <p:nvSpPr>
          <p:cNvPr id="6" name="TextBox 5"/>
          <p:cNvSpPr txBox="1"/>
          <p:nvPr/>
        </p:nvSpPr>
        <p:spPr>
          <a:xfrm>
            <a:off x="298701" y="4627589"/>
            <a:ext cx="1800200" cy="646331"/>
          </a:xfrm>
          <a:prstGeom prst="rect">
            <a:avLst/>
          </a:prstGeom>
          <a:noFill/>
        </p:spPr>
        <p:txBody>
          <a:bodyPr wrap="square" rtlCol="0">
            <a:spAutoFit/>
          </a:bodyPr>
          <a:lstStyle/>
          <a:p>
            <a:r>
              <a:rPr lang="en-GB" sz="3600" b="1" dirty="0"/>
              <a:t>HEAD &gt;</a:t>
            </a:r>
          </a:p>
        </p:txBody>
      </p:sp>
      <p:sp>
        <p:nvSpPr>
          <p:cNvPr id="8" name="TextBox 7"/>
          <p:cNvSpPr txBox="1"/>
          <p:nvPr/>
        </p:nvSpPr>
        <p:spPr>
          <a:xfrm>
            <a:off x="403920" y="5546026"/>
            <a:ext cx="1800200" cy="646331"/>
          </a:xfrm>
          <a:prstGeom prst="rect">
            <a:avLst/>
          </a:prstGeom>
          <a:noFill/>
        </p:spPr>
        <p:txBody>
          <a:bodyPr wrap="square" rtlCol="0">
            <a:spAutoFit/>
          </a:bodyPr>
          <a:lstStyle/>
          <a:p>
            <a:r>
              <a:rPr lang="en-GB" sz="3600" b="1" dirty="0"/>
              <a:t>STEM &gt;</a:t>
            </a:r>
          </a:p>
        </p:txBody>
      </p:sp>
      <p:sp>
        <p:nvSpPr>
          <p:cNvPr id="2" name="TextBox 1"/>
          <p:cNvSpPr txBox="1"/>
          <p:nvPr/>
        </p:nvSpPr>
        <p:spPr>
          <a:xfrm>
            <a:off x="1773404" y="404664"/>
            <a:ext cx="2403884" cy="1323439"/>
          </a:xfrm>
          <a:prstGeom prst="rect">
            <a:avLst/>
          </a:prstGeom>
          <a:noFill/>
        </p:spPr>
        <p:txBody>
          <a:bodyPr wrap="square" rtlCol="0">
            <a:spAutoFit/>
          </a:bodyPr>
          <a:lstStyle/>
          <a:p>
            <a:r>
              <a:rPr lang="en-GB" sz="8000" b="1" dirty="0"/>
              <a:t>NOT</a:t>
            </a:r>
          </a:p>
        </p:txBody>
      </p:sp>
      <p:cxnSp>
        <p:nvCxnSpPr>
          <p:cNvPr id="7" name="Straight Arrow Connector 6"/>
          <p:cNvCxnSpPr/>
          <p:nvPr/>
        </p:nvCxnSpPr>
        <p:spPr>
          <a:xfrm flipH="1">
            <a:off x="2051720" y="1728103"/>
            <a:ext cx="152400" cy="3327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Multiply 8"/>
          <p:cNvSpPr/>
          <p:nvPr/>
        </p:nvSpPr>
        <p:spPr>
          <a:xfrm>
            <a:off x="-1404664" y="-801336"/>
            <a:ext cx="11665296" cy="842493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6594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80">
                                          <p:stCondLst>
                                            <p:cond delay="0"/>
                                          </p:stCondLst>
                                        </p:cTn>
                                        <p:tgtEl>
                                          <p:spTgt spid="9"/>
                                        </p:tgtEl>
                                      </p:cBhvr>
                                    </p:animEffect>
                                    <p:anim calcmode="lin" valueType="num">
                                      <p:cBhvr>
                                        <p:cTn id="1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21" dur="26">
                                          <p:stCondLst>
                                            <p:cond delay="650"/>
                                          </p:stCondLst>
                                        </p:cTn>
                                        <p:tgtEl>
                                          <p:spTgt spid="9"/>
                                        </p:tgtEl>
                                      </p:cBhvr>
                                      <p:to x="100000" y="60000"/>
                                    </p:animScale>
                                    <p:animScale>
                                      <p:cBhvr>
                                        <p:cTn id="22" dur="166" decel="50000">
                                          <p:stCondLst>
                                            <p:cond delay="676"/>
                                          </p:stCondLst>
                                        </p:cTn>
                                        <p:tgtEl>
                                          <p:spTgt spid="9"/>
                                        </p:tgtEl>
                                      </p:cBhvr>
                                      <p:to x="100000" y="100000"/>
                                    </p:animScale>
                                    <p:animScale>
                                      <p:cBhvr>
                                        <p:cTn id="23" dur="26">
                                          <p:stCondLst>
                                            <p:cond delay="1312"/>
                                          </p:stCondLst>
                                        </p:cTn>
                                        <p:tgtEl>
                                          <p:spTgt spid="9"/>
                                        </p:tgtEl>
                                      </p:cBhvr>
                                      <p:to x="100000" y="80000"/>
                                    </p:animScale>
                                    <p:animScale>
                                      <p:cBhvr>
                                        <p:cTn id="24" dur="166" decel="50000">
                                          <p:stCondLst>
                                            <p:cond delay="1338"/>
                                          </p:stCondLst>
                                        </p:cTn>
                                        <p:tgtEl>
                                          <p:spTgt spid="9"/>
                                        </p:tgtEl>
                                      </p:cBhvr>
                                      <p:to x="100000" y="100000"/>
                                    </p:animScale>
                                    <p:animScale>
                                      <p:cBhvr>
                                        <p:cTn id="25" dur="26">
                                          <p:stCondLst>
                                            <p:cond delay="1642"/>
                                          </p:stCondLst>
                                        </p:cTn>
                                        <p:tgtEl>
                                          <p:spTgt spid="9"/>
                                        </p:tgtEl>
                                      </p:cBhvr>
                                      <p:to x="100000" y="90000"/>
                                    </p:animScale>
                                    <p:animScale>
                                      <p:cBhvr>
                                        <p:cTn id="26" dur="166" decel="50000">
                                          <p:stCondLst>
                                            <p:cond delay="1668"/>
                                          </p:stCondLst>
                                        </p:cTn>
                                        <p:tgtEl>
                                          <p:spTgt spid="9"/>
                                        </p:tgtEl>
                                      </p:cBhvr>
                                      <p:to x="100000" y="100000"/>
                                    </p:animScale>
                                    <p:animScale>
                                      <p:cBhvr>
                                        <p:cTn id="27" dur="26">
                                          <p:stCondLst>
                                            <p:cond delay="1808"/>
                                          </p:stCondLst>
                                        </p:cTn>
                                        <p:tgtEl>
                                          <p:spTgt spid="9"/>
                                        </p:tgtEl>
                                      </p:cBhvr>
                                      <p:to x="100000" y="95000"/>
                                    </p:animScale>
                                    <p:animScale>
                                      <p:cBhvr>
                                        <p:cTn id="28" dur="166" decel="50000">
                                          <p:stCondLst>
                                            <p:cond delay="1834"/>
                                          </p:stCondLst>
                                        </p:cTn>
                                        <p:tgtEl>
                                          <p:spTgt spid="9"/>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6" presetClass="emph" presetSubtype="0" fill="hold" grpId="1" nodeType="clickEffect">
                                  <p:stCondLst>
                                    <p:cond delay="0"/>
                                  </p:stCondLst>
                                  <p:childTnLst>
                                    <p:animScale>
                                      <p:cBhvr>
                                        <p:cTn id="32" dur="2000" fill="hold"/>
                                        <p:tgtEl>
                                          <p:spTgt spid="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9"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4575" y="1262063"/>
            <a:ext cx="4514850" cy="433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0" y="274638"/>
            <a:ext cx="9144000" cy="1143000"/>
          </a:xfrm>
        </p:spPr>
        <p:txBody>
          <a:bodyPr>
            <a:noAutofit/>
          </a:bodyPr>
          <a:lstStyle/>
          <a:p>
            <a:r>
              <a:rPr lang="en-GB" sz="2800" b="1" dirty="0"/>
              <a:t>VERBS IN THE FUTURE TENSE ARE LIKE BUILDING BLOCKS BECAUSE THEY LOOK TO THE FUTURE.  AS A RESULT, YOU </a:t>
            </a:r>
            <a:r>
              <a:rPr lang="en-GB" sz="2800" b="1" u="sng" dirty="0"/>
              <a:t>ADD</a:t>
            </a:r>
            <a:r>
              <a:rPr lang="en-GB" sz="2800" b="1" dirty="0"/>
              <a:t> ENDINGS TO INFINITIVES.</a:t>
            </a:r>
          </a:p>
        </p:txBody>
      </p:sp>
      <p:sp>
        <p:nvSpPr>
          <p:cNvPr id="3" name="Title 1"/>
          <p:cNvSpPr txBox="1">
            <a:spLocks/>
          </p:cNvSpPr>
          <p:nvPr/>
        </p:nvSpPr>
        <p:spPr>
          <a:xfrm>
            <a:off x="0" y="5703888"/>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400" b="1" dirty="0"/>
              <a:t>Think of it as building to the future.</a:t>
            </a:r>
          </a:p>
        </p:txBody>
      </p:sp>
    </p:spTree>
    <p:extLst>
      <p:ext uri="{BB962C8B-B14F-4D97-AF65-F5344CB8AC3E}">
        <p14:creationId xmlns:p14="http://schemas.microsoft.com/office/powerpoint/2010/main" val="1235460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There is also a magic letter (</a:t>
            </a:r>
            <a:r>
              <a:rPr lang="en-GB" dirty="0" err="1"/>
              <a:t>ooooo</a:t>
            </a:r>
            <a:r>
              <a:rPr lang="en-GB" dirty="0"/>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548164">
            <a:off x="1650840" y="1625340"/>
            <a:ext cx="2750616" cy="4360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869160" y="-315416"/>
            <a:ext cx="2592288" cy="9248686"/>
          </a:xfrm>
          <a:prstGeom prst="rect">
            <a:avLst/>
          </a:prstGeom>
          <a:noFill/>
        </p:spPr>
        <p:txBody>
          <a:bodyPr wrap="square" rtlCol="0">
            <a:spAutoFit/>
          </a:bodyPr>
          <a:lstStyle/>
          <a:p>
            <a:r>
              <a:rPr lang="en-GB" sz="59500" dirty="0"/>
              <a:t>R</a:t>
            </a:r>
          </a:p>
        </p:txBody>
      </p:sp>
      <p:sp>
        <p:nvSpPr>
          <p:cNvPr id="4" name="TextBox 3"/>
          <p:cNvSpPr txBox="1"/>
          <p:nvPr/>
        </p:nvSpPr>
        <p:spPr>
          <a:xfrm>
            <a:off x="0" y="5922149"/>
            <a:ext cx="5076056" cy="954107"/>
          </a:xfrm>
          <a:prstGeom prst="rect">
            <a:avLst/>
          </a:prstGeom>
          <a:noFill/>
        </p:spPr>
        <p:txBody>
          <a:bodyPr wrap="square" rtlCol="0">
            <a:spAutoFit/>
          </a:bodyPr>
          <a:lstStyle/>
          <a:p>
            <a:r>
              <a:rPr lang="en-GB" sz="2800" b="1" dirty="0"/>
              <a:t>All endings should come directly after the magic R in every case.</a:t>
            </a:r>
          </a:p>
        </p:txBody>
      </p:sp>
    </p:spTree>
    <p:extLst>
      <p:ext uri="{BB962C8B-B14F-4D97-AF65-F5344CB8AC3E}">
        <p14:creationId xmlns:p14="http://schemas.microsoft.com/office/powerpoint/2010/main" val="165352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2050"/>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80">
                                          <p:stCondLst>
                                            <p:cond delay="0"/>
                                          </p:stCondLst>
                                        </p:cTn>
                                        <p:tgtEl>
                                          <p:spTgt spid="3"/>
                                        </p:tgtEl>
                                      </p:cBhvr>
                                    </p:animEffect>
                                    <p:anim calcmode="lin" valueType="num">
                                      <p:cBhvr>
                                        <p:cTn id="12"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gtEl>
                                      </p:cBhvr>
                                      <p:to x="100000" y="60000"/>
                                    </p:animScale>
                                    <p:animScale>
                                      <p:cBhvr>
                                        <p:cTn id="18" dur="166" decel="50000">
                                          <p:stCondLst>
                                            <p:cond delay="676"/>
                                          </p:stCondLst>
                                        </p:cTn>
                                        <p:tgtEl>
                                          <p:spTgt spid="3"/>
                                        </p:tgtEl>
                                      </p:cBhvr>
                                      <p:to x="100000" y="100000"/>
                                    </p:animScale>
                                    <p:animScale>
                                      <p:cBhvr>
                                        <p:cTn id="19" dur="26">
                                          <p:stCondLst>
                                            <p:cond delay="1312"/>
                                          </p:stCondLst>
                                        </p:cTn>
                                        <p:tgtEl>
                                          <p:spTgt spid="3"/>
                                        </p:tgtEl>
                                      </p:cBhvr>
                                      <p:to x="100000" y="80000"/>
                                    </p:animScale>
                                    <p:animScale>
                                      <p:cBhvr>
                                        <p:cTn id="20" dur="166" decel="50000">
                                          <p:stCondLst>
                                            <p:cond delay="1338"/>
                                          </p:stCondLst>
                                        </p:cTn>
                                        <p:tgtEl>
                                          <p:spTgt spid="3"/>
                                        </p:tgtEl>
                                      </p:cBhvr>
                                      <p:to x="100000" y="100000"/>
                                    </p:animScale>
                                    <p:animScale>
                                      <p:cBhvr>
                                        <p:cTn id="21" dur="26">
                                          <p:stCondLst>
                                            <p:cond delay="1642"/>
                                          </p:stCondLst>
                                        </p:cTn>
                                        <p:tgtEl>
                                          <p:spTgt spid="3"/>
                                        </p:tgtEl>
                                      </p:cBhvr>
                                      <p:to x="100000" y="90000"/>
                                    </p:animScale>
                                    <p:animScale>
                                      <p:cBhvr>
                                        <p:cTn id="22" dur="166" decel="50000">
                                          <p:stCondLst>
                                            <p:cond delay="1668"/>
                                          </p:stCondLst>
                                        </p:cTn>
                                        <p:tgtEl>
                                          <p:spTgt spid="3"/>
                                        </p:tgtEl>
                                      </p:cBhvr>
                                      <p:to x="100000" y="100000"/>
                                    </p:animScale>
                                    <p:animScale>
                                      <p:cBhvr>
                                        <p:cTn id="23" dur="26">
                                          <p:stCondLst>
                                            <p:cond delay="1808"/>
                                          </p:stCondLst>
                                        </p:cTn>
                                        <p:tgtEl>
                                          <p:spTgt spid="3"/>
                                        </p:tgtEl>
                                      </p:cBhvr>
                                      <p:to x="100000" y="95000"/>
                                    </p:animScale>
                                    <p:animScale>
                                      <p:cBhvr>
                                        <p:cTn id="24" dur="166" decel="50000">
                                          <p:stCondLst>
                                            <p:cond delay="1834"/>
                                          </p:stCondLst>
                                        </p:cTn>
                                        <p:tgtEl>
                                          <p:spTgt spid="3"/>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18" presetClass="emph" presetSubtype="0" fill="hold" grpId="0" nodeType="clickEffect">
                                  <p:stCondLst>
                                    <p:cond delay="0"/>
                                  </p:stCondLst>
                                  <p:iterate type="lt">
                                    <p:tmPct val="4000"/>
                                  </p:iterate>
                                  <p:childTnLst>
                                    <p:set>
                                      <p:cBhvr override="childStyle">
                                        <p:cTn id="28" dur="500" fill="hold"/>
                                        <p:tgtEl>
                                          <p:spTgt spid="4"/>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t>Step 1:</a:t>
            </a:r>
            <a:r>
              <a:rPr lang="en-GB" sz="2400" dirty="0"/>
              <a:t> Choose the person doing the verb. </a:t>
            </a:r>
            <a:br>
              <a:rPr lang="en-GB" sz="2400" dirty="0"/>
            </a:br>
            <a:r>
              <a:rPr lang="en-GB" sz="2400" dirty="0"/>
              <a:t>This will tell you which ending to use.</a:t>
            </a:r>
            <a:br>
              <a:rPr lang="en-GB" sz="2400" dirty="0"/>
            </a:br>
            <a:r>
              <a:rPr lang="en-GB" sz="2400" b="1" dirty="0"/>
              <a:t>NOTE: </a:t>
            </a:r>
            <a:r>
              <a:rPr lang="en-GB" sz="2400" dirty="0"/>
              <a:t>Remember you don’t have to use the subject pronoun in Spanish unless you need to clarify who you are talking about.</a:t>
            </a:r>
          </a:p>
        </p:txBody>
      </p:sp>
      <p:graphicFrame>
        <p:nvGraphicFramePr>
          <p:cNvPr id="3" name="Table 2"/>
          <p:cNvGraphicFramePr>
            <a:graphicFrameLocks noGrp="1"/>
          </p:cNvGraphicFramePr>
          <p:nvPr>
            <p:extLst>
              <p:ext uri="{D42A27DB-BD31-4B8C-83A1-F6EECF244321}">
                <p14:modId xmlns:p14="http://schemas.microsoft.com/office/powerpoint/2010/main" val="714238736"/>
              </p:ext>
            </p:extLst>
          </p:nvPr>
        </p:nvGraphicFramePr>
        <p:xfrm>
          <a:off x="179513" y="1663668"/>
          <a:ext cx="8208912" cy="4861678"/>
        </p:xfrm>
        <a:graphic>
          <a:graphicData uri="http://schemas.openxmlformats.org/drawingml/2006/table">
            <a:tbl>
              <a:tblPr firstRow="1" firstCol="1" bandRow="1">
                <a:tableStyleId>{5C22544A-7EE6-4342-B048-85BDC9FD1C3A}</a:tableStyleId>
              </a:tblPr>
              <a:tblGrid>
                <a:gridCol w="1509773">
                  <a:extLst>
                    <a:ext uri="{9D8B030D-6E8A-4147-A177-3AD203B41FA5}">
                      <a16:colId xmlns:a16="http://schemas.microsoft.com/office/drawing/2014/main" val="20000"/>
                    </a:ext>
                  </a:extLst>
                </a:gridCol>
                <a:gridCol w="1509773">
                  <a:extLst>
                    <a:ext uri="{9D8B030D-6E8A-4147-A177-3AD203B41FA5}">
                      <a16:colId xmlns:a16="http://schemas.microsoft.com/office/drawing/2014/main" val="20001"/>
                    </a:ext>
                  </a:extLst>
                </a:gridCol>
                <a:gridCol w="5189366">
                  <a:extLst>
                    <a:ext uri="{9D8B030D-6E8A-4147-A177-3AD203B41FA5}">
                      <a16:colId xmlns:a16="http://schemas.microsoft.com/office/drawing/2014/main" val="20002"/>
                    </a:ext>
                  </a:extLst>
                </a:gridCol>
              </a:tblGrid>
              <a:tr h="445492">
                <a:tc gridSpan="2">
                  <a:txBody>
                    <a:bodyPr/>
                    <a:lstStyle/>
                    <a:p>
                      <a:pPr>
                        <a:lnSpc>
                          <a:spcPct val="115000"/>
                        </a:lnSpc>
                        <a:spcAft>
                          <a:spcPts val="0"/>
                        </a:spcAft>
                      </a:pPr>
                      <a:r>
                        <a:rPr lang="en-GB" sz="2300" dirty="0">
                          <a:solidFill>
                            <a:schemeClr val="tx1"/>
                          </a:solidFill>
                          <a:effectLst/>
                        </a:rPr>
                        <a:t> </a:t>
                      </a:r>
                      <a:endParaRPr lang="en-GB" sz="1100" dirty="0">
                        <a:solidFill>
                          <a:schemeClr val="tx1"/>
                        </a:solidFill>
                        <a:effectLst/>
                        <a:latin typeface="Calibri"/>
                        <a:ea typeface="Calibri"/>
                        <a:cs typeface="Times New Roman"/>
                      </a:endParaRPr>
                    </a:p>
                  </a:txBody>
                  <a:tcPr marL="68580" marR="68580" marT="0" marB="0"/>
                </a:tc>
                <a:tc hMerge="1">
                  <a:txBody>
                    <a:bodyPr/>
                    <a:lstStyle/>
                    <a:p>
                      <a:endParaRPr lang="en-GB"/>
                    </a:p>
                  </a:txBody>
                  <a:tcPr/>
                </a:tc>
                <a:tc>
                  <a:txBody>
                    <a:bodyPr/>
                    <a:lstStyle/>
                    <a:p>
                      <a:pPr algn="ctr">
                        <a:lnSpc>
                          <a:spcPct val="115000"/>
                        </a:lnSpc>
                        <a:spcAft>
                          <a:spcPts val="0"/>
                        </a:spcAft>
                      </a:pPr>
                      <a:r>
                        <a:rPr lang="fr-FR" sz="2300" dirty="0">
                          <a:solidFill>
                            <a:schemeClr val="tx1"/>
                          </a:solidFill>
                          <a:effectLst/>
                        </a:rPr>
                        <a:t>SPANISH (ENGLISH)</a:t>
                      </a:r>
                      <a:endParaRPr lang="en-GB" sz="1100" dirty="0">
                        <a:solidFill>
                          <a:schemeClr val="tx1"/>
                        </a:solidFill>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736031">
                <a:tc>
                  <a:txBody>
                    <a:bodyPr/>
                    <a:lstStyle/>
                    <a:p>
                      <a:pPr algn="ctr">
                        <a:lnSpc>
                          <a:spcPct val="115000"/>
                        </a:lnSpc>
                        <a:spcAft>
                          <a:spcPts val="0"/>
                        </a:spcAft>
                      </a:pPr>
                      <a:r>
                        <a:rPr lang="fr-FR" sz="3600" b="1" dirty="0">
                          <a:solidFill>
                            <a:schemeClr val="tx1"/>
                          </a:solidFill>
                          <a:effectLst/>
                        </a:rPr>
                        <a:t>1ST</a:t>
                      </a:r>
                      <a:endParaRPr lang="en-GB" sz="1400" b="1" dirty="0">
                        <a:solidFill>
                          <a:schemeClr val="tx1"/>
                        </a:solidFill>
                        <a:effectLst/>
                        <a:latin typeface="Calibri"/>
                        <a:ea typeface="Calibri"/>
                        <a:cs typeface="Times New Roman"/>
                      </a:endParaRPr>
                    </a:p>
                  </a:txBody>
                  <a:tcPr marL="68580" marR="68580" marT="0" marB="0" anchor="ctr"/>
                </a:tc>
                <a:tc rowSpan="3">
                  <a:txBody>
                    <a:bodyPr/>
                    <a:lstStyle/>
                    <a:p>
                      <a:pPr marL="71755" marR="71755" algn="ctr">
                        <a:lnSpc>
                          <a:spcPct val="115000"/>
                        </a:lnSpc>
                        <a:spcAft>
                          <a:spcPts val="0"/>
                        </a:spcAft>
                      </a:pPr>
                      <a:r>
                        <a:rPr lang="fr-FR" sz="3000" b="1" dirty="0">
                          <a:solidFill>
                            <a:schemeClr val="tx1"/>
                          </a:solidFill>
                          <a:effectLst/>
                        </a:rPr>
                        <a:t>SINGULAR</a:t>
                      </a:r>
                      <a:endParaRPr lang="en-GB" sz="1100" b="1" dirty="0">
                        <a:solidFill>
                          <a:schemeClr val="tx1"/>
                        </a:solidFill>
                        <a:effectLst/>
                        <a:latin typeface="Calibri"/>
                        <a:ea typeface="Calibri"/>
                        <a:cs typeface="Times New Roman"/>
                      </a:endParaRPr>
                    </a:p>
                  </a:txBody>
                  <a:tcPr marL="68580" marR="68580" marT="0" marB="0" vert="vert270" anchor="ctr"/>
                </a:tc>
                <a:tc>
                  <a:txBody>
                    <a:bodyPr/>
                    <a:lstStyle/>
                    <a:p>
                      <a:pPr>
                        <a:lnSpc>
                          <a:spcPct val="150000"/>
                        </a:lnSpc>
                        <a:spcAft>
                          <a:spcPts val="0"/>
                        </a:spcAft>
                      </a:pPr>
                      <a:r>
                        <a:rPr lang="es-ES" sz="3200" b="1" noProof="0">
                          <a:effectLst/>
                          <a:latin typeface="Calibri"/>
                          <a:ea typeface="Calibri"/>
                          <a:cs typeface="Times New Roman"/>
                        </a:rPr>
                        <a:t>Yo (I)</a:t>
                      </a:r>
                      <a:endParaRPr lang="es-ES" sz="2400" noProof="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736031">
                <a:tc>
                  <a:txBody>
                    <a:bodyPr/>
                    <a:lstStyle/>
                    <a:p>
                      <a:pPr algn="ctr">
                        <a:lnSpc>
                          <a:spcPct val="115000"/>
                        </a:lnSpc>
                        <a:spcAft>
                          <a:spcPts val="0"/>
                        </a:spcAft>
                      </a:pPr>
                      <a:r>
                        <a:rPr lang="fr-FR" sz="3600" b="1" dirty="0">
                          <a:solidFill>
                            <a:schemeClr val="tx1"/>
                          </a:solidFill>
                          <a:effectLst/>
                        </a:rPr>
                        <a:t>2ND</a:t>
                      </a:r>
                      <a:endParaRPr lang="en-GB" sz="1400" b="1" dirty="0">
                        <a:solidFill>
                          <a:schemeClr val="tx1"/>
                        </a:solidFill>
                        <a:effectLst/>
                        <a:latin typeface="Calibri"/>
                        <a:ea typeface="Calibri"/>
                        <a:cs typeface="Times New Roman"/>
                      </a:endParaRPr>
                    </a:p>
                  </a:txBody>
                  <a:tcPr marL="68580" marR="68580" marT="0" marB="0" anchor="ctr"/>
                </a:tc>
                <a:tc vMerge="1">
                  <a:txBody>
                    <a:bodyPr/>
                    <a:lstStyle/>
                    <a:p>
                      <a:endParaRPr lang="en-GB"/>
                    </a:p>
                  </a:txBody>
                  <a:tcPr/>
                </a:tc>
                <a:tc>
                  <a:txBody>
                    <a:bodyPr/>
                    <a:lstStyle/>
                    <a:p>
                      <a:pPr>
                        <a:lnSpc>
                          <a:spcPct val="150000"/>
                        </a:lnSpc>
                        <a:spcAft>
                          <a:spcPts val="0"/>
                        </a:spcAft>
                      </a:pPr>
                      <a:r>
                        <a:rPr lang="es-ES" sz="3200" b="1" noProof="0">
                          <a:effectLst/>
                          <a:latin typeface="Calibri"/>
                          <a:ea typeface="Calibri"/>
                          <a:cs typeface="Times New Roman"/>
                        </a:rPr>
                        <a:t>Tú (you)</a:t>
                      </a:r>
                      <a:endParaRPr lang="es-ES" sz="2400" noProof="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736031">
                <a:tc>
                  <a:txBody>
                    <a:bodyPr/>
                    <a:lstStyle/>
                    <a:p>
                      <a:pPr algn="ctr">
                        <a:lnSpc>
                          <a:spcPct val="115000"/>
                        </a:lnSpc>
                        <a:spcAft>
                          <a:spcPts val="0"/>
                        </a:spcAft>
                      </a:pPr>
                      <a:r>
                        <a:rPr lang="fr-FR" sz="3600" b="1" dirty="0">
                          <a:solidFill>
                            <a:schemeClr val="tx1"/>
                          </a:solidFill>
                          <a:effectLst/>
                        </a:rPr>
                        <a:t>3RD</a:t>
                      </a:r>
                      <a:endParaRPr lang="en-GB" sz="1400" b="1" dirty="0">
                        <a:solidFill>
                          <a:schemeClr val="tx1"/>
                        </a:solidFill>
                        <a:effectLst/>
                        <a:latin typeface="Calibri"/>
                        <a:ea typeface="Calibri"/>
                        <a:cs typeface="Times New Roman"/>
                      </a:endParaRPr>
                    </a:p>
                  </a:txBody>
                  <a:tcPr marL="68580" marR="68580" marT="0" marB="0" anchor="ctr"/>
                </a:tc>
                <a:tc vMerge="1">
                  <a:txBody>
                    <a:bodyPr/>
                    <a:lstStyle/>
                    <a:p>
                      <a:endParaRPr lang="en-GB"/>
                    </a:p>
                  </a:txBody>
                  <a:tcPr/>
                </a:tc>
                <a:tc>
                  <a:txBody>
                    <a:bodyPr/>
                    <a:lstStyle/>
                    <a:p>
                      <a:pPr>
                        <a:lnSpc>
                          <a:spcPct val="150000"/>
                        </a:lnSpc>
                        <a:spcAft>
                          <a:spcPts val="0"/>
                        </a:spcAft>
                      </a:pPr>
                      <a:r>
                        <a:rPr lang="es-ES" sz="3200" b="1" noProof="0" dirty="0">
                          <a:solidFill>
                            <a:srgbClr val="0000FF"/>
                          </a:solidFill>
                          <a:effectLst/>
                          <a:latin typeface="Calibri"/>
                          <a:ea typeface="Calibri"/>
                          <a:cs typeface="Times New Roman"/>
                        </a:rPr>
                        <a:t>Él</a:t>
                      </a:r>
                      <a:r>
                        <a:rPr lang="es-ES" sz="3200" b="1" noProof="0" dirty="0">
                          <a:effectLst/>
                          <a:latin typeface="Calibri"/>
                          <a:ea typeface="Calibri"/>
                          <a:cs typeface="Times New Roman"/>
                        </a:rPr>
                        <a:t> / </a:t>
                      </a:r>
                      <a:r>
                        <a:rPr lang="es-ES" sz="3200" b="1" noProof="0" dirty="0">
                          <a:solidFill>
                            <a:srgbClr val="FF0000"/>
                          </a:solidFill>
                          <a:effectLst/>
                          <a:latin typeface="Calibri"/>
                          <a:ea typeface="Calibri"/>
                          <a:cs typeface="Times New Roman"/>
                        </a:rPr>
                        <a:t>Ella</a:t>
                      </a:r>
                      <a:r>
                        <a:rPr lang="es-ES" sz="3200" b="1" noProof="0" dirty="0">
                          <a:effectLst/>
                          <a:latin typeface="Calibri"/>
                          <a:ea typeface="Calibri"/>
                          <a:cs typeface="Times New Roman"/>
                        </a:rPr>
                        <a:t> (he/she) / Usted</a:t>
                      </a:r>
                      <a:endParaRPr lang="es-ES" sz="2400" noProof="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736031">
                <a:tc>
                  <a:txBody>
                    <a:bodyPr/>
                    <a:lstStyle/>
                    <a:p>
                      <a:pPr algn="ctr">
                        <a:lnSpc>
                          <a:spcPct val="115000"/>
                        </a:lnSpc>
                        <a:spcAft>
                          <a:spcPts val="0"/>
                        </a:spcAft>
                      </a:pPr>
                      <a:r>
                        <a:rPr lang="fr-FR" sz="3600" b="1" dirty="0">
                          <a:solidFill>
                            <a:schemeClr val="tx1"/>
                          </a:solidFill>
                          <a:effectLst/>
                        </a:rPr>
                        <a:t>1ST</a:t>
                      </a:r>
                      <a:endParaRPr lang="en-GB" sz="1400" b="1" dirty="0">
                        <a:solidFill>
                          <a:schemeClr val="tx1"/>
                        </a:solidFill>
                        <a:effectLst/>
                        <a:latin typeface="Calibri"/>
                        <a:ea typeface="Calibri"/>
                        <a:cs typeface="Times New Roman"/>
                      </a:endParaRPr>
                    </a:p>
                  </a:txBody>
                  <a:tcPr marL="68580" marR="68580" marT="0" marB="0" anchor="ctr"/>
                </a:tc>
                <a:tc rowSpan="3">
                  <a:txBody>
                    <a:bodyPr/>
                    <a:lstStyle/>
                    <a:p>
                      <a:pPr marL="71755" marR="71755" algn="ctr">
                        <a:lnSpc>
                          <a:spcPct val="115000"/>
                        </a:lnSpc>
                        <a:spcAft>
                          <a:spcPts val="0"/>
                        </a:spcAft>
                      </a:pPr>
                      <a:r>
                        <a:rPr lang="fr-FR" sz="3000" b="1" dirty="0">
                          <a:solidFill>
                            <a:schemeClr val="tx1"/>
                          </a:solidFill>
                          <a:effectLst/>
                        </a:rPr>
                        <a:t>PLURAL</a:t>
                      </a:r>
                      <a:endParaRPr lang="en-GB" sz="1100" b="1" dirty="0">
                        <a:solidFill>
                          <a:schemeClr val="tx1"/>
                        </a:solidFill>
                        <a:effectLst/>
                        <a:latin typeface="Calibri"/>
                        <a:ea typeface="Calibri"/>
                        <a:cs typeface="Times New Roman"/>
                      </a:endParaRPr>
                    </a:p>
                  </a:txBody>
                  <a:tcPr marL="68580" marR="68580" marT="0" marB="0" vert="vert270" anchor="ctr"/>
                </a:tc>
                <a:tc>
                  <a:txBody>
                    <a:bodyPr/>
                    <a:lstStyle/>
                    <a:p>
                      <a:pPr>
                        <a:lnSpc>
                          <a:spcPct val="150000"/>
                        </a:lnSpc>
                        <a:spcAft>
                          <a:spcPts val="0"/>
                        </a:spcAft>
                      </a:pPr>
                      <a:r>
                        <a:rPr lang="es-ES" sz="3200" b="1" noProof="0" dirty="0">
                          <a:effectLst/>
                          <a:latin typeface="Calibri"/>
                          <a:ea typeface="Calibri"/>
                          <a:cs typeface="Times New Roman"/>
                        </a:rPr>
                        <a:t>Nosotros (we)</a:t>
                      </a:r>
                      <a:endParaRPr lang="es-ES" sz="2400" noProof="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736031">
                <a:tc>
                  <a:txBody>
                    <a:bodyPr/>
                    <a:lstStyle/>
                    <a:p>
                      <a:pPr algn="ctr">
                        <a:lnSpc>
                          <a:spcPct val="115000"/>
                        </a:lnSpc>
                        <a:spcAft>
                          <a:spcPts val="0"/>
                        </a:spcAft>
                      </a:pPr>
                      <a:r>
                        <a:rPr lang="fr-FR" sz="3600" b="1" dirty="0">
                          <a:solidFill>
                            <a:schemeClr val="tx1"/>
                          </a:solidFill>
                          <a:effectLst/>
                        </a:rPr>
                        <a:t>2</a:t>
                      </a:r>
                      <a:r>
                        <a:rPr lang="fr-FR" sz="3600" b="1" baseline="30000" dirty="0">
                          <a:solidFill>
                            <a:schemeClr val="tx1"/>
                          </a:solidFill>
                          <a:effectLst/>
                        </a:rPr>
                        <a:t>ND</a:t>
                      </a:r>
                      <a:endParaRPr lang="en-GB" sz="1400" b="1" dirty="0">
                        <a:solidFill>
                          <a:schemeClr val="tx1"/>
                        </a:solidFill>
                        <a:effectLst/>
                        <a:latin typeface="Calibri"/>
                        <a:ea typeface="Calibri"/>
                        <a:cs typeface="Times New Roman"/>
                      </a:endParaRPr>
                    </a:p>
                  </a:txBody>
                  <a:tcPr marL="68580" marR="68580" marT="0" marB="0" anchor="ctr"/>
                </a:tc>
                <a:tc vMerge="1">
                  <a:txBody>
                    <a:bodyPr/>
                    <a:lstStyle/>
                    <a:p>
                      <a:endParaRPr lang="en-GB"/>
                    </a:p>
                  </a:txBody>
                  <a:tcPr/>
                </a:tc>
                <a:tc>
                  <a:txBody>
                    <a:bodyPr/>
                    <a:lstStyle/>
                    <a:p>
                      <a:pPr>
                        <a:lnSpc>
                          <a:spcPct val="150000"/>
                        </a:lnSpc>
                        <a:spcAft>
                          <a:spcPts val="0"/>
                        </a:spcAft>
                      </a:pPr>
                      <a:r>
                        <a:rPr lang="es-ES" sz="3200" b="1" noProof="0" dirty="0">
                          <a:effectLst/>
                          <a:latin typeface="Calibri"/>
                          <a:ea typeface="Calibri"/>
                          <a:cs typeface="Times New Roman"/>
                        </a:rPr>
                        <a:t>Vosotros (you)</a:t>
                      </a:r>
                      <a:endParaRPr lang="es-ES" sz="2400" noProof="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736031">
                <a:tc>
                  <a:txBody>
                    <a:bodyPr/>
                    <a:lstStyle/>
                    <a:p>
                      <a:pPr algn="ctr">
                        <a:lnSpc>
                          <a:spcPct val="115000"/>
                        </a:lnSpc>
                        <a:spcAft>
                          <a:spcPts val="0"/>
                        </a:spcAft>
                      </a:pPr>
                      <a:r>
                        <a:rPr lang="fr-FR" sz="3600" b="1" dirty="0">
                          <a:solidFill>
                            <a:schemeClr val="tx1"/>
                          </a:solidFill>
                          <a:effectLst/>
                        </a:rPr>
                        <a:t>3RD</a:t>
                      </a:r>
                      <a:endParaRPr lang="en-GB" sz="1400" b="1" dirty="0">
                        <a:solidFill>
                          <a:schemeClr val="tx1"/>
                        </a:solidFill>
                        <a:effectLst/>
                        <a:latin typeface="Calibri"/>
                        <a:ea typeface="Calibri"/>
                        <a:cs typeface="Times New Roman"/>
                      </a:endParaRPr>
                    </a:p>
                  </a:txBody>
                  <a:tcPr marL="68580" marR="68580" marT="0" marB="0" anchor="ctr"/>
                </a:tc>
                <a:tc vMerge="1">
                  <a:txBody>
                    <a:bodyPr/>
                    <a:lstStyle/>
                    <a:p>
                      <a:endParaRPr lang="en-GB"/>
                    </a:p>
                  </a:txBody>
                  <a:tcPr/>
                </a:tc>
                <a:tc>
                  <a:txBody>
                    <a:bodyPr/>
                    <a:lstStyle/>
                    <a:p>
                      <a:pPr>
                        <a:lnSpc>
                          <a:spcPct val="150000"/>
                        </a:lnSpc>
                        <a:spcAft>
                          <a:spcPts val="0"/>
                        </a:spcAft>
                      </a:pPr>
                      <a:r>
                        <a:rPr lang="es-ES" sz="3200" b="1" noProof="0" dirty="0">
                          <a:solidFill>
                            <a:srgbClr val="0000FF"/>
                          </a:solidFill>
                          <a:effectLst/>
                          <a:latin typeface="Calibri"/>
                          <a:ea typeface="Calibri"/>
                          <a:cs typeface="Times New Roman"/>
                        </a:rPr>
                        <a:t>Ellos </a:t>
                      </a:r>
                      <a:r>
                        <a:rPr lang="es-ES" sz="3200" b="1" noProof="0" dirty="0">
                          <a:effectLst/>
                          <a:latin typeface="Calibri"/>
                          <a:ea typeface="Calibri"/>
                          <a:cs typeface="Times New Roman"/>
                        </a:rPr>
                        <a:t>/ </a:t>
                      </a:r>
                      <a:r>
                        <a:rPr lang="es-ES" sz="3200" b="1" noProof="0" dirty="0">
                          <a:solidFill>
                            <a:srgbClr val="FF0000"/>
                          </a:solidFill>
                          <a:effectLst/>
                          <a:latin typeface="Calibri"/>
                          <a:ea typeface="Calibri"/>
                          <a:cs typeface="Times New Roman"/>
                        </a:rPr>
                        <a:t>Ellas</a:t>
                      </a:r>
                      <a:r>
                        <a:rPr lang="es-ES" sz="3200" b="1" noProof="0" dirty="0">
                          <a:effectLst/>
                          <a:latin typeface="Calibri"/>
                          <a:ea typeface="Calibri"/>
                          <a:cs typeface="Times New Roman"/>
                        </a:rPr>
                        <a:t> (they) / Ustedes</a:t>
                      </a:r>
                      <a:endParaRPr lang="es-ES" sz="2400" noProof="0" dirty="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81452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352928" cy="1143000"/>
          </a:xfrm>
        </p:spPr>
        <p:txBody>
          <a:bodyPr>
            <a:noAutofit/>
          </a:bodyPr>
          <a:lstStyle/>
          <a:p>
            <a:r>
              <a:rPr lang="en-GB" sz="2400" b="1" dirty="0"/>
              <a:t>Step 2:</a:t>
            </a:r>
            <a:r>
              <a:rPr lang="en-GB" sz="2400" dirty="0"/>
              <a:t> Add the correct ending to the infinitive of the verb to make the future tense.</a:t>
            </a:r>
          </a:p>
        </p:txBody>
      </p:sp>
      <p:graphicFrame>
        <p:nvGraphicFramePr>
          <p:cNvPr id="4" name="Table 3"/>
          <p:cNvGraphicFramePr>
            <a:graphicFrameLocks noGrp="1"/>
          </p:cNvGraphicFramePr>
          <p:nvPr>
            <p:extLst>
              <p:ext uri="{D42A27DB-BD31-4B8C-83A1-F6EECF244321}">
                <p14:modId xmlns:p14="http://schemas.microsoft.com/office/powerpoint/2010/main" val="1108723540"/>
              </p:ext>
            </p:extLst>
          </p:nvPr>
        </p:nvGraphicFramePr>
        <p:xfrm>
          <a:off x="179512" y="1556792"/>
          <a:ext cx="8856984" cy="5398008"/>
        </p:xfrm>
        <a:graphic>
          <a:graphicData uri="http://schemas.openxmlformats.org/drawingml/2006/table">
            <a:tbl>
              <a:tblPr firstRow="1" firstCol="1" bandRow="1">
                <a:tableStyleId>{5C22544A-7EE6-4342-B048-85BDC9FD1C3A}</a:tableStyleId>
              </a:tblPr>
              <a:tblGrid>
                <a:gridCol w="4428492">
                  <a:extLst>
                    <a:ext uri="{9D8B030D-6E8A-4147-A177-3AD203B41FA5}">
                      <a16:colId xmlns:a16="http://schemas.microsoft.com/office/drawing/2014/main" val="20000"/>
                    </a:ext>
                  </a:extLst>
                </a:gridCol>
                <a:gridCol w="4428492">
                  <a:extLst>
                    <a:ext uri="{9D8B030D-6E8A-4147-A177-3AD203B41FA5}">
                      <a16:colId xmlns:a16="http://schemas.microsoft.com/office/drawing/2014/main" val="20001"/>
                    </a:ext>
                  </a:extLst>
                </a:gridCol>
              </a:tblGrid>
              <a:tr h="445492">
                <a:tc>
                  <a:txBody>
                    <a:bodyPr/>
                    <a:lstStyle/>
                    <a:p>
                      <a:pPr algn="ctr">
                        <a:lnSpc>
                          <a:spcPct val="115000"/>
                        </a:lnSpc>
                        <a:spcAft>
                          <a:spcPts val="0"/>
                        </a:spcAft>
                      </a:pPr>
                      <a:r>
                        <a:rPr lang="fr-FR" sz="2300" dirty="0">
                          <a:solidFill>
                            <a:schemeClr val="tx1"/>
                          </a:solidFill>
                          <a:effectLst/>
                        </a:rPr>
                        <a:t>SUBJECT PRONOUNS</a:t>
                      </a:r>
                      <a:endParaRPr lang="en-GB" sz="1100" dirty="0">
                        <a:solidFill>
                          <a:schemeClr val="tx1"/>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4400" dirty="0">
                          <a:solidFill>
                            <a:schemeClr val="tx1"/>
                          </a:solidFill>
                          <a:effectLst/>
                          <a:latin typeface="Calibri"/>
                          <a:ea typeface="Calibri"/>
                          <a:cs typeface="Times New Roman"/>
                        </a:rPr>
                        <a:t>AR/ER/IR</a:t>
                      </a:r>
                    </a:p>
                  </a:txBody>
                  <a:tcPr marL="68580" marR="68580" marT="0" marB="0" anchor="ctr"/>
                </a:tc>
                <a:extLst>
                  <a:ext uri="{0D108BD9-81ED-4DB2-BD59-A6C34878D82A}">
                    <a16:rowId xmlns:a16="http://schemas.microsoft.com/office/drawing/2014/main" val="10000"/>
                  </a:ext>
                </a:extLst>
              </a:tr>
              <a:tr h="736031">
                <a:tc>
                  <a:txBody>
                    <a:bodyPr/>
                    <a:lstStyle/>
                    <a:p>
                      <a:pPr>
                        <a:lnSpc>
                          <a:spcPct val="150000"/>
                        </a:lnSpc>
                        <a:spcAft>
                          <a:spcPts val="0"/>
                        </a:spcAft>
                      </a:pPr>
                      <a:r>
                        <a:rPr lang="en-GB" sz="2800" b="1" dirty="0" err="1">
                          <a:effectLst/>
                          <a:latin typeface="Calibri"/>
                          <a:ea typeface="Calibri"/>
                          <a:cs typeface="Times New Roman"/>
                        </a:rPr>
                        <a:t>Yo</a:t>
                      </a:r>
                      <a:r>
                        <a:rPr lang="en-GB" sz="2800" b="1" dirty="0">
                          <a:effectLst/>
                          <a:latin typeface="Calibri"/>
                          <a:ea typeface="Calibri"/>
                          <a:cs typeface="Times New Roman"/>
                        </a:rPr>
                        <a:t> (I)</a:t>
                      </a:r>
                      <a:endParaRPr lang="es-ES" sz="2800" dirty="0">
                        <a:effectLst/>
                        <a:latin typeface="Calibri"/>
                        <a:ea typeface="Calibri"/>
                        <a:cs typeface="Times New Roman"/>
                      </a:endParaRPr>
                    </a:p>
                  </a:txBody>
                  <a:tcPr marL="68580" marR="68580" marT="0" marB="0"/>
                </a:tc>
                <a:tc>
                  <a:txBody>
                    <a:bodyPr/>
                    <a:lstStyle/>
                    <a:p>
                      <a:pPr algn="l">
                        <a:lnSpc>
                          <a:spcPct val="115000"/>
                        </a:lnSpc>
                        <a:spcAft>
                          <a:spcPts val="0"/>
                        </a:spcAft>
                      </a:pPr>
                      <a:r>
                        <a:rPr lang="en-GB" sz="4400" b="1" u="none">
                          <a:solidFill>
                            <a:srgbClr val="7030A0"/>
                          </a:solidFill>
                          <a:effectLst/>
                          <a:latin typeface="Calibri"/>
                          <a:ea typeface="Calibri"/>
                          <a:cs typeface="Times New Roman"/>
                        </a:rPr>
                        <a:t>É</a:t>
                      </a:r>
                      <a:endParaRPr lang="en-GB" sz="4400" b="1" dirty="0">
                        <a:solidFill>
                          <a:srgbClr val="7030A0"/>
                        </a:solidFill>
                        <a:effectLst/>
                        <a:latin typeface="Calibri"/>
                        <a:ea typeface="Calibri"/>
                        <a:cs typeface="Times New Roman"/>
                      </a:endParaRPr>
                    </a:p>
                  </a:txBody>
                  <a:tcPr marL="68580" marR="68580" marT="0" marB="0" anchor="ctr"/>
                </a:tc>
                <a:extLst>
                  <a:ext uri="{0D108BD9-81ED-4DB2-BD59-A6C34878D82A}">
                    <a16:rowId xmlns:a16="http://schemas.microsoft.com/office/drawing/2014/main" val="10001"/>
                  </a:ext>
                </a:extLst>
              </a:tr>
              <a:tr h="736031">
                <a:tc>
                  <a:txBody>
                    <a:bodyPr/>
                    <a:lstStyle/>
                    <a:p>
                      <a:pPr>
                        <a:lnSpc>
                          <a:spcPct val="150000"/>
                        </a:lnSpc>
                        <a:spcAft>
                          <a:spcPts val="0"/>
                        </a:spcAft>
                      </a:pPr>
                      <a:r>
                        <a:rPr lang="en-GB" sz="2800" b="1" dirty="0" err="1">
                          <a:effectLst/>
                          <a:latin typeface="Calibri"/>
                          <a:ea typeface="Calibri"/>
                          <a:cs typeface="Times New Roman"/>
                        </a:rPr>
                        <a:t>Tú</a:t>
                      </a:r>
                      <a:r>
                        <a:rPr lang="en-GB" sz="2800" b="1" dirty="0">
                          <a:effectLst/>
                          <a:latin typeface="Calibri"/>
                          <a:ea typeface="Calibri"/>
                          <a:cs typeface="Times New Roman"/>
                        </a:rPr>
                        <a:t> (you)</a:t>
                      </a:r>
                      <a:endParaRPr lang="es-ES" sz="2800" dirty="0">
                        <a:effectLst/>
                        <a:latin typeface="Calibri"/>
                        <a:ea typeface="Calibri"/>
                        <a:cs typeface="Times New Roman"/>
                      </a:endParaRPr>
                    </a:p>
                  </a:txBody>
                  <a:tcPr marL="68580" marR="68580" marT="0" marB="0"/>
                </a:tc>
                <a:tc>
                  <a:txBody>
                    <a:bodyPr/>
                    <a:lstStyle/>
                    <a:p>
                      <a:pPr algn="l">
                        <a:lnSpc>
                          <a:spcPct val="115000"/>
                        </a:lnSpc>
                        <a:spcAft>
                          <a:spcPts val="0"/>
                        </a:spcAft>
                      </a:pPr>
                      <a:r>
                        <a:rPr lang="en-GB" sz="4400" b="1">
                          <a:solidFill>
                            <a:srgbClr val="7030A0"/>
                          </a:solidFill>
                          <a:effectLst/>
                          <a:latin typeface="Calibri"/>
                          <a:ea typeface="Calibri"/>
                          <a:cs typeface="Times New Roman"/>
                        </a:rPr>
                        <a:t>ÁS</a:t>
                      </a:r>
                      <a:endParaRPr lang="en-GB" sz="4400" b="1" dirty="0">
                        <a:solidFill>
                          <a:srgbClr val="7030A0"/>
                        </a:solidFill>
                        <a:effectLst/>
                        <a:latin typeface="Calibri"/>
                        <a:ea typeface="Calibri"/>
                        <a:cs typeface="Times New Roman"/>
                      </a:endParaRPr>
                    </a:p>
                  </a:txBody>
                  <a:tcPr marL="68580" marR="68580" marT="0" marB="0" anchor="ctr"/>
                </a:tc>
                <a:extLst>
                  <a:ext uri="{0D108BD9-81ED-4DB2-BD59-A6C34878D82A}">
                    <a16:rowId xmlns:a16="http://schemas.microsoft.com/office/drawing/2014/main" val="10002"/>
                  </a:ext>
                </a:extLst>
              </a:tr>
              <a:tr h="736031">
                <a:tc>
                  <a:txBody>
                    <a:bodyPr/>
                    <a:lstStyle/>
                    <a:p>
                      <a:pPr>
                        <a:lnSpc>
                          <a:spcPct val="150000"/>
                        </a:lnSpc>
                        <a:spcAft>
                          <a:spcPts val="0"/>
                        </a:spcAft>
                      </a:pPr>
                      <a:r>
                        <a:rPr lang="en-GB" sz="2800" b="1" dirty="0" err="1">
                          <a:solidFill>
                            <a:srgbClr val="0000FF"/>
                          </a:solidFill>
                          <a:effectLst/>
                          <a:latin typeface="Calibri"/>
                          <a:ea typeface="Calibri"/>
                          <a:cs typeface="Times New Roman"/>
                        </a:rPr>
                        <a:t>Él</a:t>
                      </a:r>
                      <a:r>
                        <a:rPr lang="en-GB" sz="2800" b="1" dirty="0">
                          <a:effectLst/>
                          <a:latin typeface="Calibri"/>
                          <a:ea typeface="Calibri"/>
                          <a:cs typeface="Times New Roman"/>
                        </a:rPr>
                        <a:t> / </a:t>
                      </a:r>
                      <a:r>
                        <a:rPr lang="en-GB" sz="2800" b="1" dirty="0">
                          <a:solidFill>
                            <a:srgbClr val="FF0000"/>
                          </a:solidFill>
                          <a:effectLst/>
                          <a:latin typeface="Calibri"/>
                          <a:ea typeface="Calibri"/>
                          <a:cs typeface="Times New Roman"/>
                        </a:rPr>
                        <a:t>Ella</a:t>
                      </a:r>
                      <a:r>
                        <a:rPr lang="en-GB" sz="2800" b="1" dirty="0">
                          <a:effectLst/>
                          <a:latin typeface="Calibri"/>
                          <a:ea typeface="Calibri"/>
                          <a:cs typeface="Times New Roman"/>
                        </a:rPr>
                        <a:t> (he/she) </a:t>
                      </a:r>
                      <a:r>
                        <a:rPr lang="es-ES" sz="2800" b="1" noProof="0" dirty="0">
                          <a:effectLst/>
                          <a:latin typeface="+mn-lt"/>
                          <a:ea typeface="Calibri"/>
                          <a:cs typeface="Times New Roman"/>
                        </a:rPr>
                        <a:t>/ Usted</a:t>
                      </a:r>
                      <a:endParaRPr lang="es-ES" sz="2800" dirty="0">
                        <a:effectLst/>
                        <a:latin typeface="Calibri"/>
                        <a:ea typeface="Calibri"/>
                        <a:cs typeface="Times New Roman"/>
                      </a:endParaRPr>
                    </a:p>
                  </a:txBody>
                  <a:tcPr marL="68580" marR="68580" marT="0" marB="0"/>
                </a:tc>
                <a:tc>
                  <a:txBody>
                    <a:bodyPr/>
                    <a:lstStyle/>
                    <a:p>
                      <a:pPr algn="l">
                        <a:lnSpc>
                          <a:spcPct val="115000"/>
                        </a:lnSpc>
                        <a:spcAft>
                          <a:spcPts val="0"/>
                        </a:spcAft>
                      </a:pPr>
                      <a:r>
                        <a:rPr lang="en-GB" sz="4400" b="1">
                          <a:solidFill>
                            <a:srgbClr val="7030A0"/>
                          </a:solidFill>
                          <a:effectLst/>
                          <a:latin typeface="+mn-lt"/>
                          <a:ea typeface="Calibri"/>
                          <a:cs typeface="Times New Roman"/>
                        </a:rPr>
                        <a:t>Á</a:t>
                      </a:r>
                      <a:endParaRPr lang="en-GB" sz="4400" b="1" dirty="0">
                        <a:solidFill>
                          <a:srgbClr val="7030A0"/>
                        </a:solidFill>
                        <a:effectLst/>
                        <a:latin typeface="Calibri"/>
                        <a:ea typeface="Calibri"/>
                        <a:cs typeface="Times New Roman"/>
                      </a:endParaRPr>
                    </a:p>
                  </a:txBody>
                  <a:tcPr marL="68580" marR="68580" marT="0" marB="0" anchor="ctr"/>
                </a:tc>
                <a:extLst>
                  <a:ext uri="{0D108BD9-81ED-4DB2-BD59-A6C34878D82A}">
                    <a16:rowId xmlns:a16="http://schemas.microsoft.com/office/drawing/2014/main" val="10003"/>
                  </a:ext>
                </a:extLst>
              </a:tr>
              <a:tr h="736031">
                <a:tc>
                  <a:txBody>
                    <a:bodyPr/>
                    <a:lstStyle/>
                    <a:p>
                      <a:pPr>
                        <a:lnSpc>
                          <a:spcPct val="150000"/>
                        </a:lnSpc>
                        <a:spcAft>
                          <a:spcPts val="0"/>
                        </a:spcAft>
                      </a:pPr>
                      <a:r>
                        <a:rPr lang="en-GB" sz="2800" b="1" dirty="0" err="1">
                          <a:effectLst/>
                          <a:latin typeface="Calibri"/>
                          <a:ea typeface="Calibri"/>
                          <a:cs typeface="Times New Roman"/>
                        </a:rPr>
                        <a:t>Nosotros</a:t>
                      </a:r>
                      <a:r>
                        <a:rPr lang="en-GB" sz="2800" b="1" dirty="0">
                          <a:effectLst/>
                          <a:latin typeface="Calibri"/>
                          <a:ea typeface="Calibri"/>
                          <a:cs typeface="Times New Roman"/>
                        </a:rPr>
                        <a:t> (we)</a:t>
                      </a:r>
                      <a:endParaRPr lang="es-ES" sz="2800" dirty="0">
                        <a:effectLst/>
                        <a:latin typeface="Calibri"/>
                        <a:ea typeface="Calibri"/>
                        <a:cs typeface="Times New Roman"/>
                      </a:endParaRPr>
                    </a:p>
                  </a:txBody>
                  <a:tcPr marL="68580" marR="68580" marT="0" marB="0"/>
                </a:tc>
                <a:tc>
                  <a:txBody>
                    <a:bodyPr/>
                    <a:lstStyle/>
                    <a:p>
                      <a:pPr algn="l">
                        <a:lnSpc>
                          <a:spcPct val="115000"/>
                        </a:lnSpc>
                        <a:spcAft>
                          <a:spcPts val="0"/>
                        </a:spcAft>
                      </a:pPr>
                      <a:r>
                        <a:rPr lang="en-GB" sz="4400" b="1">
                          <a:solidFill>
                            <a:srgbClr val="7030A0"/>
                          </a:solidFill>
                          <a:effectLst/>
                          <a:latin typeface="Calibri"/>
                          <a:ea typeface="Calibri"/>
                          <a:cs typeface="Times New Roman"/>
                        </a:rPr>
                        <a:t>EMOS</a:t>
                      </a:r>
                      <a:endParaRPr lang="en-GB" sz="4400" b="1" dirty="0">
                        <a:solidFill>
                          <a:srgbClr val="7030A0"/>
                        </a:solidFill>
                        <a:effectLst/>
                        <a:latin typeface="Calibri"/>
                        <a:ea typeface="Calibri"/>
                        <a:cs typeface="Times New Roman"/>
                      </a:endParaRPr>
                    </a:p>
                  </a:txBody>
                  <a:tcPr marL="68580" marR="68580" marT="0" marB="0" anchor="ctr"/>
                </a:tc>
                <a:extLst>
                  <a:ext uri="{0D108BD9-81ED-4DB2-BD59-A6C34878D82A}">
                    <a16:rowId xmlns:a16="http://schemas.microsoft.com/office/drawing/2014/main" val="10004"/>
                  </a:ext>
                </a:extLst>
              </a:tr>
              <a:tr h="736031">
                <a:tc>
                  <a:txBody>
                    <a:bodyPr/>
                    <a:lstStyle/>
                    <a:p>
                      <a:pPr>
                        <a:lnSpc>
                          <a:spcPct val="150000"/>
                        </a:lnSpc>
                        <a:spcAft>
                          <a:spcPts val="0"/>
                        </a:spcAft>
                      </a:pPr>
                      <a:r>
                        <a:rPr lang="en-GB" sz="2800" b="1" dirty="0" err="1">
                          <a:effectLst/>
                          <a:latin typeface="Calibri"/>
                          <a:ea typeface="Calibri"/>
                          <a:cs typeface="Times New Roman"/>
                        </a:rPr>
                        <a:t>Vosotros</a:t>
                      </a:r>
                      <a:r>
                        <a:rPr lang="en-GB" sz="2800" b="1" dirty="0">
                          <a:effectLst/>
                          <a:latin typeface="Calibri"/>
                          <a:ea typeface="Calibri"/>
                          <a:cs typeface="Times New Roman"/>
                        </a:rPr>
                        <a:t> (you)</a:t>
                      </a:r>
                      <a:endParaRPr lang="es-ES" sz="2800" dirty="0">
                        <a:effectLst/>
                        <a:latin typeface="Calibri"/>
                        <a:ea typeface="Calibri"/>
                        <a:cs typeface="Times New Roman"/>
                      </a:endParaRPr>
                    </a:p>
                  </a:txBody>
                  <a:tcPr marL="68580" marR="68580" marT="0" marB="0"/>
                </a:tc>
                <a:tc>
                  <a:txBody>
                    <a:bodyPr/>
                    <a:lstStyle/>
                    <a:p>
                      <a:pPr algn="l">
                        <a:lnSpc>
                          <a:spcPct val="115000"/>
                        </a:lnSpc>
                        <a:spcAft>
                          <a:spcPts val="0"/>
                        </a:spcAft>
                      </a:pPr>
                      <a:r>
                        <a:rPr lang="en-GB" sz="4400" b="1">
                          <a:solidFill>
                            <a:srgbClr val="7030A0"/>
                          </a:solidFill>
                          <a:effectLst/>
                          <a:latin typeface="Calibri"/>
                          <a:ea typeface="Calibri"/>
                          <a:cs typeface="Times New Roman"/>
                        </a:rPr>
                        <a:t>ÉIS</a:t>
                      </a:r>
                      <a:endParaRPr lang="en-GB" sz="4400" b="1" dirty="0">
                        <a:solidFill>
                          <a:srgbClr val="7030A0"/>
                        </a:solidFill>
                        <a:effectLst/>
                        <a:latin typeface="Calibri"/>
                        <a:ea typeface="Calibri"/>
                        <a:cs typeface="Times New Roman"/>
                      </a:endParaRPr>
                    </a:p>
                  </a:txBody>
                  <a:tcPr marL="68580" marR="68580" marT="0" marB="0" anchor="ctr"/>
                </a:tc>
                <a:extLst>
                  <a:ext uri="{0D108BD9-81ED-4DB2-BD59-A6C34878D82A}">
                    <a16:rowId xmlns:a16="http://schemas.microsoft.com/office/drawing/2014/main" val="10005"/>
                  </a:ext>
                </a:extLst>
              </a:tr>
              <a:tr h="736031">
                <a:tc>
                  <a:txBody>
                    <a:bodyPr/>
                    <a:lstStyle/>
                    <a:p>
                      <a:pPr>
                        <a:lnSpc>
                          <a:spcPct val="150000"/>
                        </a:lnSpc>
                        <a:spcAft>
                          <a:spcPts val="0"/>
                        </a:spcAft>
                      </a:pPr>
                      <a:r>
                        <a:rPr lang="en-GB" sz="2800" b="1" dirty="0" err="1">
                          <a:solidFill>
                            <a:srgbClr val="0000FF"/>
                          </a:solidFill>
                          <a:effectLst/>
                          <a:latin typeface="Calibri"/>
                          <a:ea typeface="Calibri"/>
                          <a:cs typeface="Times New Roman"/>
                        </a:rPr>
                        <a:t>Ellos</a:t>
                      </a:r>
                      <a:r>
                        <a:rPr lang="en-GB" sz="2800" b="1" dirty="0">
                          <a:solidFill>
                            <a:srgbClr val="0000FF"/>
                          </a:solidFill>
                          <a:effectLst/>
                          <a:latin typeface="Calibri"/>
                          <a:ea typeface="Calibri"/>
                          <a:cs typeface="Times New Roman"/>
                        </a:rPr>
                        <a:t> </a:t>
                      </a:r>
                      <a:r>
                        <a:rPr lang="en-GB" sz="2800" b="1" dirty="0">
                          <a:effectLst/>
                          <a:latin typeface="Calibri"/>
                          <a:ea typeface="Calibri"/>
                          <a:cs typeface="Times New Roman"/>
                        </a:rPr>
                        <a:t>/ </a:t>
                      </a:r>
                      <a:r>
                        <a:rPr lang="en-GB" sz="2800" b="1" dirty="0" err="1">
                          <a:solidFill>
                            <a:srgbClr val="FF0000"/>
                          </a:solidFill>
                          <a:effectLst/>
                          <a:latin typeface="Calibri"/>
                          <a:ea typeface="Calibri"/>
                          <a:cs typeface="Times New Roman"/>
                        </a:rPr>
                        <a:t>Ellas</a:t>
                      </a:r>
                      <a:r>
                        <a:rPr lang="en-GB" sz="2800" b="1" dirty="0">
                          <a:effectLst/>
                          <a:latin typeface="Calibri"/>
                          <a:ea typeface="Calibri"/>
                          <a:cs typeface="Times New Roman"/>
                        </a:rPr>
                        <a:t> (they) </a:t>
                      </a:r>
                      <a:r>
                        <a:rPr lang="es-ES" sz="2800" b="1" noProof="0" dirty="0">
                          <a:effectLst/>
                          <a:latin typeface="+mn-lt"/>
                          <a:ea typeface="Calibri"/>
                          <a:cs typeface="Times New Roman"/>
                        </a:rPr>
                        <a:t>/ Ustedes</a:t>
                      </a:r>
                      <a:endParaRPr lang="es-ES" sz="2800" dirty="0">
                        <a:effectLst/>
                        <a:latin typeface="Calibri"/>
                        <a:ea typeface="Calibri"/>
                        <a:cs typeface="Times New Roman"/>
                      </a:endParaRPr>
                    </a:p>
                  </a:txBody>
                  <a:tcPr marL="68580" marR="68580" marT="0" marB="0"/>
                </a:tc>
                <a:tc>
                  <a:txBody>
                    <a:bodyPr/>
                    <a:lstStyle/>
                    <a:p>
                      <a:pPr algn="l">
                        <a:lnSpc>
                          <a:spcPct val="115000"/>
                        </a:lnSpc>
                        <a:spcAft>
                          <a:spcPts val="0"/>
                        </a:spcAft>
                      </a:pPr>
                      <a:r>
                        <a:rPr lang="en-GB" sz="4400" b="1" dirty="0">
                          <a:solidFill>
                            <a:srgbClr val="7030A0"/>
                          </a:solidFill>
                          <a:effectLst/>
                          <a:latin typeface="Calibri"/>
                          <a:ea typeface="Calibri"/>
                          <a:cs typeface="Times New Roman"/>
                        </a:rPr>
                        <a:t>ÁN</a:t>
                      </a:r>
                    </a:p>
                  </a:txBody>
                  <a:tcPr marL="68580" marR="68580"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21714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dirty="0"/>
              <a:t>Now you will see a demonstration of how to apply this knowledge in some examples.</a:t>
            </a:r>
            <a:br>
              <a:rPr lang="en-GB" dirty="0"/>
            </a:br>
            <a:br>
              <a:rPr lang="en-GB" dirty="0"/>
            </a:br>
            <a:r>
              <a:rPr lang="en-GB" dirty="0"/>
              <a:t>When creating verbs yourself, you can either use a paper dictionary or an online dictionary like </a:t>
            </a:r>
            <a:r>
              <a:rPr lang="en-GB" dirty="0">
                <a:hlinkClick r:id="rId2"/>
              </a:rPr>
              <a:t>www.wordreference.com</a:t>
            </a:r>
            <a:endParaRPr lang="en-GB" dirty="0"/>
          </a:p>
        </p:txBody>
      </p:sp>
    </p:spTree>
    <p:extLst>
      <p:ext uri="{BB962C8B-B14F-4D97-AF65-F5344CB8AC3E}">
        <p14:creationId xmlns:p14="http://schemas.microsoft.com/office/powerpoint/2010/main" val="2957272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2130425"/>
            <a:ext cx="9144000" cy="1470025"/>
          </a:xfrm>
        </p:spPr>
        <p:txBody>
          <a:bodyPr>
            <a:normAutofit fontScale="90000"/>
          </a:bodyPr>
          <a:lstStyle/>
          <a:p>
            <a:r>
              <a:rPr lang="en-GB" dirty="0"/>
              <a:t>Look at the following examples and conjugate verbs by following the patterns.</a:t>
            </a:r>
            <a:br>
              <a:rPr lang="en-GB" dirty="0"/>
            </a:br>
            <a:br>
              <a:rPr lang="en-GB" dirty="0"/>
            </a:br>
            <a:r>
              <a:rPr lang="en-GB" b="1" dirty="0"/>
              <a:t>Remember the 3 important steps.</a:t>
            </a:r>
            <a:br>
              <a:rPr lang="en-GB" dirty="0"/>
            </a:br>
            <a:br>
              <a:rPr lang="en-GB" dirty="0"/>
            </a:br>
            <a:r>
              <a:rPr lang="en-GB" dirty="0"/>
              <a:t>Pause the video to complete each task before carrying on.</a:t>
            </a:r>
            <a:br>
              <a:rPr lang="en-GB" dirty="0"/>
            </a:br>
            <a:endParaRPr lang="en-GB" dirty="0"/>
          </a:p>
        </p:txBody>
      </p:sp>
      <p:sp>
        <p:nvSpPr>
          <p:cNvPr id="5" name="Subtitle 4"/>
          <p:cNvSpPr>
            <a:spLocks noGrp="1"/>
          </p:cNvSpPr>
          <p:nvPr>
            <p:ph type="subTitle" idx="1"/>
          </p:nvPr>
        </p:nvSpPr>
        <p:spPr>
          <a:xfrm>
            <a:off x="1331640" y="5157192"/>
            <a:ext cx="6400800" cy="1417712"/>
          </a:xfrm>
        </p:spPr>
        <p:txBody>
          <a:bodyPr/>
          <a:lstStyle/>
          <a:p>
            <a:r>
              <a:rPr lang="en-GB" b="1" dirty="0"/>
              <a:t>Remember: Practice makes perfect.</a:t>
            </a:r>
          </a:p>
        </p:txBody>
      </p:sp>
    </p:spTree>
    <p:extLst>
      <p:ext uri="{BB962C8B-B14F-4D97-AF65-F5344CB8AC3E}">
        <p14:creationId xmlns:p14="http://schemas.microsoft.com/office/powerpoint/2010/main" val="42511649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741</TotalTime>
  <Words>668</Words>
  <Application>Microsoft Office PowerPoint</Application>
  <PresentationFormat>On-screen Show (4:3)</PresentationFormat>
  <Paragraphs>182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Lucida Handwriting</vt:lpstr>
      <vt:lpstr>Wingdings</vt:lpstr>
      <vt:lpstr>Office Theme</vt:lpstr>
      <vt:lpstr>What are future tense verbs?</vt:lpstr>
      <vt:lpstr>SPANISH VERBS: FUTURE TENSE Who is doing the verb? Which subject pronoun do I need? What do I need to do to create the stem for the verb? What are the correct endings that need to be added?</vt:lpstr>
      <vt:lpstr>PowerPoint Presentation</vt:lpstr>
      <vt:lpstr>VERBS IN THE FUTURE TENSE ARE LIKE BUILDING BLOCKS BECAUSE THEY LOOK TO THE FUTURE.  AS A RESULT, YOU ADD ENDINGS TO INFINITIVES.</vt:lpstr>
      <vt:lpstr>There is also a magic letter (ooooo!)</vt:lpstr>
      <vt:lpstr>Step 1: Choose the person doing the verb.  This will tell you which ending to use. NOTE: Remember you don’t have to use the subject pronoun in Spanish unless you need to clarify who you are talking about.</vt:lpstr>
      <vt:lpstr>Step 2: Add the correct ending to the infinitive of the verb to make the future tense.</vt:lpstr>
      <vt:lpstr>Now you will see a demonstration of how to apply this knowledge in some examples.  When creating verbs yourself, you can either use a paper dictionary or an online dictionary like www.wordreference.com</vt:lpstr>
      <vt:lpstr>Look at the following examples and conjugate verbs by following the patterns.  Remember the 3 important steps.  Pause the video to complete each task before carrying on. </vt:lpstr>
      <vt:lpstr>AR</vt:lpstr>
      <vt:lpstr>ER</vt:lpstr>
      <vt:lpstr>IR</vt:lpstr>
      <vt:lpstr>REMINDER: SPANISH FUTURE TENSE STEM* + Ending</vt:lpstr>
      <vt:lpstr>Now translate these verbs into Spanish, remembering the important steps.  Pause the video, complete the activity and then mark your work.  If you get it wrong, correct your answer so you learn from your mistake.</vt:lpstr>
      <vt:lpstr>The irregular verbs</vt:lpstr>
      <vt:lpstr>Now translate these verbs into Spanish, remembering the important steps and the fact that these are all irregular!  Pause the video, complete the activity and then mark your work.  If you get it wrong, correct your answer so you learn from your mistake.</vt:lpstr>
      <vt:lpstr>SPANISH VERBS: FUTURE TENSE Who is doing the verb? Which subject pronoun do I need? What do I need to do to create the stem for the verb? What are the correct endings that need to be added?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Past or Present? How can you tell?</dc:title>
  <dc:creator>Darby, Robert (Staff)</dc:creator>
  <cp:lastModifiedBy>Fionnuala Bargery</cp:lastModifiedBy>
  <cp:revision>40</cp:revision>
  <dcterms:created xsi:type="dcterms:W3CDTF">2011-11-30T13:41:45Z</dcterms:created>
  <dcterms:modified xsi:type="dcterms:W3CDTF">2020-07-08T19:59:21Z</dcterms:modified>
</cp:coreProperties>
</file>