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1"/>
  </p:sldMasterIdLst>
  <p:handoutMasterIdLst>
    <p:handoutMasterId r:id="rId19"/>
  </p:handout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Museo900-Regular" panose="02000000000000000000" charset="0"/>
      <p:bold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CB9A5-F68A-4F42-8619-F9B9EAD7A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CEA81-56AD-470B-BA81-088ACE5F0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AD2A-9854-4BD1-9CE7-CA56D3A5E47E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4648-410B-4B36-A25D-D738940F4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6DCB5-3D06-4966-AF70-E24AC6C65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4964F-6BAA-4CB9-9114-0BBD0CE68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4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9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2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7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rgbClr val="B84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10572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2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68" y="6309414"/>
            <a:ext cx="1427192" cy="342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B8433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FEEEE8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83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FDE6D6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135884" y="4100382"/>
            <a:ext cx="972000" cy="972000"/>
          </a:xfrm>
          <a:prstGeom prst="rect">
            <a:avLst/>
          </a:prstGeom>
          <a:ln w="114300" cmpd="sng">
            <a:solidFill>
              <a:srgbClr val="FEEEE8"/>
            </a:solidFill>
            <a:miter lim="800000"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7200" b="1">
                <a:solidFill>
                  <a:srgbClr val="FEEEE8"/>
                </a:solidFill>
                <a:latin typeface="Museo900-Regular"/>
                <a:cs typeface="Museo900-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012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E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62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8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68" y="6309414"/>
            <a:ext cx="1427192" cy="342000"/>
          </a:xfrm>
          <a:prstGeom prst="rect">
            <a:avLst/>
          </a:prstGeom>
        </p:spPr>
      </p:pic>
      <p:sp>
        <p:nvSpPr>
          <p:cNvPr id="3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B8433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FEEEE8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  <a:latin typeface="Arial"/>
                <a:cs typeface="Arial"/>
              </a:rPr>
              <a:t>Unit 5</a:t>
            </a:r>
            <a:r>
              <a:rPr lang="en-US" sz="1200" b="0" baseline="0" dirty="0">
                <a:solidFill>
                  <a:srgbClr val="FFFFFF"/>
                </a:solidFill>
                <a:latin typeface="Arial"/>
                <a:cs typeface="Arial"/>
              </a:rPr>
              <a:t> Algorithms</a:t>
            </a:r>
            <a:endParaRPr lang="en-US" sz="1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57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58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8650"/>
          </a:xfrm>
          <a:prstGeom prst="rect">
            <a:avLst/>
          </a:prstGeom>
        </p:spPr>
      </p:pic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B8433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FEEEE8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  <a:latin typeface="Arial"/>
                <a:cs typeface="Arial"/>
              </a:rPr>
              <a:t>Unit 5</a:t>
            </a:r>
            <a:r>
              <a:rPr lang="en-US" sz="1200" b="0" baseline="0" dirty="0">
                <a:solidFill>
                  <a:srgbClr val="FFFFFF"/>
                </a:solidFill>
                <a:latin typeface="Arial"/>
                <a:cs typeface="Arial"/>
              </a:rPr>
              <a:t> Algorithms</a:t>
            </a:r>
            <a:endParaRPr lang="en-US" sz="1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168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8650"/>
          </a:xfrm>
          <a:prstGeom prst="rect">
            <a:avLst/>
          </a:prstGeom>
        </p:spPr>
      </p:pic>
      <p:sp>
        <p:nvSpPr>
          <p:cNvPr id="3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B8433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FEEEE8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  <a:latin typeface="Arial"/>
                <a:cs typeface="Arial"/>
              </a:rPr>
              <a:t>Unit 5</a:t>
            </a:r>
            <a:r>
              <a:rPr lang="en-US" sz="1200" b="0" baseline="0" dirty="0">
                <a:solidFill>
                  <a:srgbClr val="FFFFFF"/>
                </a:solidFill>
                <a:latin typeface="Arial"/>
                <a:cs typeface="Arial"/>
              </a:rPr>
              <a:t> Algorithms</a:t>
            </a:r>
            <a:endParaRPr lang="en-US" sz="1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3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65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61" r:id="rId17"/>
    <p:sldLayoutId id="2147483663" r:id="rId18"/>
    <p:sldLayoutId id="2147483665" r:id="rId19"/>
    <p:sldLayoutId id="2147483666" r:id="rId20"/>
    <p:sldLayoutId id="2147483667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Computational Thinking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/>
              <a:t>Key Revision Points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3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Decomposition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1888107"/>
          </a:xfrm>
        </p:spPr>
        <p:txBody>
          <a:bodyPr/>
          <a:lstStyle/>
          <a:p>
            <a:r>
              <a:rPr lang="en-GB" dirty="0"/>
              <a:t>Decomposition involves breaking down a large problem into smaller sub-problems</a:t>
            </a:r>
          </a:p>
          <a:p>
            <a:r>
              <a:rPr lang="en-GB" dirty="0"/>
              <a:t>Then the sub-problems can be broken down further until each small task is manageable</a:t>
            </a:r>
          </a:p>
        </p:txBody>
      </p:sp>
      <p:pic>
        <p:nvPicPr>
          <p:cNvPr id="2050" name="Picture 2" descr="C:\Users\Rob\AppData\Roaming\PixelMetrics\CaptureWiz\Tem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5" y="3656745"/>
            <a:ext cx="7114480" cy="24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2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Decomposing a dice game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Suppose you want to create a dice game to be played on the computer</a:t>
            </a:r>
          </a:p>
          <a:p>
            <a:r>
              <a:rPr lang="en-GB" dirty="0"/>
              <a:t>You need to think of the main tasks that need to be performed – for example:</a:t>
            </a:r>
          </a:p>
          <a:p>
            <a:pPr lvl="1"/>
            <a:r>
              <a:rPr lang="en-GB" dirty="0"/>
              <a:t>Display the rules</a:t>
            </a:r>
          </a:p>
          <a:p>
            <a:pPr lvl="1"/>
            <a:r>
              <a:rPr lang="en-GB" dirty="0"/>
              <a:t>Establish whether this particular game is to be a two-player game, or one person against the computer</a:t>
            </a:r>
          </a:p>
          <a:p>
            <a:pPr lvl="1"/>
            <a:r>
              <a:rPr lang="en-GB" dirty="0"/>
              <a:t>Display the “board” if there is one</a:t>
            </a:r>
          </a:p>
          <a:p>
            <a:pPr lvl="1"/>
            <a:r>
              <a:rPr lang="en-GB" dirty="0"/>
              <a:t>Play the game</a:t>
            </a:r>
          </a:p>
          <a:p>
            <a:pPr lvl="1"/>
            <a:r>
              <a:rPr lang="en-GB" dirty="0"/>
              <a:t>Display the result when the game is over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7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Decomposition - advantages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problem becomes easier to solve when it consists of a number of small subtasks or </a:t>
            </a:r>
            <a:r>
              <a:rPr lang="en-GB" dirty="0">
                <a:solidFill>
                  <a:srgbClr val="B8433B"/>
                </a:solidFill>
              </a:rPr>
              <a:t>modules</a:t>
            </a:r>
          </a:p>
          <a:p>
            <a:r>
              <a:rPr lang="en-GB" dirty="0"/>
              <a:t>Some modules may be </a:t>
            </a:r>
            <a:r>
              <a:rPr lang="en-GB" dirty="0">
                <a:solidFill>
                  <a:srgbClr val="B8433B"/>
                </a:solidFill>
              </a:rPr>
              <a:t>reusable</a:t>
            </a:r>
            <a:r>
              <a:rPr lang="en-GB" dirty="0"/>
              <a:t> in other programs, saving development time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304"/>
            <a:ext cx="6202392" cy="33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2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Worksheet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Try </a:t>
            </a:r>
            <a:r>
              <a:rPr lang="en-GB" b="1" dirty="0"/>
              <a:t>Task 2</a:t>
            </a:r>
            <a:r>
              <a:rPr lang="en-GB" dirty="0"/>
              <a:t> on the worksheet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120" y="3052357"/>
            <a:ext cx="3571337" cy="26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Define the term </a:t>
            </a:r>
            <a:r>
              <a:rPr lang="en-GB" dirty="0">
                <a:solidFill>
                  <a:srgbClr val="B8433B"/>
                </a:solidFill>
              </a:rPr>
              <a:t>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Explain briefly  what is meant by </a:t>
            </a:r>
            <a:r>
              <a:rPr lang="en-GB" dirty="0">
                <a:solidFill>
                  <a:srgbClr val="B8433B"/>
                </a:solidFill>
              </a:rPr>
              <a:t>decomposition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Explain the term </a:t>
            </a:r>
            <a:r>
              <a:rPr lang="en-GB" dirty="0">
                <a:solidFill>
                  <a:srgbClr val="B8433B"/>
                </a:solidFill>
              </a:rPr>
              <a:t>abstraction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Explain how </a:t>
            </a:r>
            <a:r>
              <a:rPr lang="en-GB" dirty="0">
                <a:solidFill>
                  <a:srgbClr val="B8433B"/>
                </a:solidFill>
              </a:rPr>
              <a:t>abstraction</a:t>
            </a:r>
            <a:r>
              <a:rPr lang="en-GB" dirty="0"/>
              <a:t> and </a:t>
            </a:r>
            <a:r>
              <a:rPr lang="en-GB" dirty="0">
                <a:solidFill>
                  <a:srgbClr val="B8433B"/>
                </a:solidFill>
              </a:rPr>
              <a:t>decomposition</a:t>
            </a:r>
            <a:r>
              <a:rPr lang="en-GB" dirty="0"/>
              <a:t> are used in the design of an algorithm to calculate how much to charge for lemonade at a lemonade stand   </a:t>
            </a:r>
          </a:p>
        </p:txBody>
      </p:sp>
    </p:spTree>
    <p:extLst>
      <p:ext uri="{BB962C8B-B14F-4D97-AF65-F5344CB8AC3E}">
        <p14:creationId xmlns:p14="http://schemas.microsoft.com/office/powerpoint/2010/main" val="139288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Answers - 1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An </a:t>
            </a:r>
            <a:r>
              <a:rPr lang="en-GB" dirty="0">
                <a:solidFill>
                  <a:srgbClr val="B8433B"/>
                </a:solidFill>
              </a:rPr>
              <a:t>algorithm</a:t>
            </a:r>
            <a:r>
              <a:rPr lang="en-GB" dirty="0"/>
              <a:t> is a sequence of steps that can be followed to complete a task</a:t>
            </a:r>
          </a:p>
          <a:p>
            <a:r>
              <a:rPr lang="en-GB" dirty="0"/>
              <a:t>Note that:</a:t>
            </a:r>
          </a:p>
          <a:p>
            <a:pPr lvl="1"/>
            <a:r>
              <a:rPr lang="en-GB" dirty="0"/>
              <a:t>An algorithm is </a:t>
            </a:r>
            <a:r>
              <a:rPr lang="en-GB" b="1" dirty="0"/>
              <a:t>not</a:t>
            </a:r>
            <a:r>
              <a:rPr lang="en-GB" dirty="0"/>
              <a:t> a computer program</a:t>
            </a:r>
          </a:p>
          <a:p>
            <a:pPr lvl="1"/>
            <a:r>
              <a:rPr lang="en-GB" dirty="0"/>
              <a:t>A computer program is an </a:t>
            </a:r>
            <a:r>
              <a:rPr lang="en-GB" b="1" dirty="0"/>
              <a:t>implementation</a:t>
            </a:r>
            <a:r>
              <a:rPr lang="en-GB" dirty="0"/>
              <a:t> of an algorithm</a:t>
            </a:r>
          </a:p>
        </p:txBody>
      </p:sp>
    </p:spTree>
    <p:extLst>
      <p:ext uri="{BB962C8B-B14F-4D97-AF65-F5344CB8AC3E}">
        <p14:creationId xmlns:p14="http://schemas.microsoft.com/office/powerpoint/2010/main" val="406832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Answers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Decomposition means breaking a problem down into a number of sub-problems</a:t>
            </a:r>
          </a:p>
          <a:p>
            <a:r>
              <a:rPr lang="en-GB" dirty="0"/>
              <a:t>Each sub-problem accomplishes an identifiable task, which might itself be further subdivided</a:t>
            </a:r>
          </a:p>
        </p:txBody>
      </p:sp>
    </p:spTree>
    <p:extLst>
      <p:ext uri="{BB962C8B-B14F-4D97-AF65-F5344CB8AC3E}">
        <p14:creationId xmlns:p14="http://schemas.microsoft.com/office/powerpoint/2010/main" val="89765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Answers - 3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09684"/>
          </a:xfrm>
        </p:spPr>
        <p:txBody>
          <a:bodyPr/>
          <a:lstStyle/>
          <a:p>
            <a:r>
              <a:rPr lang="en-GB" dirty="0"/>
              <a:t>Abstraction is used to remove details such as what product is being sold, what it tastes like, where the stand is</a:t>
            </a:r>
          </a:p>
          <a:p>
            <a:r>
              <a:rPr lang="en-GB" dirty="0"/>
              <a:t>The relevant features are identified – cost of production, amount of lemonade per cup etc.</a:t>
            </a:r>
          </a:p>
          <a:p>
            <a:r>
              <a:rPr lang="en-GB" dirty="0"/>
              <a:t>Decomposition is used to break the problem down:</a:t>
            </a:r>
          </a:p>
          <a:p>
            <a:pPr lvl="1"/>
            <a:r>
              <a:rPr lang="en-GB" dirty="0"/>
              <a:t>Calculate cost of product</a:t>
            </a:r>
          </a:p>
          <a:p>
            <a:pPr lvl="1"/>
            <a:r>
              <a:rPr lang="en-GB" dirty="0"/>
              <a:t>Estimate likely sales</a:t>
            </a:r>
          </a:p>
          <a:p>
            <a:pPr lvl="1"/>
            <a:r>
              <a:rPr lang="en-GB" dirty="0"/>
              <a:t>Calculate sales for different scenarios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15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GB" dirty="0"/>
              <a:t>Understand computational thinking including</a:t>
            </a:r>
          </a:p>
          <a:p>
            <a:pPr marL="627063"/>
            <a:r>
              <a:rPr lang="en-GB" dirty="0"/>
              <a:t>abstraction</a:t>
            </a:r>
          </a:p>
          <a:p>
            <a:pPr marL="627063"/>
            <a:r>
              <a:rPr lang="en-GB" dirty="0"/>
              <a:t>decomposition</a:t>
            </a:r>
          </a:p>
          <a:p>
            <a:pPr marL="627063"/>
            <a:r>
              <a:rPr lang="en-GB" dirty="0"/>
              <a:t>algorithmic thinking</a:t>
            </a:r>
          </a:p>
          <a:p>
            <a:pPr marL="427037" lvl="1" indent="-342900"/>
            <a:r>
              <a:rPr lang="en-GB" dirty="0"/>
              <a:t>Understand computational thinking including</a:t>
            </a:r>
          </a:p>
          <a:p>
            <a:pPr marL="698500" indent="-342900"/>
            <a:r>
              <a:rPr lang="en-GB" dirty="0"/>
              <a:t>Make sure you revise the </a:t>
            </a:r>
            <a:r>
              <a:rPr lang="en-GB" dirty="0" err="1"/>
              <a:t>answer</a:t>
            </a:r>
            <a:r>
              <a:rPr lang="en-GB" sz="2800" b="1" dirty="0" err="1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GB" dirty="0"/>
              <a:t> to the question i.e. one answer in 3 parts</a:t>
            </a:r>
          </a:p>
          <a:p>
            <a:pPr marL="35560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1705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Computational thinking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795284"/>
          </a:xfrm>
        </p:spPr>
        <p:txBody>
          <a:bodyPr/>
          <a:lstStyle/>
          <a:p>
            <a:r>
              <a:rPr lang="en-GB" dirty="0"/>
              <a:t>Computer Science is about studying problems and how to solve them</a:t>
            </a:r>
          </a:p>
          <a:p>
            <a:pPr lvl="1"/>
            <a:r>
              <a:rPr lang="en-GB" dirty="0"/>
              <a:t>How can you route pieces of information across a network to the other side of the world?</a:t>
            </a:r>
          </a:p>
          <a:p>
            <a:pPr lvl="1"/>
            <a:r>
              <a:rPr lang="en-GB" dirty="0"/>
              <a:t>How can you make the images in a computer game  look more realistic?</a:t>
            </a:r>
          </a:p>
          <a:p>
            <a:pPr lvl="1"/>
            <a:r>
              <a:rPr lang="en-GB" dirty="0"/>
              <a:t>How can you program a computer to work out the school timetable?</a:t>
            </a:r>
          </a:p>
          <a:p>
            <a:pPr lvl="1"/>
            <a:r>
              <a:rPr lang="en-GB" dirty="0"/>
              <a:t>How can you search 1,000,000 items quickly?</a:t>
            </a:r>
          </a:p>
        </p:txBody>
      </p:sp>
    </p:spTree>
    <p:extLst>
      <p:ext uri="{BB962C8B-B14F-4D97-AF65-F5344CB8AC3E}">
        <p14:creationId xmlns:p14="http://schemas.microsoft.com/office/powerpoint/2010/main" val="260819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is an algorithm?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5" y="1508803"/>
            <a:ext cx="6813719" cy="49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set of instructions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An algorithm is a set of instructions for solving a problem or completing a task</a:t>
            </a:r>
          </a:p>
          <a:p>
            <a:r>
              <a:rPr lang="en-GB" dirty="0"/>
              <a:t>The task could be:</a:t>
            </a:r>
          </a:p>
          <a:p>
            <a:pPr lvl="1"/>
            <a:r>
              <a:rPr lang="en-GB" dirty="0"/>
              <a:t>Making a chocolate cake</a:t>
            </a:r>
          </a:p>
          <a:p>
            <a:pPr lvl="1"/>
            <a:r>
              <a:rPr lang="en-GB" dirty="0"/>
              <a:t>Summing the numbers 1 to 1000</a:t>
            </a:r>
          </a:p>
          <a:p>
            <a:pPr lvl="1"/>
            <a:r>
              <a:rPr lang="en-GB" dirty="0"/>
              <a:t>Building a Lego model</a:t>
            </a:r>
          </a:p>
          <a:p>
            <a:pPr lvl="1"/>
            <a:r>
              <a:rPr lang="en-GB" dirty="0"/>
              <a:t>Think of some more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0547" y="2021305"/>
            <a:ext cx="3322911" cy="4836695"/>
            <a:chOff x="5480547" y="2021305"/>
            <a:chExt cx="3322911" cy="48366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0547" y="2021305"/>
              <a:ext cx="3322911" cy="48366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468" y="6309414"/>
              <a:ext cx="1427192" cy="34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03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Algorithmic thinking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30861"/>
          </a:xfrm>
        </p:spPr>
        <p:txBody>
          <a:bodyPr/>
          <a:lstStyle/>
          <a:p>
            <a:r>
              <a:rPr lang="en-GB" dirty="0"/>
              <a:t>Solving these puzzles involves </a:t>
            </a:r>
            <a:r>
              <a:rPr lang="en-GB" dirty="0">
                <a:solidFill>
                  <a:srgbClr val="B8433B"/>
                </a:solidFill>
              </a:rPr>
              <a:t>algorithmic thinking</a:t>
            </a:r>
          </a:p>
          <a:p>
            <a:r>
              <a:rPr lang="en-GB" dirty="0"/>
              <a:t>If you are using a computer to find the answer, you have to figure out how to solve the problem, and then write down the steps</a:t>
            </a:r>
          </a:p>
          <a:p>
            <a:pPr lvl="1"/>
            <a:r>
              <a:rPr lang="en-GB" dirty="0"/>
              <a:t>Not all solutions are equally efficient!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83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Divide and conquer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30861"/>
          </a:xfrm>
        </p:spPr>
        <p:txBody>
          <a:bodyPr/>
          <a:lstStyle/>
          <a:p>
            <a:r>
              <a:rPr lang="en-GB" dirty="0"/>
              <a:t>Here is a problem you can solve by thinking algorithmically</a:t>
            </a:r>
          </a:p>
          <a:p>
            <a:r>
              <a:rPr lang="en-GB" dirty="0"/>
              <a:t>Ask a friend to think of a number between 1 and 1000</a:t>
            </a:r>
          </a:p>
          <a:p>
            <a:r>
              <a:rPr lang="en-GB" dirty="0"/>
              <a:t>Guess the number by asking: “Is the number greater than </a:t>
            </a:r>
            <a:r>
              <a:rPr lang="en-GB" b="1" i="1" dirty="0">
                <a:solidFill>
                  <a:srgbClr val="B8433B"/>
                </a:solidFill>
              </a:rPr>
              <a:t>n</a:t>
            </a:r>
            <a:r>
              <a:rPr lang="en-GB" dirty="0"/>
              <a:t> (where </a:t>
            </a:r>
            <a:r>
              <a:rPr lang="en-GB" b="1" i="1" dirty="0">
                <a:solidFill>
                  <a:srgbClr val="B8433B"/>
                </a:solidFill>
              </a:rPr>
              <a:t>n</a:t>
            </a:r>
            <a:r>
              <a:rPr lang="en-GB" dirty="0"/>
              <a:t> is your guess)</a:t>
            </a:r>
          </a:p>
          <a:p>
            <a:pPr lvl="1"/>
            <a:r>
              <a:rPr lang="en-GB" dirty="0"/>
              <a:t>How many guesses will you need to find the number?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1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Abstraction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Abstraction involves removing unnecessary detail from a problem so that you can focus on the essentials</a:t>
            </a:r>
          </a:p>
          <a:p>
            <a:pPr lvl="1"/>
            <a:r>
              <a:rPr lang="en-GB" dirty="0"/>
              <a:t>The London Underground map is a good example of abstraction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76" y="3778907"/>
            <a:ext cx="3850502" cy="2502825"/>
          </a:xfrm>
          <a:prstGeom prst="rect">
            <a:avLst/>
          </a:prstGeom>
          <a:ln>
            <a:noFill/>
          </a:ln>
          <a:effectLst>
            <a:outerShdw blurRad="139700" sx="102000" sy="102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73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6" y="628289"/>
            <a:ext cx="4080294" cy="62104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Abstraction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580965" cy="3453607"/>
          </a:xfrm>
        </p:spPr>
        <p:txBody>
          <a:bodyPr/>
          <a:lstStyle/>
          <a:p>
            <a:r>
              <a:rPr lang="en-GB" dirty="0"/>
              <a:t>When you write a program to play a game involving dice with a computer, how does the computer “roll the dice”?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68" y="6309414"/>
            <a:ext cx="1427192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0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612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Museo900-Regular</vt:lpstr>
      <vt:lpstr>Wingdings 2</vt:lpstr>
      <vt:lpstr>Quotable</vt:lpstr>
      <vt:lpstr>Computational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Heathcote</dc:creator>
  <cp:lastModifiedBy>P Burgess</cp:lastModifiedBy>
  <cp:revision>61</cp:revision>
  <dcterms:created xsi:type="dcterms:W3CDTF">2016-01-18T13:46:52Z</dcterms:created>
  <dcterms:modified xsi:type="dcterms:W3CDTF">2018-04-05T09:21:26Z</dcterms:modified>
</cp:coreProperties>
</file>