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66" r:id="rId7"/>
    <p:sldId id="259" r:id="rId8"/>
    <p:sldId id="260" r:id="rId9"/>
    <p:sldId id="265" r:id="rId10"/>
    <p:sldId id="261" r:id="rId11"/>
    <p:sldId id="268" r:id="rId12"/>
    <p:sldId id="262" r:id="rId13"/>
    <p:sldId id="269" r:id="rId14"/>
    <p:sldId id="270" r:id="rId15"/>
    <p:sldId id="264"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11CC33-C46F-4058-B7E4-19A1264DCAD6}" v="27" dt="2020-05-01T18:52:39.1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93907" autoAdjust="0"/>
  </p:normalViewPr>
  <p:slideViewPr>
    <p:cSldViewPr snapToGrid="0">
      <p:cViewPr varScale="1">
        <p:scale>
          <a:sx n="68" d="100"/>
          <a:sy n="68" d="100"/>
        </p:scale>
        <p:origin x="52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989A6-5981-4B36-9A64-74E7613DAB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95CF12-5D49-4A13-92DC-9C85DDC3E6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D3D5550-EA66-4802-9D16-5332DF2A9594}"/>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5" name="Footer Placeholder 4">
            <a:extLst>
              <a:ext uri="{FF2B5EF4-FFF2-40B4-BE49-F238E27FC236}">
                <a16:creationId xmlns:a16="http://schemas.microsoft.com/office/drawing/2014/main" id="{0BB65F3D-B757-49CD-9DE8-4D8A7BF4F3F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2674A9F-A15A-4387-AE79-D326D069B5D7}"/>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3984713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7BBC8-8DF7-4014-A458-8CA12FC3D9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41BE008-DFF0-46AD-A018-9D1598C231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3AF927-59D3-49A4-9D28-35E14D13BC12}"/>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5" name="Footer Placeholder 4">
            <a:extLst>
              <a:ext uri="{FF2B5EF4-FFF2-40B4-BE49-F238E27FC236}">
                <a16:creationId xmlns:a16="http://schemas.microsoft.com/office/drawing/2014/main" id="{971C7D54-E795-48ED-A3CB-63497FF5BA5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889150F-96BC-4DDA-936F-881F32004D61}"/>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3247000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10AFB5-9757-4A77-9A15-86CADD27840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354D23-2CFE-4C4D-8A01-D401E5AFB7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DA90A3-F00E-4037-A7DD-F747F70B8B6C}"/>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5" name="Footer Placeholder 4">
            <a:extLst>
              <a:ext uri="{FF2B5EF4-FFF2-40B4-BE49-F238E27FC236}">
                <a16:creationId xmlns:a16="http://schemas.microsoft.com/office/drawing/2014/main" id="{8EC3082A-058E-453D-B320-C9CE3061BD6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D449D21-58E0-4482-A25C-7A8CFA9746ED}"/>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385932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30EAA-A1C9-48FD-A0A7-7C36E4CF4B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9E70633-7C72-43A3-8140-F90F329F82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E3BC8E-3EB5-4383-BD23-F6283EB0E6FB}"/>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5" name="Footer Placeholder 4">
            <a:extLst>
              <a:ext uri="{FF2B5EF4-FFF2-40B4-BE49-F238E27FC236}">
                <a16:creationId xmlns:a16="http://schemas.microsoft.com/office/drawing/2014/main" id="{37AB8828-41F8-42F2-AA68-2B0158FFFF8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1E6C73A-97AE-46C0-9CB3-B636FDB05F55}"/>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59592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AE0D-E8BD-492F-9309-BB86461391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245E53B-B15C-4167-BC58-99A237AEB3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AB22F4-A686-4172-AEF5-89395D1618E9}"/>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5" name="Footer Placeholder 4">
            <a:extLst>
              <a:ext uri="{FF2B5EF4-FFF2-40B4-BE49-F238E27FC236}">
                <a16:creationId xmlns:a16="http://schemas.microsoft.com/office/drawing/2014/main" id="{83BFDC9F-C6A2-4CC7-B03B-C401F1D4D12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AB8637A-F88C-4B59-83E8-206BD4F9EF76}"/>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2256508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A7E5B-034D-4CDB-AB74-C05406CBC02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82204E-4533-4866-98AE-C9B768B779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69ADBB2-FB1D-4840-A144-0A4838F453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B1C08B6-90C5-47E7-9163-87518B0E039A}"/>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6" name="Footer Placeholder 5">
            <a:extLst>
              <a:ext uri="{FF2B5EF4-FFF2-40B4-BE49-F238E27FC236}">
                <a16:creationId xmlns:a16="http://schemas.microsoft.com/office/drawing/2014/main" id="{873B8E8E-5706-4735-A73F-F2B39A4BB42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804C68C-777A-4E75-B782-96F63E60048F}"/>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1096119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E9BA-8D76-4EDA-8157-4BEBC62E245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474F1A-1901-40CB-980A-AE96D8BCBD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2E5B98-9234-4374-A4C8-94EF37685F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34E45FB-CE5F-4936-802F-70591BF347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316EB1-8A84-4657-9842-44DC6BE1CD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D65614A-5815-42E5-8233-9929C55C4436}"/>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8" name="Footer Placeholder 7">
            <a:extLst>
              <a:ext uri="{FF2B5EF4-FFF2-40B4-BE49-F238E27FC236}">
                <a16:creationId xmlns:a16="http://schemas.microsoft.com/office/drawing/2014/main" id="{3AAF68C4-6C4A-4C7D-AB01-FBF2D130F4FB}"/>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335A81E0-9D3E-4F05-A209-05E8B9A5EFDA}"/>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1425323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E9E6A-6DE6-4B0C-9E3A-993C9D55B47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BCBF5D8-2E74-4219-9044-7CDA21281034}"/>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4" name="Footer Placeholder 3">
            <a:extLst>
              <a:ext uri="{FF2B5EF4-FFF2-40B4-BE49-F238E27FC236}">
                <a16:creationId xmlns:a16="http://schemas.microsoft.com/office/drawing/2014/main" id="{039CA497-2536-4980-8873-4D22CB6EDC27}"/>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0BFFCA0-C39E-4B4D-BC9E-89192A6D2D51}"/>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457771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67CC0C-256D-4347-A30B-2D3241F8A231}"/>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3" name="Footer Placeholder 2">
            <a:extLst>
              <a:ext uri="{FF2B5EF4-FFF2-40B4-BE49-F238E27FC236}">
                <a16:creationId xmlns:a16="http://schemas.microsoft.com/office/drawing/2014/main" id="{79A062CC-9279-470D-B9CE-2A72E9287220}"/>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969CB967-4148-423F-97BD-524F66F792AF}"/>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2069982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8940E-ACE8-4BFC-828C-2895342DDD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F6198EA-B289-4A62-B273-52A5E2E9A3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F21DAF0-1483-4A69-B653-165BF313CB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3C018C-C833-4832-AF43-07341E8F455B}"/>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6" name="Footer Placeholder 5">
            <a:extLst>
              <a:ext uri="{FF2B5EF4-FFF2-40B4-BE49-F238E27FC236}">
                <a16:creationId xmlns:a16="http://schemas.microsoft.com/office/drawing/2014/main" id="{DDA129C5-10A7-4CA7-8653-FCA99ED16B6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67C0BEE-238E-4CCD-B77A-8ED456970DC3}"/>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930921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9D6EE-98D3-4D32-8387-CADF2D1E5E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BA4B41B-07D9-415F-BB60-44EDA0C2DB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5DED56E5-15ED-4543-A855-6998283FAB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715036-30EC-4381-A030-20A0D2F740F7}"/>
              </a:ext>
            </a:extLst>
          </p:cNvPr>
          <p:cNvSpPr>
            <a:spLocks noGrp="1"/>
          </p:cNvSpPr>
          <p:nvPr>
            <p:ph type="dt" sz="half" idx="10"/>
          </p:nvPr>
        </p:nvSpPr>
        <p:spPr/>
        <p:txBody>
          <a:bodyPr/>
          <a:lstStyle/>
          <a:p>
            <a:fld id="{7319E849-AD93-45A2-904F-E30C093410E4}" type="datetimeFigureOut">
              <a:rPr lang="en-GB" smtClean="0"/>
              <a:t>02/05/2020</a:t>
            </a:fld>
            <a:endParaRPr lang="en-GB" dirty="0"/>
          </a:p>
        </p:txBody>
      </p:sp>
      <p:sp>
        <p:nvSpPr>
          <p:cNvPr id="6" name="Footer Placeholder 5">
            <a:extLst>
              <a:ext uri="{FF2B5EF4-FFF2-40B4-BE49-F238E27FC236}">
                <a16:creationId xmlns:a16="http://schemas.microsoft.com/office/drawing/2014/main" id="{E43894BB-8281-4FB3-9377-84604FCB2C2B}"/>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9D94635-0770-4A9B-A1D1-1F45A01B48A8}"/>
              </a:ext>
            </a:extLst>
          </p:cNvPr>
          <p:cNvSpPr>
            <a:spLocks noGrp="1"/>
          </p:cNvSpPr>
          <p:nvPr>
            <p:ph type="sldNum" sz="quarter" idx="12"/>
          </p:nvPr>
        </p:nvSpPr>
        <p:spPr/>
        <p:txBody>
          <a:bodyPr/>
          <a:lstStyle/>
          <a:p>
            <a:fld id="{2EC5C055-4F34-46F1-8770-D394CA1B5582}" type="slidenum">
              <a:rPr lang="en-GB" smtClean="0"/>
              <a:t>‹#›</a:t>
            </a:fld>
            <a:endParaRPr lang="en-GB" dirty="0"/>
          </a:p>
        </p:txBody>
      </p:sp>
    </p:spTree>
    <p:extLst>
      <p:ext uri="{BB962C8B-B14F-4D97-AF65-F5344CB8AC3E}">
        <p14:creationId xmlns:p14="http://schemas.microsoft.com/office/powerpoint/2010/main" val="2706466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8916D6-FAA0-4A89-AB20-9F883062FB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E21A1A-D7D5-4590-9F08-990ECE5D29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95D756-1D51-41B9-BD95-20BD0FD121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19E849-AD93-45A2-904F-E30C093410E4}" type="datetimeFigureOut">
              <a:rPr lang="en-GB" smtClean="0"/>
              <a:t>02/05/2020</a:t>
            </a:fld>
            <a:endParaRPr lang="en-GB" dirty="0"/>
          </a:p>
        </p:txBody>
      </p:sp>
      <p:sp>
        <p:nvSpPr>
          <p:cNvPr id="5" name="Footer Placeholder 4">
            <a:extLst>
              <a:ext uri="{FF2B5EF4-FFF2-40B4-BE49-F238E27FC236}">
                <a16:creationId xmlns:a16="http://schemas.microsoft.com/office/drawing/2014/main" id="{CC70DC3F-E313-47E9-8B4E-AEBCB08ED8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24538AB7-276D-4E6A-9296-4A31A798FF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C5C055-4F34-46F1-8770-D394CA1B5582}" type="slidenum">
              <a:rPr lang="en-GB" smtClean="0"/>
              <a:t>‹#›</a:t>
            </a:fld>
            <a:endParaRPr lang="en-GB" dirty="0"/>
          </a:p>
        </p:txBody>
      </p:sp>
    </p:spTree>
    <p:extLst>
      <p:ext uri="{BB962C8B-B14F-4D97-AF65-F5344CB8AC3E}">
        <p14:creationId xmlns:p14="http://schemas.microsoft.com/office/powerpoint/2010/main" val="3642442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134BB4-065D-4714-A188-4052DDA97A50}"/>
              </a:ext>
            </a:extLst>
          </p:cNvPr>
          <p:cNvSpPr>
            <a:spLocks noGrp="1"/>
          </p:cNvSpPr>
          <p:nvPr>
            <p:ph type="ctrTitle"/>
          </p:nvPr>
        </p:nvSpPr>
        <p:spPr>
          <a:xfrm>
            <a:off x="6746628" y="1783959"/>
            <a:ext cx="4645250" cy="2889114"/>
          </a:xfrm>
        </p:spPr>
        <p:txBody>
          <a:bodyPr anchor="b">
            <a:normAutofit/>
          </a:bodyPr>
          <a:lstStyle/>
          <a:p>
            <a:pPr algn="l"/>
            <a:r>
              <a:rPr lang="en-US" sz="4700" b="1">
                <a:solidFill>
                  <a:schemeClr val="bg1"/>
                </a:solidFill>
              </a:rPr>
              <a:t>The effect of Covid-19 on Business Decision-Making</a:t>
            </a:r>
            <a:endParaRPr lang="en-GB" sz="4700" b="1">
              <a:solidFill>
                <a:schemeClr val="bg1"/>
              </a:solidFill>
            </a:endParaRPr>
          </a:p>
        </p:txBody>
      </p:sp>
      <p:sp>
        <p:nvSpPr>
          <p:cNvPr id="5" name="Subtitle 4">
            <a:extLst>
              <a:ext uri="{FF2B5EF4-FFF2-40B4-BE49-F238E27FC236}">
                <a16:creationId xmlns:a16="http://schemas.microsoft.com/office/drawing/2014/main" id="{074C8485-C831-44A9-B7DF-9C5D964390A2}"/>
              </a:ext>
            </a:extLst>
          </p:cNvPr>
          <p:cNvSpPr>
            <a:spLocks noGrp="1"/>
          </p:cNvSpPr>
          <p:nvPr>
            <p:ph type="subTitle" idx="1"/>
          </p:nvPr>
        </p:nvSpPr>
        <p:spPr>
          <a:xfrm>
            <a:off x="8079288" y="5168338"/>
            <a:ext cx="1979929" cy="467149"/>
          </a:xfrm>
        </p:spPr>
        <p:txBody>
          <a:bodyPr anchor="t">
            <a:normAutofit/>
          </a:bodyPr>
          <a:lstStyle/>
          <a:p>
            <a:r>
              <a:rPr lang="en-GB" sz="2000" dirty="0">
                <a:solidFill>
                  <a:schemeClr val="bg1"/>
                </a:solidFill>
              </a:rPr>
              <a:t>Emma Jackson</a:t>
            </a:r>
          </a:p>
        </p:txBody>
      </p:sp>
      <p:sp>
        <p:nvSpPr>
          <p:cNvPr id="73" name="Freeform: Shape 72">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Raising the Living Wage at Reckitt Benckiser - ShareAction">
            <a:extLst>
              <a:ext uri="{FF2B5EF4-FFF2-40B4-BE49-F238E27FC236}">
                <a16:creationId xmlns:a16="http://schemas.microsoft.com/office/drawing/2014/main" id="{9602DDF9-5172-49FC-A845-725782F10FE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19382" y="1530562"/>
            <a:ext cx="4047843" cy="2428705"/>
          </a:xfrm>
          <a:prstGeom prst="rect">
            <a:avLst/>
          </a:prstGeom>
          <a:solidFill>
            <a:schemeClr val="bg2">
              <a:lumMod val="10000"/>
            </a:schemeClr>
          </a:solidFill>
        </p:spPr>
      </p:pic>
    </p:spTree>
    <p:extLst>
      <p:ext uri="{BB962C8B-B14F-4D97-AF65-F5344CB8AC3E}">
        <p14:creationId xmlns:p14="http://schemas.microsoft.com/office/powerpoint/2010/main" val="388507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4F7AFA-985D-4E6C-A137-67FB93F8D75F}"/>
              </a:ext>
            </a:extLst>
          </p:cNvPr>
          <p:cNvSpPr>
            <a:spLocks noGrp="1"/>
          </p:cNvSpPr>
          <p:nvPr>
            <p:ph idx="1"/>
          </p:nvPr>
        </p:nvSpPr>
        <p:spPr/>
        <p:txBody>
          <a:bodyPr/>
          <a:lstStyle/>
          <a:p>
            <a:r>
              <a:rPr lang="en-GB" sz="2500" dirty="0"/>
              <a:t>RB are using volunteers to help with packaging. </a:t>
            </a:r>
          </a:p>
          <a:p>
            <a:r>
              <a:rPr lang="en-GB" sz="2500" dirty="0"/>
              <a:t>In response to the crisis, RB has created dedicated teams, working closely with customers and suppliers, to ensure they increase capacity and sustain continuity of supply across the critical parts of their product range. This has involved ensuring a safe working environment for all their staff.</a:t>
            </a:r>
          </a:p>
          <a:p>
            <a:endParaRPr lang="en-GB" dirty="0"/>
          </a:p>
        </p:txBody>
      </p:sp>
    </p:spTree>
    <p:extLst>
      <p:ext uri="{BB962C8B-B14F-4D97-AF65-F5344CB8AC3E}">
        <p14:creationId xmlns:p14="http://schemas.microsoft.com/office/powerpoint/2010/main" val="170559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07C8F-C00E-4137-BE36-CCD351884D51}"/>
              </a:ext>
            </a:extLst>
          </p:cNvPr>
          <p:cNvSpPr>
            <a:spLocks noGrp="1"/>
          </p:cNvSpPr>
          <p:nvPr>
            <p:ph type="title"/>
          </p:nvPr>
        </p:nvSpPr>
        <p:spPr/>
        <p:txBody>
          <a:bodyPr/>
          <a:lstStyle/>
          <a:p>
            <a:r>
              <a:rPr lang="en-GB" dirty="0"/>
              <a:t>Demand</a:t>
            </a:r>
          </a:p>
        </p:txBody>
      </p:sp>
      <p:sp>
        <p:nvSpPr>
          <p:cNvPr id="3" name="Content Placeholder 2">
            <a:extLst>
              <a:ext uri="{FF2B5EF4-FFF2-40B4-BE49-F238E27FC236}">
                <a16:creationId xmlns:a16="http://schemas.microsoft.com/office/drawing/2014/main" id="{C939422A-FA48-40EE-9243-B10C167DBC7C}"/>
              </a:ext>
            </a:extLst>
          </p:cNvPr>
          <p:cNvSpPr>
            <a:spLocks noGrp="1"/>
          </p:cNvSpPr>
          <p:nvPr>
            <p:ph idx="1"/>
          </p:nvPr>
        </p:nvSpPr>
        <p:spPr/>
        <p:txBody>
          <a:bodyPr>
            <a:normAutofit fontScale="92500" lnSpcReduction="10000"/>
          </a:bodyPr>
          <a:lstStyle/>
          <a:p>
            <a:r>
              <a:rPr lang="en-GB" b="1" dirty="0"/>
              <a:t>Sales</a:t>
            </a:r>
            <a:r>
              <a:rPr lang="en-GB" dirty="0"/>
              <a:t> of Dettol cleaning products have soared because of the COVID-19 crisis, prompting supermarkets to ration how many articles customers can buy. RB has strong consumer loyalty but this unprecedented demand has resulted in some customers and consumers facing shortages for some of their products. RB has responded by ramping up production, streamlining out SKUs and working with customers and suppliers to overcome significant barriers while incurring additional costs.</a:t>
            </a:r>
          </a:p>
          <a:p>
            <a:r>
              <a:rPr lang="en-GB" dirty="0"/>
              <a:t>This boom in demand has come as the company had been battling intense competition in the health and hygiene industry.</a:t>
            </a:r>
          </a:p>
          <a:p>
            <a:r>
              <a:rPr lang="en-GB" dirty="0"/>
              <a:t>Confusion over its effectiveness and safety has lead to stacks of Nurofen products being left on the shelves while Paracetamol and other painkillers are sold out.</a:t>
            </a:r>
          </a:p>
          <a:p>
            <a:endParaRPr lang="en-GB" dirty="0"/>
          </a:p>
        </p:txBody>
      </p:sp>
    </p:spTree>
    <p:extLst>
      <p:ext uri="{BB962C8B-B14F-4D97-AF65-F5344CB8AC3E}">
        <p14:creationId xmlns:p14="http://schemas.microsoft.com/office/powerpoint/2010/main" val="2550297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ADF250-EA48-4FB3-AFB4-CF2E9C955892}"/>
              </a:ext>
            </a:extLst>
          </p:cNvPr>
          <p:cNvSpPr>
            <a:spLocks noGrp="1"/>
          </p:cNvSpPr>
          <p:nvPr>
            <p:ph idx="1"/>
          </p:nvPr>
        </p:nvSpPr>
        <p:spPr/>
        <p:txBody>
          <a:bodyPr>
            <a:normAutofit/>
          </a:bodyPr>
          <a:lstStyle/>
          <a:p>
            <a:r>
              <a:rPr lang="en-GB" sz="2500" dirty="0"/>
              <a:t>There has been a surge in consumers stockpiling Dettol.  The split between defensive buying (stockpiling) and higher levels of underlying consumption is unclear. It is uncertain how quickly this will change in the months ahead and RB will need to be alert to any changes in demand. RB could face an easing of demand over the next few months as consumers work through soap and disinfectant stock in their cupboards.</a:t>
            </a:r>
          </a:p>
          <a:p>
            <a:r>
              <a:rPr lang="en-GB" sz="2500" dirty="0"/>
              <a:t>RB faces pressure on sales from low cost competitors including supermarkets’ own brand goods.</a:t>
            </a:r>
          </a:p>
        </p:txBody>
      </p:sp>
    </p:spTree>
    <p:extLst>
      <p:ext uri="{BB962C8B-B14F-4D97-AF65-F5344CB8AC3E}">
        <p14:creationId xmlns:p14="http://schemas.microsoft.com/office/powerpoint/2010/main" val="3417538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35C7F-E064-43B1-9253-DD2AB34F951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0235D48F-74F5-4AF5-AC2D-9F5AFEC4EE9B}"/>
              </a:ext>
            </a:extLst>
          </p:cNvPr>
          <p:cNvSpPr>
            <a:spLocks noGrp="1"/>
          </p:cNvSpPr>
          <p:nvPr>
            <p:ph idx="1"/>
          </p:nvPr>
        </p:nvSpPr>
        <p:spPr/>
        <p:txBody>
          <a:bodyPr/>
          <a:lstStyle/>
          <a:p>
            <a:pPr marL="0" indent="0">
              <a:buNone/>
            </a:pPr>
            <a:endParaRPr lang="en-GB" dirty="0"/>
          </a:p>
        </p:txBody>
      </p:sp>
    </p:spTree>
    <p:extLst>
      <p:ext uri="{BB962C8B-B14F-4D97-AF65-F5344CB8AC3E}">
        <p14:creationId xmlns:p14="http://schemas.microsoft.com/office/powerpoint/2010/main" val="1960257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14624-EFC3-479D-AB5A-7D470639F1F2}"/>
              </a:ext>
            </a:extLst>
          </p:cNvPr>
          <p:cNvSpPr>
            <a:spLocks noGrp="1"/>
          </p:cNvSpPr>
          <p:nvPr>
            <p:ph type="title"/>
          </p:nvPr>
        </p:nvSpPr>
        <p:spPr/>
        <p:txBody>
          <a:bodyPr/>
          <a:lstStyle/>
          <a:p>
            <a:r>
              <a:rPr lang="en-GB"/>
              <a:t>Background</a:t>
            </a:r>
            <a:endParaRPr lang="en-GB" dirty="0"/>
          </a:p>
        </p:txBody>
      </p:sp>
      <p:sp>
        <p:nvSpPr>
          <p:cNvPr id="3" name="Content Placeholder 2">
            <a:extLst>
              <a:ext uri="{FF2B5EF4-FFF2-40B4-BE49-F238E27FC236}">
                <a16:creationId xmlns:a16="http://schemas.microsoft.com/office/drawing/2014/main" id="{67D25611-F65B-4E11-9B4F-018A62467A48}"/>
              </a:ext>
            </a:extLst>
          </p:cNvPr>
          <p:cNvSpPr>
            <a:spLocks noGrp="1"/>
          </p:cNvSpPr>
          <p:nvPr>
            <p:ph idx="1"/>
          </p:nvPr>
        </p:nvSpPr>
        <p:spPr/>
        <p:txBody>
          <a:bodyPr>
            <a:normAutofit/>
          </a:bodyPr>
          <a:lstStyle/>
          <a:p>
            <a:r>
              <a:rPr lang="en-GB" sz="2500" dirty="0"/>
              <a:t>Reckitt Benckiser is one of the world’s biggest consumer goods companies, operating in more than 60 countries, employing more than 40,000 people and generating pre-tax </a:t>
            </a:r>
            <a:r>
              <a:rPr lang="en-GB" sz="2500" b="1" dirty="0"/>
              <a:t>profits</a:t>
            </a:r>
            <a:r>
              <a:rPr lang="en-GB" sz="2500" dirty="0"/>
              <a:t> of £2.5 billion on </a:t>
            </a:r>
            <a:r>
              <a:rPr lang="en-GB" sz="2500" b="1" dirty="0"/>
              <a:t>revenue</a:t>
            </a:r>
            <a:r>
              <a:rPr lang="en-GB" sz="2500" dirty="0"/>
              <a:t> of £11.5 billion in its last financial year.</a:t>
            </a:r>
          </a:p>
          <a:p>
            <a:r>
              <a:rPr lang="en-GB" sz="2500" dirty="0"/>
              <a:t>The company, Reckitt &amp; Coleman, was formed in 1819 and merged with a Dutch company, Benckiser, in 1999.</a:t>
            </a:r>
          </a:p>
          <a:p>
            <a:r>
              <a:rPr lang="en-GB" sz="2500" dirty="0"/>
              <a:t>RB has two divisions: health goods, including Nurofen, Gaviscon, Strepsils and hygiene brands including Dettol, Air Wick freshener, Harpic bleach, Calgon, Finish, Cilit Bang and Vanish.</a:t>
            </a:r>
          </a:p>
          <a:p>
            <a:r>
              <a:rPr lang="en-GB" sz="2500" dirty="0"/>
              <a:t>RB competes with companies such as Unilever, Procter &amp; Gamble and Johnson &amp; Johnson.</a:t>
            </a:r>
          </a:p>
        </p:txBody>
      </p:sp>
    </p:spTree>
    <p:extLst>
      <p:ext uri="{BB962C8B-B14F-4D97-AF65-F5344CB8AC3E}">
        <p14:creationId xmlns:p14="http://schemas.microsoft.com/office/powerpoint/2010/main" val="892529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4C6743-E2D7-4917-8D4E-39D08263A6D3}"/>
              </a:ext>
            </a:extLst>
          </p:cNvPr>
          <p:cNvSpPr>
            <a:spLocks noGrp="1"/>
          </p:cNvSpPr>
          <p:nvPr>
            <p:ph idx="1"/>
          </p:nvPr>
        </p:nvSpPr>
        <p:spPr>
          <a:xfrm>
            <a:off x="838200" y="1520825"/>
            <a:ext cx="10515600" cy="4351338"/>
          </a:xfrm>
        </p:spPr>
        <p:txBody>
          <a:bodyPr>
            <a:normAutofit fontScale="92500" lnSpcReduction="10000"/>
          </a:bodyPr>
          <a:lstStyle/>
          <a:p>
            <a:pPr marL="0" indent="0">
              <a:buNone/>
            </a:pPr>
            <a:r>
              <a:rPr lang="en-GB" dirty="0"/>
              <a:t>The COVID-19 crisis comes after a disappointing year financially for RB in 2019.</a:t>
            </a:r>
          </a:p>
          <a:p>
            <a:endParaRPr lang="en-GB" dirty="0"/>
          </a:p>
          <a:p>
            <a:r>
              <a:rPr lang="en-GB" sz="2700" dirty="0"/>
              <a:t>It cut its </a:t>
            </a:r>
            <a:r>
              <a:rPr lang="en-GB" sz="2700" b="1" dirty="0"/>
              <a:t>revenue growth forecast</a:t>
            </a:r>
            <a:r>
              <a:rPr lang="en-GB" sz="2700" dirty="0"/>
              <a:t> for 2019 as a result of disappointing trading in the third and fourth quarters. As a result, shares in the company fell 262p (4.5%).</a:t>
            </a:r>
          </a:p>
          <a:p>
            <a:r>
              <a:rPr lang="en-GB" sz="2700" dirty="0"/>
              <a:t>It reported a £2.1 billion </a:t>
            </a:r>
            <a:r>
              <a:rPr lang="en-GB" sz="2700" b="1" dirty="0"/>
              <a:t>loss</a:t>
            </a:r>
            <a:r>
              <a:rPr lang="en-GB" sz="2700" dirty="0"/>
              <a:t> for the 12 months ending 31 December 2019, compared with a profit of £2.7 billion in 2018.</a:t>
            </a:r>
          </a:p>
          <a:p>
            <a:r>
              <a:rPr lang="en-GB" sz="2700" dirty="0"/>
              <a:t>Before the crisis, RB had been facing several challenges, including a $1.4 bn payment to resolve investigations into its addiction treatment, a flopped footcare product, a cyber attack, supply chain mishaps and a damaging safety scandal. </a:t>
            </a:r>
          </a:p>
        </p:txBody>
      </p:sp>
    </p:spTree>
    <p:extLst>
      <p:ext uri="{BB962C8B-B14F-4D97-AF65-F5344CB8AC3E}">
        <p14:creationId xmlns:p14="http://schemas.microsoft.com/office/powerpoint/2010/main" val="3740831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8B80F-F8FA-475A-AAEC-30CECB1B58AA}"/>
              </a:ext>
            </a:extLst>
          </p:cNvPr>
          <p:cNvSpPr>
            <a:spLocks noGrp="1"/>
          </p:cNvSpPr>
          <p:nvPr>
            <p:ph type="title"/>
          </p:nvPr>
        </p:nvSpPr>
        <p:spPr/>
        <p:txBody>
          <a:bodyPr/>
          <a:lstStyle/>
          <a:p>
            <a:r>
              <a:rPr lang="en-GB" dirty="0"/>
              <a:t>Finance since January 2020</a:t>
            </a:r>
          </a:p>
        </p:txBody>
      </p:sp>
      <p:sp>
        <p:nvSpPr>
          <p:cNvPr id="3" name="Content Placeholder 2">
            <a:extLst>
              <a:ext uri="{FF2B5EF4-FFF2-40B4-BE49-F238E27FC236}">
                <a16:creationId xmlns:a16="http://schemas.microsoft.com/office/drawing/2014/main" id="{5C7C1CC7-9369-47E0-A041-DCD59B976E98}"/>
              </a:ext>
            </a:extLst>
          </p:cNvPr>
          <p:cNvSpPr>
            <a:spLocks noGrp="1"/>
          </p:cNvSpPr>
          <p:nvPr>
            <p:ph idx="1"/>
          </p:nvPr>
        </p:nvSpPr>
        <p:spPr/>
        <p:txBody>
          <a:bodyPr>
            <a:normAutofit fontScale="85000" lnSpcReduction="20000"/>
          </a:bodyPr>
          <a:lstStyle/>
          <a:p>
            <a:r>
              <a:rPr lang="en-GB" sz="2900" b="1" dirty="0"/>
              <a:t>Sales </a:t>
            </a:r>
            <a:r>
              <a:rPr lang="en-GB" sz="2900" dirty="0"/>
              <a:t>have risen 13.3% to £3.5 billion in the 3 months to the end of March 2020, far outpacing its forecast. This has been the biggest quarterly increase since the company was formed in 1999.</a:t>
            </a:r>
          </a:p>
          <a:p>
            <a:r>
              <a:rPr lang="en-GB" sz="2900" dirty="0"/>
              <a:t>Its </a:t>
            </a:r>
            <a:r>
              <a:rPr lang="en-GB" sz="2900" b="1" dirty="0"/>
              <a:t>shares</a:t>
            </a:r>
            <a:r>
              <a:rPr lang="en-GB" sz="2900" dirty="0"/>
              <a:t> closed up 228p (8%) which is one of the best performers on the FTSE 100 index. </a:t>
            </a:r>
          </a:p>
          <a:p>
            <a:r>
              <a:rPr lang="en-GB" sz="2900" dirty="0"/>
              <a:t>In February 2020, RB announced plans to spend £2 bn over the next three years to spur growth and cut costs. Although the plan is underway, the COVID-19 crisis has meant that some </a:t>
            </a:r>
            <a:r>
              <a:rPr lang="en-GB" sz="2900" b="1" dirty="0"/>
              <a:t>investments</a:t>
            </a:r>
            <a:r>
              <a:rPr lang="en-GB" sz="2900" dirty="0"/>
              <a:t> will have to be pushed back to start later in the year. Some of these intended investments are having to be diverted to make more hygiene and cleaning supplies and to buy equipment and raw materials to help increase production.</a:t>
            </a:r>
          </a:p>
          <a:p>
            <a:r>
              <a:rPr lang="en-GB" sz="2900" dirty="0"/>
              <a:t>On 30 April 2020, RB posted its strongest sales growth since its merger 2 decades ago. </a:t>
            </a:r>
          </a:p>
          <a:p>
            <a:r>
              <a:rPr lang="en-GB" sz="2900" dirty="0"/>
              <a:t>RB is expecting higher </a:t>
            </a:r>
            <a:r>
              <a:rPr lang="en-GB" sz="2900" b="1" dirty="0"/>
              <a:t>operating costs</a:t>
            </a:r>
            <a:r>
              <a:rPr lang="en-GB" sz="2900" dirty="0"/>
              <a:t>, particularly in its </a:t>
            </a:r>
            <a:r>
              <a:rPr lang="en-GB" sz="2900" b="1" dirty="0"/>
              <a:t>supply chain</a:t>
            </a:r>
            <a:r>
              <a:rPr lang="en-GB" sz="2900" dirty="0"/>
              <a:t>. </a:t>
            </a:r>
          </a:p>
          <a:p>
            <a:endParaRPr lang="en-GB" dirty="0"/>
          </a:p>
        </p:txBody>
      </p:sp>
    </p:spTree>
    <p:extLst>
      <p:ext uri="{BB962C8B-B14F-4D97-AF65-F5344CB8AC3E}">
        <p14:creationId xmlns:p14="http://schemas.microsoft.com/office/powerpoint/2010/main" val="2887491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56D4F-3B48-450B-83DC-037AE97104FB}"/>
              </a:ext>
            </a:extLst>
          </p:cNvPr>
          <p:cNvSpPr>
            <a:spLocks noGrp="1"/>
          </p:cNvSpPr>
          <p:nvPr>
            <p:ph type="title"/>
          </p:nvPr>
        </p:nvSpPr>
        <p:spPr/>
        <p:txBody>
          <a:bodyPr/>
          <a:lstStyle/>
          <a:p>
            <a:r>
              <a:rPr lang="en-GB" dirty="0"/>
              <a:t>Marketing</a:t>
            </a:r>
          </a:p>
        </p:txBody>
      </p:sp>
      <p:sp>
        <p:nvSpPr>
          <p:cNvPr id="3" name="Content Placeholder 2">
            <a:extLst>
              <a:ext uri="{FF2B5EF4-FFF2-40B4-BE49-F238E27FC236}">
                <a16:creationId xmlns:a16="http://schemas.microsoft.com/office/drawing/2014/main" id="{DD7FA6DE-E056-4FF2-B571-E8C128BA32B2}"/>
              </a:ext>
            </a:extLst>
          </p:cNvPr>
          <p:cNvSpPr>
            <a:spLocks noGrp="1"/>
          </p:cNvSpPr>
          <p:nvPr>
            <p:ph idx="1"/>
          </p:nvPr>
        </p:nvSpPr>
        <p:spPr>
          <a:xfrm>
            <a:off x="838200" y="1835564"/>
            <a:ext cx="10515600" cy="4351338"/>
          </a:xfrm>
        </p:spPr>
        <p:txBody>
          <a:bodyPr>
            <a:normAutofit fontScale="92500"/>
          </a:bodyPr>
          <a:lstStyle/>
          <a:p>
            <a:r>
              <a:rPr lang="en-GB" sz="2700" dirty="0"/>
              <a:t>RB’s </a:t>
            </a:r>
            <a:r>
              <a:rPr lang="en-GB" sz="2700" b="1" dirty="0"/>
              <a:t>product portfolio</a:t>
            </a:r>
            <a:r>
              <a:rPr lang="en-GB" sz="2700" dirty="0"/>
              <a:t> has been affected as it has made the decision to simplify its product ranges to boost volumes of its most popular products.</a:t>
            </a:r>
          </a:p>
          <a:p>
            <a:r>
              <a:rPr lang="en-GB" sz="2700" dirty="0"/>
              <a:t>It has launched a £32 </a:t>
            </a:r>
            <a:r>
              <a:rPr lang="en-GB" sz="2700" dirty="0" err="1"/>
              <a:t>mn</a:t>
            </a:r>
            <a:r>
              <a:rPr lang="en-GB" sz="2700" dirty="0"/>
              <a:t> “Fight for Access” fund, equivalent to 1% of its operating profit, to combat Covid19 – a global </a:t>
            </a:r>
            <a:r>
              <a:rPr lang="en-GB" sz="2700" b="1" dirty="0"/>
              <a:t>marketing</a:t>
            </a:r>
            <a:r>
              <a:rPr lang="en-GB" sz="2700" dirty="0"/>
              <a:t> push to encourage better hygiene.</a:t>
            </a:r>
          </a:p>
          <a:p>
            <a:r>
              <a:rPr lang="en-GB" sz="2700" dirty="0"/>
              <a:t>As a response to the virus, it has funded a coronavirus global facts website and a TikTok social media campaign to encourage people to wash their hands properly for 20 seconds which has received 90 billion views to date.</a:t>
            </a:r>
          </a:p>
          <a:p>
            <a:r>
              <a:rPr lang="en-GB" sz="2700" dirty="0"/>
              <a:t>Its </a:t>
            </a:r>
            <a:r>
              <a:rPr lang="en-GB" sz="2700" b="1" dirty="0"/>
              <a:t>sales</a:t>
            </a:r>
            <a:r>
              <a:rPr lang="en-GB" sz="2700" dirty="0"/>
              <a:t> stand to benefit from a world-wide, virus-inspired health and cleanliness drive.</a:t>
            </a:r>
          </a:p>
          <a:p>
            <a:pPr marL="0" indent="0">
              <a:buNone/>
            </a:pPr>
            <a:endParaRPr lang="en-GB" dirty="0"/>
          </a:p>
          <a:p>
            <a:endParaRPr lang="en-GB" dirty="0"/>
          </a:p>
        </p:txBody>
      </p:sp>
    </p:spTree>
    <p:extLst>
      <p:ext uri="{BB962C8B-B14F-4D97-AF65-F5344CB8AC3E}">
        <p14:creationId xmlns:p14="http://schemas.microsoft.com/office/powerpoint/2010/main" val="33767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514FF5-0162-4CA6-AE3C-548F17B1E484}"/>
              </a:ext>
            </a:extLst>
          </p:cNvPr>
          <p:cNvSpPr>
            <a:spLocks noGrp="1"/>
          </p:cNvSpPr>
          <p:nvPr>
            <p:ph idx="1"/>
          </p:nvPr>
        </p:nvSpPr>
        <p:spPr/>
        <p:txBody>
          <a:bodyPr>
            <a:normAutofit fontScale="85000" lnSpcReduction="20000"/>
          </a:bodyPr>
          <a:lstStyle/>
          <a:p>
            <a:r>
              <a:rPr lang="en-GB" sz="2900" b="1" dirty="0"/>
              <a:t>Marketing</a:t>
            </a:r>
            <a:r>
              <a:rPr lang="en-GB" sz="2900" dirty="0"/>
              <a:t> drives have included  a Dettol UK pledge to donate 150,000 care packages and £1 </a:t>
            </a:r>
            <a:r>
              <a:rPr lang="en-GB" sz="2900" dirty="0" err="1"/>
              <a:t>mn</a:t>
            </a:r>
            <a:r>
              <a:rPr lang="en-GB" sz="2900" dirty="0"/>
              <a:t> worth of aid, to support NHS workers.</a:t>
            </a:r>
          </a:p>
          <a:p>
            <a:r>
              <a:rPr lang="en-GB" sz="2900" dirty="0"/>
              <a:t>In order to </a:t>
            </a:r>
            <a:r>
              <a:rPr lang="en-GB" sz="2900" b="1" dirty="0"/>
              <a:t>promote</a:t>
            </a:r>
            <a:r>
              <a:rPr lang="en-GB" sz="2900" dirty="0"/>
              <a:t> its virus-related products, RB has tried to harness the power of social media, but has been hit by online rumours about the safety of Ibuprofen in treating COVID-19.</a:t>
            </a:r>
          </a:p>
          <a:p>
            <a:r>
              <a:rPr lang="en-GB" sz="2900" dirty="0"/>
              <a:t>RB has handed over </a:t>
            </a:r>
            <a:r>
              <a:rPr lang="en-GB" sz="2900" b="1" dirty="0"/>
              <a:t>advertising</a:t>
            </a:r>
            <a:r>
              <a:rPr lang="en-GB" sz="2900" dirty="0"/>
              <a:t> space to HM government to support its vital public health communications. This donation will allow increased coverage of the public service messages on tv. The company has also launched a new social media campaign from Dettol echoing government guidelines.</a:t>
            </a:r>
          </a:p>
          <a:p>
            <a:r>
              <a:rPr lang="en-GB" sz="2900" dirty="0"/>
              <a:t>RB is among the brands backing a campaign urging people to shop more responsibly during the COVID-19 pandemic. It will feature on retailers’ websites, in email communications and is accompanied by a #</a:t>
            </a:r>
            <a:r>
              <a:rPr lang="en-GB" sz="2900" dirty="0" err="1"/>
              <a:t>ShopResponsibly</a:t>
            </a:r>
            <a:r>
              <a:rPr lang="en-GB" sz="2900" dirty="0"/>
              <a:t> social media campaign.</a:t>
            </a:r>
          </a:p>
          <a:p>
            <a:endParaRPr lang="en-GB" dirty="0"/>
          </a:p>
        </p:txBody>
      </p:sp>
    </p:spTree>
    <p:extLst>
      <p:ext uri="{BB962C8B-B14F-4D97-AF65-F5344CB8AC3E}">
        <p14:creationId xmlns:p14="http://schemas.microsoft.com/office/powerpoint/2010/main" val="1113738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8CDA6-E081-4E2C-949A-4B0171D4B785}"/>
              </a:ext>
            </a:extLst>
          </p:cNvPr>
          <p:cNvSpPr>
            <a:spLocks noGrp="1"/>
          </p:cNvSpPr>
          <p:nvPr>
            <p:ph type="title"/>
          </p:nvPr>
        </p:nvSpPr>
        <p:spPr/>
        <p:txBody>
          <a:bodyPr/>
          <a:lstStyle/>
          <a:p>
            <a:r>
              <a:rPr lang="en-GB" dirty="0"/>
              <a:t>Operations</a:t>
            </a:r>
          </a:p>
        </p:txBody>
      </p:sp>
      <p:sp>
        <p:nvSpPr>
          <p:cNvPr id="3" name="Content Placeholder 2">
            <a:extLst>
              <a:ext uri="{FF2B5EF4-FFF2-40B4-BE49-F238E27FC236}">
                <a16:creationId xmlns:a16="http://schemas.microsoft.com/office/drawing/2014/main" id="{7D2210B7-8D51-4803-BD2F-76D6C18B3872}"/>
              </a:ext>
            </a:extLst>
          </p:cNvPr>
          <p:cNvSpPr>
            <a:spLocks noGrp="1"/>
          </p:cNvSpPr>
          <p:nvPr>
            <p:ph idx="1"/>
          </p:nvPr>
        </p:nvSpPr>
        <p:spPr/>
        <p:txBody>
          <a:bodyPr>
            <a:normAutofit fontScale="92500" lnSpcReduction="20000"/>
          </a:bodyPr>
          <a:lstStyle/>
          <a:p>
            <a:r>
              <a:rPr lang="en-GB" sz="2700" dirty="0"/>
              <a:t>Despite the rest of the country shutting down, RB’s factories have continued to </a:t>
            </a:r>
            <a:r>
              <a:rPr lang="en-GB" sz="2700" b="1" dirty="0"/>
              <a:t>operate</a:t>
            </a:r>
            <a:r>
              <a:rPr lang="en-GB" sz="2700" dirty="0"/>
              <a:t> in order to meet the unprecedented demand for its most popular products, </a:t>
            </a:r>
            <a:r>
              <a:rPr lang="en-GB" sz="2700" dirty="0" err="1"/>
              <a:t>eg</a:t>
            </a:r>
            <a:r>
              <a:rPr lang="en-GB" sz="2700" dirty="0"/>
              <a:t> Dettol.</a:t>
            </a:r>
          </a:p>
          <a:p>
            <a:r>
              <a:rPr lang="en-GB" sz="2700" b="1" dirty="0"/>
              <a:t>Production </a:t>
            </a:r>
            <a:r>
              <a:rPr lang="en-GB" sz="2700" dirty="0"/>
              <a:t>has been stepped up at its factories in Derby, Nottingham and Hull.</a:t>
            </a:r>
          </a:p>
          <a:p>
            <a:r>
              <a:rPr lang="en-GB" sz="2700" dirty="0"/>
              <a:t>The decision has been made to cut its </a:t>
            </a:r>
            <a:r>
              <a:rPr lang="en-GB" sz="2700" b="1" dirty="0"/>
              <a:t>product range</a:t>
            </a:r>
            <a:r>
              <a:rPr lang="en-GB" sz="2700" dirty="0"/>
              <a:t> to meet </a:t>
            </a:r>
            <a:r>
              <a:rPr lang="en-GB" sz="2700" b="1" dirty="0"/>
              <a:t>demand</a:t>
            </a:r>
            <a:r>
              <a:rPr lang="en-GB" sz="2700" dirty="0"/>
              <a:t> for its most popular cleaning products. In May 2020, the company will produce the equivalent amount of sanitiser that it made in the whole of 2019.</a:t>
            </a:r>
          </a:p>
          <a:p>
            <a:r>
              <a:rPr lang="en-GB" sz="2700" dirty="0"/>
              <a:t>As a result, the company is facing short term operational challenges as it tries to meet the additional demand and handle the imposed lockdown  and social distancing measures, all of which have associated </a:t>
            </a:r>
            <a:r>
              <a:rPr lang="en-GB" sz="2700" b="1" dirty="0"/>
              <a:t>costs</a:t>
            </a:r>
            <a:r>
              <a:rPr lang="en-GB" sz="2700" dirty="0"/>
              <a:t>.</a:t>
            </a:r>
          </a:p>
          <a:p>
            <a:r>
              <a:rPr lang="en-GB" sz="2700" dirty="0"/>
              <a:t>RB has been battling with problems with its </a:t>
            </a:r>
            <a:r>
              <a:rPr lang="en-GB" sz="2700" b="1" dirty="0"/>
              <a:t>supply chain</a:t>
            </a:r>
            <a:r>
              <a:rPr lang="en-GB" sz="2700" dirty="0"/>
              <a:t> and </a:t>
            </a:r>
            <a:r>
              <a:rPr lang="en-GB" sz="2700" b="1" dirty="0"/>
              <a:t>distribution channels</a:t>
            </a:r>
            <a:r>
              <a:rPr lang="en-GB" sz="2700" dirty="0"/>
              <a:t> as suppliers and distributors have gone into lockdown.</a:t>
            </a:r>
          </a:p>
          <a:p>
            <a:endParaRPr lang="en-GB" dirty="0"/>
          </a:p>
          <a:p>
            <a:endParaRPr lang="en-GB" dirty="0"/>
          </a:p>
          <a:p>
            <a:endParaRPr lang="en-GB" dirty="0"/>
          </a:p>
        </p:txBody>
      </p:sp>
    </p:spTree>
    <p:extLst>
      <p:ext uri="{BB962C8B-B14F-4D97-AF65-F5344CB8AC3E}">
        <p14:creationId xmlns:p14="http://schemas.microsoft.com/office/powerpoint/2010/main" val="1449057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DB5328-3D72-4DDC-8748-B712795DD36A}"/>
              </a:ext>
            </a:extLst>
          </p:cNvPr>
          <p:cNvSpPr>
            <a:spLocks noGrp="1"/>
          </p:cNvSpPr>
          <p:nvPr>
            <p:ph idx="1"/>
          </p:nvPr>
        </p:nvSpPr>
        <p:spPr/>
        <p:txBody>
          <a:bodyPr>
            <a:normAutofit/>
          </a:bodyPr>
          <a:lstStyle/>
          <a:p>
            <a:r>
              <a:rPr lang="en-GB" sz="2500" dirty="0"/>
              <a:t>RB’s new Chief Executive had been planning many ambitious </a:t>
            </a:r>
            <a:r>
              <a:rPr lang="en-GB" sz="2500" b="1" dirty="0"/>
              <a:t>organisational changes</a:t>
            </a:r>
            <a:r>
              <a:rPr lang="en-GB" sz="2500" dirty="0"/>
              <a:t>, including </a:t>
            </a:r>
            <a:r>
              <a:rPr lang="en-GB" sz="2500" b="1" dirty="0"/>
              <a:t>productivity</a:t>
            </a:r>
            <a:r>
              <a:rPr lang="en-GB" sz="2500" dirty="0"/>
              <a:t> efficiencies and raising retailers stock in 2020.  In the current climate, it has been decided to put many of these changes on hold.</a:t>
            </a:r>
          </a:p>
          <a:p>
            <a:r>
              <a:rPr lang="en-GB" sz="2500" dirty="0"/>
              <a:t>RB has reprioritised its </a:t>
            </a:r>
            <a:r>
              <a:rPr lang="en-GB" sz="2500" b="1" dirty="0"/>
              <a:t>manufacturing</a:t>
            </a:r>
            <a:r>
              <a:rPr lang="en-GB" sz="2500" dirty="0"/>
              <a:t> activities in order to maximise throughput and expediting raw materials and finished products as quickly as possible.</a:t>
            </a:r>
          </a:p>
        </p:txBody>
      </p:sp>
    </p:spTree>
    <p:extLst>
      <p:ext uri="{BB962C8B-B14F-4D97-AF65-F5344CB8AC3E}">
        <p14:creationId xmlns:p14="http://schemas.microsoft.com/office/powerpoint/2010/main" val="2158392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2FD43-03A7-499B-AD3E-044D9225090E}"/>
              </a:ext>
            </a:extLst>
          </p:cNvPr>
          <p:cNvSpPr>
            <a:spLocks noGrp="1"/>
          </p:cNvSpPr>
          <p:nvPr>
            <p:ph type="title"/>
          </p:nvPr>
        </p:nvSpPr>
        <p:spPr/>
        <p:txBody>
          <a:bodyPr/>
          <a:lstStyle/>
          <a:p>
            <a:r>
              <a:rPr lang="en-GB" dirty="0"/>
              <a:t>Human Resource Management </a:t>
            </a:r>
          </a:p>
        </p:txBody>
      </p:sp>
      <p:sp>
        <p:nvSpPr>
          <p:cNvPr id="3" name="Content Placeholder 2">
            <a:extLst>
              <a:ext uri="{FF2B5EF4-FFF2-40B4-BE49-F238E27FC236}">
                <a16:creationId xmlns:a16="http://schemas.microsoft.com/office/drawing/2014/main" id="{4F14E42B-8D0C-474F-8457-90CF7A5FCA5C}"/>
              </a:ext>
            </a:extLst>
          </p:cNvPr>
          <p:cNvSpPr>
            <a:spLocks noGrp="1"/>
          </p:cNvSpPr>
          <p:nvPr>
            <p:ph idx="1"/>
          </p:nvPr>
        </p:nvSpPr>
        <p:spPr/>
        <p:txBody>
          <a:bodyPr>
            <a:noAutofit/>
          </a:bodyPr>
          <a:lstStyle/>
          <a:p>
            <a:r>
              <a:rPr lang="en-GB" sz="2500" dirty="0"/>
              <a:t>In these unprecedented times and unlike many other employees who have been furloughed or made redundant, RB’s factory workers are working flat out and are being put up in nearby hotels to limit the spread of infection.</a:t>
            </a:r>
          </a:p>
          <a:p>
            <a:r>
              <a:rPr lang="en-GB" sz="2500" dirty="0"/>
              <a:t>Laxman </a:t>
            </a:r>
            <a:r>
              <a:rPr lang="en-GB" sz="2500" dirty="0" err="1"/>
              <a:t>Narasinhan</a:t>
            </a:r>
            <a:r>
              <a:rPr lang="en-GB" sz="2500" dirty="0"/>
              <a:t> joined RB as Chief Executive in September 2019 and is having to run the company from his 2 bed home in West London whilst looking after his 79 year old mother.</a:t>
            </a:r>
          </a:p>
          <a:p>
            <a:r>
              <a:rPr lang="en-GB" sz="2500" dirty="0"/>
              <a:t>Despite the significant pressures presented by COVID-19, RB’s global teams have been working around the clock to ensure continuity of supply while prioritising the safety of employees, partners and the communities where they live and work. </a:t>
            </a:r>
          </a:p>
        </p:txBody>
      </p:sp>
    </p:spTree>
    <p:extLst>
      <p:ext uri="{BB962C8B-B14F-4D97-AF65-F5344CB8AC3E}">
        <p14:creationId xmlns:p14="http://schemas.microsoft.com/office/powerpoint/2010/main" val="2384828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42A9A45E8F66F4E8070BDF70ED0C2B3" ma:contentTypeVersion="7" ma:contentTypeDescription="Create a new document." ma:contentTypeScope="" ma:versionID="46fe4e664ed09af851125311e0f03c3c">
  <xsd:schema xmlns:xsd="http://www.w3.org/2001/XMLSchema" xmlns:xs="http://www.w3.org/2001/XMLSchema" xmlns:p="http://schemas.microsoft.com/office/2006/metadata/properties" xmlns:ns3="745cd89d-e7b6-4cde-b48e-a8ff655e4e13" xmlns:ns4="9489974f-67a7-406b-a43d-8a9662e78f04" targetNamespace="http://schemas.microsoft.com/office/2006/metadata/properties" ma:root="true" ma:fieldsID="4425a347d855785652d1af475beb2178" ns3:_="" ns4:_="">
    <xsd:import namespace="745cd89d-e7b6-4cde-b48e-a8ff655e4e13"/>
    <xsd:import namespace="9489974f-67a7-406b-a43d-8a9662e78f04"/>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5cd89d-e7b6-4cde-b48e-a8ff655e4e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489974f-67a7-406b-a43d-8a9662e78f0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B750C20-D5F3-490B-B3DB-F17CD0DE9287}">
  <ds:schemaRefs>
    <ds:schemaRef ds:uri="http://schemas.microsoft.com/sharepoint/v3/contenttype/forms"/>
  </ds:schemaRefs>
</ds:datastoreItem>
</file>

<file path=customXml/itemProps2.xml><?xml version="1.0" encoding="utf-8"?>
<ds:datastoreItem xmlns:ds="http://schemas.openxmlformats.org/officeDocument/2006/customXml" ds:itemID="{1CAEFEF9-2DA9-4DED-8A96-14D1FB01BC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45cd89d-e7b6-4cde-b48e-a8ff655e4e13"/>
    <ds:schemaRef ds:uri="9489974f-67a7-406b-a43d-8a9662e78f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6D96601-1090-406A-8F0B-2F4E46B01B3F}">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745cd89d-e7b6-4cde-b48e-a8ff655e4e13"/>
    <ds:schemaRef ds:uri="http://schemas.microsoft.com/office/2006/documentManagement/types"/>
    <ds:schemaRef ds:uri="9489974f-67a7-406b-a43d-8a9662e78f04"/>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161</TotalTime>
  <Words>1292</Words>
  <Application>Microsoft Office PowerPoint</Application>
  <PresentationFormat>Widescreen</PresentationFormat>
  <Paragraphs>48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The effect of Covid-19 on Business Decision-Making</vt:lpstr>
      <vt:lpstr>Background</vt:lpstr>
      <vt:lpstr>PowerPoint Presentation</vt:lpstr>
      <vt:lpstr>Finance since January 2020</vt:lpstr>
      <vt:lpstr>Marketing</vt:lpstr>
      <vt:lpstr>PowerPoint Presentation</vt:lpstr>
      <vt:lpstr>Operations</vt:lpstr>
      <vt:lpstr>PowerPoint Presentation</vt:lpstr>
      <vt:lpstr>Human Resource Management </vt:lpstr>
      <vt:lpstr>PowerPoint Presentation</vt:lpstr>
      <vt:lpstr>Demand</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 of Covid-19 on Business Decision-Making</dc:title>
  <dc:creator>emma jackson</dc:creator>
  <cp:lastModifiedBy>J McHarg</cp:lastModifiedBy>
  <cp:revision>1</cp:revision>
  <dcterms:created xsi:type="dcterms:W3CDTF">2020-05-01T16:07:39Z</dcterms:created>
  <dcterms:modified xsi:type="dcterms:W3CDTF">2020-05-02T18:50:14Z</dcterms:modified>
</cp:coreProperties>
</file>