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 id="2147483849" r:id="rId5"/>
    <p:sldMasterId id="2147483863" r:id="rId6"/>
    <p:sldMasterId id="2147483875" r:id="rId7"/>
    <p:sldMasterId id="2147483900" r:id="rId8"/>
    <p:sldMasterId id="2147483912" r:id="rId9"/>
  </p:sldMasterIdLst>
  <p:notesMasterIdLst>
    <p:notesMasterId r:id="rId61"/>
  </p:notesMasterIdLst>
  <p:handoutMasterIdLst>
    <p:handoutMasterId r:id="rId62"/>
  </p:handoutMasterIdLst>
  <p:sldIdLst>
    <p:sldId id="256" r:id="rId10"/>
    <p:sldId id="390" r:id="rId11"/>
    <p:sldId id="295" r:id="rId12"/>
    <p:sldId id="391" r:id="rId13"/>
    <p:sldId id="392" r:id="rId14"/>
    <p:sldId id="393" r:id="rId15"/>
    <p:sldId id="410" r:id="rId16"/>
    <p:sldId id="394" r:id="rId17"/>
    <p:sldId id="437" r:id="rId18"/>
    <p:sldId id="296" r:id="rId19"/>
    <p:sldId id="312" r:id="rId20"/>
    <p:sldId id="379" r:id="rId21"/>
    <p:sldId id="382" r:id="rId22"/>
    <p:sldId id="442" r:id="rId23"/>
    <p:sldId id="411" r:id="rId24"/>
    <p:sldId id="350" r:id="rId25"/>
    <p:sldId id="396" r:id="rId26"/>
    <p:sldId id="292" r:id="rId27"/>
    <p:sldId id="397" r:id="rId28"/>
    <p:sldId id="398" r:id="rId29"/>
    <p:sldId id="297" r:id="rId30"/>
    <p:sldId id="313" r:id="rId31"/>
    <p:sldId id="439" r:id="rId32"/>
    <p:sldId id="316" r:id="rId33"/>
    <p:sldId id="440" r:id="rId34"/>
    <p:sldId id="319" r:id="rId35"/>
    <p:sldId id="371" r:id="rId36"/>
    <p:sldId id="320" r:id="rId37"/>
    <p:sldId id="321" r:id="rId38"/>
    <p:sldId id="322" r:id="rId39"/>
    <p:sldId id="263" r:id="rId40"/>
    <p:sldId id="443" r:id="rId41"/>
    <p:sldId id="259" r:id="rId42"/>
    <p:sldId id="444" r:id="rId43"/>
    <p:sldId id="318" r:id="rId44"/>
    <p:sldId id="317" r:id="rId45"/>
    <p:sldId id="441" r:id="rId46"/>
    <p:sldId id="338" r:id="rId47"/>
    <p:sldId id="354" r:id="rId48"/>
    <p:sldId id="435" r:id="rId49"/>
    <p:sldId id="298" r:id="rId50"/>
    <p:sldId id="345" r:id="rId51"/>
    <p:sldId id="383" r:id="rId52"/>
    <p:sldId id="414" r:id="rId53"/>
    <p:sldId id="405" r:id="rId54"/>
    <p:sldId id="406" r:id="rId55"/>
    <p:sldId id="407" r:id="rId56"/>
    <p:sldId id="408" r:id="rId57"/>
    <p:sldId id="436" r:id="rId58"/>
    <p:sldId id="347" r:id="rId59"/>
    <p:sldId id="369" r:id="rId6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301CC-C646-46A3-BB43-285D4151589B}">
          <p14:sldIdLst>
            <p14:sldId id="256"/>
            <p14:sldId id="390"/>
            <p14:sldId id="295"/>
            <p14:sldId id="391"/>
            <p14:sldId id="392"/>
            <p14:sldId id="393"/>
            <p14:sldId id="410"/>
            <p14:sldId id="394"/>
            <p14:sldId id="437"/>
            <p14:sldId id="296"/>
            <p14:sldId id="312"/>
            <p14:sldId id="379"/>
            <p14:sldId id="382"/>
            <p14:sldId id="442"/>
            <p14:sldId id="411"/>
            <p14:sldId id="350"/>
            <p14:sldId id="396"/>
            <p14:sldId id="292"/>
            <p14:sldId id="397"/>
            <p14:sldId id="398"/>
            <p14:sldId id="297"/>
            <p14:sldId id="313"/>
            <p14:sldId id="439"/>
            <p14:sldId id="316"/>
            <p14:sldId id="440"/>
            <p14:sldId id="319"/>
            <p14:sldId id="371"/>
            <p14:sldId id="320"/>
            <p14:sldId id="321"/>
            <p14:sldId id="322"/>
            <p14:sldId id="263"/>
            <p14:sldId id="443"/>
            <p14:sldId id="259"/>
            <p14:sldId id="444"/>
            <p14:sldId id="318"/>
            <p14:sldId id="317"/>
            <p14:sldId id="441"/>
            <p14:sldId id="338"/>
            <p14:sldId id="354"/>
            <p14:sldId id="435"/>
            <p14:sldId id="298"/>
            <p14:sldId id="345"/>
            <p14:sldId id="383"/>
            <p14:sldId id="414"/>
            <p14:sldId id="405"/>
            <p14:sldId id="406"/>
            <p14:sldId id="407"/>
            <p14:sldId id="408"/>
            <p14:sldId id="436"/>
            <p14:sldId id="347"/>
            <p14:sldId id="3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27EF"/>
    <a:srgbClr val="5A9531"/>
    <a:srgbClr val="B2B2B2"/>
    <a:srgbClr val="FCF5F5"/>
    <a:srgbClr val="FFE005"/>
    <a:srgbClr val="FFD866"/>
    <a:srgbClr val="FF2600"/>
    <a:srgbClr val="012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071E4-2393-4A1B-BD13-688C7B788AC6}" v="3" dt="2025-09-18T16:43:12.104"/>
    <p1510:client id="{ECE92B89-852F-4CB2-9C52-7757A80670CC}" v="3" dt="2025-09-19T09:45:33.6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1E9B6F-7863-A644-94ED-D3E8A869DB28}"/>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A683B2-1058-1041-B339-F4D8A08A5944}"/>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3BD41EBE-06D5-774D-89E1-305AEFBDF97C}" type="datetimeFigureOut">
              <a:rPr lang="en-US" smtClean="0"/>
              <a:t>9/19/2025</a:t>
            </a:fld>
            <a:endParaRPr lang="en-US"/>
          </a:p>
        </p:txBody>
      </p:sp>
      <p:sp>
        <p:nvSpPr>
          <p:cNvPr id="4" name="Footer Placeholder 3">
            <a:extLst>
              <a:ext uri="{FF2B5EF4-FFF2-40B4-BE49-F238E27FC236}">
                <a16:creationId xmlns:a16="http://schemas.microsoft.com/office/drawing/2014/main" id="{CA7DD36B-C195-884E-B262-C0F9FC31E20F}"/>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D8B38F-DC95-5043-BCEF-4BACC0132825}"/>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41568B9-8060-C14B-98E7-FEEC0F1F6F73}" type="slidenum">
              <a:rPr lang="en-US" smtClean="0"/>
              <a:t>‹#›</a:t>
            </a:fld>
            <a:endParaRPr lang="en-US"/>
          </a:p>
        </p:txBody>
      </p:sp>
    </p:spTree>
    <p:extLst>
      <p:ext uri="{BB962C8B-B14F-4D97-AF65-F5344CB8AC3E}">
        <p14:creationId xmlns:p14="http://schemas.microsoft.com/office/powerpoint/2010/main" val="42758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BE34618-848D-AF4D-9723-669953F5A80E}" type="datetimeFigureOut">
              <a:rPr lang="en-US" smtClean="0"/>
              <a:t>9/19/2025</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118B07B-8C6C-B04D-8342-731C16DBFE46}" type="slidenum">
              <a:rPr lang="en-US" smtClean="0"/>
              <a:t>‹#›</a:t>
            </a:fld>
            <a:endParaRPr lang="en-US"/>
          </a:p>
        </p:txBody>
      </p:sp>
    </p:spTree>
    <p:extLst>
      <p:ext uri="{BB962C8B-B14F-4D97-AF65-F5344CB8AC3E}">
        <p14:creationId xmlns:p14="http://schemas.microsoft.com/office/powerpoint/2010/main" val="146827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0C5D55-DA65-4385-B416-09B108F46815}" type="slidenum">
              <a:rPr lang="en-GB"/>
              <a:t>18</a:t>
            </a:fld>
            <a:endParaRPr lang="en-GB"/>
          </a:p>
        </p:txBody>
      </p:sp>
    </p:spTree>
    <p:extLst>
      <p:ext uri="{BB962C8B-B14F-4D97-AF65-F5344CB8AC3E}">
        <p14:creationId xmlns:p14="http://schemas.microsoft.com/office/powerpoint/2010/main" val="407280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091A6-E8A6-4AF4-4D7D-D7454B095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E54C6-B271-00A8-25B8-296BA949A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6CADA-28C9-4907-6CBF-4F43896696B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501797-38F4-FD3E-8698-8694C9BEB6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B07B-8C6C-B04D-8342-731C16DBFE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25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DEBBB-9B82-EFA1-FBF3-D16AB20DA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9169B-F954-86F0-044E-B346A3CDD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AF531-C6FC-1AB7-9F21-B316E9D0A6B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BA7041-5824-EF46-BAD0-1F16C88466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B07B-8C6C-B04D-8342-731C16DBFE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03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B07B-8C6C-B04D-8342-731C16DBFE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62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53C80-1900-129F-21F2-1C75CDB1E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1F3A0-1BCB-C7FD-3121-F93D813AD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20DA0-6F10-D8F5-9E1D-CB4A9680F3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09E7966-E8C4-668D-7FD8-477C262F81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B07B-8C6C-B04D-8342-731C16DBFE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496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elcome Slide">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sp>
        <p:nvSpPr>
          <p:cNvPr id="2" name="Title 1">
            <a:extLst>
              <a:ext uri="{FF2B5EF4-FFF2-40B4-BE49-F238E27FC236}">
                <a16:creationId xmlns:a16="http://schemas.microsoft.com/office/drawing/2014/main" id="{E08284D7-D4AE-469A-A169-F352E0AE1F45}"/>
              </a:ext>
            </a:extLst>
          </p:cNvPr>
          <p:cNvSpPr>
            <a:spLocks noGrp="1"/>
          </p:cNvSpPr>
          <p:nvPr>
            <p:ph type="ctrTitle" hasCustomPrompt="1"/>
          </p:nvPr>
        </p:nvSpPr>
        <p:spPr>
          <a:xfrm>
            <a:off x="1524000" y="1122363"/>
            <a:ext cx="9144000" cy="879475"/>
          </a:xfrm>
        </p:spPr>
        <p:txBody>
          <a:bodyPr anchor="b">
            <a:normAutofit/>
          </a:bodyPr>
          <a:lstStyle>
            <a:lvl1pPr algn="ctr">
              <a:defRPr sz="3600" b="1" i="0">
                <a:solidFill>
                  <a:schemeClr val="bg1"/>
                </a:solidFill>
                <a:latin typeface="Brandon Grotesque Bold" panose="020B0503020203060202" pitchFamily="34" charset="77"/>
              </a:defRPr>
            </a:lvl1pPr>
          </a:lstStyle>
          <a:p>
            <a:r>
              <a:rPr lang="en-US"/>
              <a:t>WELCOME TO WILMSLOW HIGH SCHOOL</a:t>
            </a:r>
            <a:endParaRPr lang="en-GB"/>
          </a:p>
        </p:txBody>
      </p:sp>
      <p:sp>
        <p:nvSpPr>
          <p:cNvPr id="3" name="Subtitle 2">
            <a:extLst>
              <a:ext uri="{FF2B5EF4-FFF2-40B4-BE49-F238E27FC236}">
                <a16:creationId xmlns:a16="http://schemas.microsoft.com/office/drawing/2014/main" id="{35584C10-11E4-4662-B149-9661654D05C1}"/>
              </a:ext>
            </a:extLst>
          </p:cNvPr>
          <p:cNvSpPr>
            <a:spLocks noGrp="1"/>
          </p:cNvSpPr>
          <p:nvPr>
            <p:ph type="subTitle" idx="1" hasCustomPrompt="1"/>
          </p:nvPr>
        </p:nvSpPr>
        <p:spPr>
          <a:xfrm>
            <a:off x="1524000" y="2274277"/>
            <a:ext cx="9144000" cy="597877"/>
          </a:xfrm>
        </p:spPr>
        <p:txBody>
          <a:bodyPr/>
          <a:lstStyle>
            <a:lvl1pPr marL="0" indent="0" algn="ctr">
              <a:buNone/>
              <a:defRPr sz="2400" b="0" i="0" spc="300">
                <a:solidFill>
                  <a:schemeClr val="bg1"/>
                </a:solidFill>
                <a:latin typeface="Brandon Grotesque Medium" panose="020B05030202030602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EVENT</a:t>
            </a:r>
            <a:endParaRPr lang="en-GB"/>
          </a:p>
        </p:txBody>
      </p:sp>
      <p:pic>
        <p:nvPicPr>
          <p:cNvPr id="8" name="Picture 7" descr="Logo, company name&#10;&#10;Description automatically generated">
            <a:extLst>
              <a:ext uri="{FF2B5EF4-FFF2-40B4-BE49-F238E27FC236}">
                <a16:creationId xmlns:a16="http://schemas.microsoft.com/office/drawing/2014/main" id="{C64934D6-FFC6-8066-5DAF-1BE05476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3394" y="4748958"/>
            <a:ext cx="3465212" cy="1607392"/>
          </a:xfrm>
          <a:prstGeom prst="rect">
            <a:avLst/>
          </a:prstGeom>
        </p:spPr>
      </p:pic>
    </p:spTree>
    <p:extLst>
      <p:ext uri="{BB962C8B-B14F-4D97-AF65-F5344CB8AC3E}">
        <p14:creationId xmlns:p14="http://schemas.microsoft.com/office/powerpoint/2010/main" val="199702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059-EE6A-446D-9B40-EA67C1495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9F593E-D264-4C30-BC8F-4B725F557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6265C7-1903-44ED-A9D6-720A6C089C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508D9B-EA3F-41D4-AD74-132ADCACF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EEFDA8-A95E-4667-A490-19691882DE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D72606-547A-461F-95E9-B8B69F377B24}"/>
              </a:ext>
            </a:extLst>
          </p:cNvPr>
          <p:cNvSpPr>
            <a:spLocks noGrp="1"/>
          </p:cNvSpPr>
          <p:nvPr>
            <p:ph type="dt" sz="half" idx="10"/>
          </p:nvPr>
        </p:nvSpPr>
        <p:spPr/>
        <p:txBody>
          <a:bodyPr/>
          <a:lstStyle/>
          <a:p>
            <a:fld id="{D5FDF75A-C445-4F27-B368-05E97B3ACEA2}" type="datetimeFigureOut">
              <a:rPr lang="en-GB" smtClean="0"/>
              <a:t>19/09/2025</a:t>
            </a:fld>
            <a:endParaRPr lang="en-GB"/>
          </a:p>
        </p:txBody>
      </p:sp>
      <p:sp>
        <p:nvSpPr>
          <p:cNvPr id="8" name="Footer Placeholder 7">
            <a:extLst>
              <a:ext uri="{FF2B5EF4-FFF2-40B4-BE49-F238E27FC236}">
                <a16:creationId xmlns:a16="http://schemas.microsoft.com/office/drawing/2014/main" id="{ACECC840-68B1-4FE3-9871-000F7B65BB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F6C234-0BA9-4130-8C95-C38C2CE8A850}"/>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10" name="Picture 9" descr="A picture containing text, outdoor, sign&#10;&#10;Description automatically generated">
            <a:extLst>
              <a:ext uri="{FF2B5EF4-FFF2-40B4-BE49-F238E27FC236}">
                <a16:creationId xmlns:a16="http://schemas.microsoft.com/office/drawing/2014/main" id="{59B10F13-0934-D5E7-67F1-201BFE535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133762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 outdoor, sign&#10;&#10;Description automatically generated">
            <a:extLst>
              <a:ext uri="{FF2B5EF4-FFF2-40B4-BE49-F238E27FC236}">
                <a16:creationId xmlns:a16="http://schemas.microsoft.com/office/drawing/2014/main" id="{0A5194BE-1FE1-C9F6-B9F0-F6E1B3A10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17125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Welcome Slide">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sp>
        <p:nvSpPr>
          <p:cNvPr id="2" name="Title 1">
            <a:extLst>
              <a:ext uri="{FF2B5EF4-FFF2-40B4-BE49-F238E27FC236}">
                <a16:creationId xmlns:a16="http://schemas.microsoft.com/office/drawing/2014/main" id="{E08284D7-D4AE-469A-A169-F352E0AE1F45}"/>
              </a:ext>
            </a:extLst>
          </p:cNvPr>
          <p:cNvSpPr>
            <a:spLocks noGrp="1"/>
          </p:cNvSpPr>
          <p:nvPr>
            <p:ph type="ctrTitle" hasCustomPrompt="1"/>
          </p:nvPr>
        </p:nvSpPr>
        <p:spPr>
          <a:xfrm>
            <a:off x="1524000" y="1122363"/>
            <a:ext cx="9144000" cy="879475"/>
          </a:xfrm>
        </p:spPr>
        <p:txBody>
          <a:bodyPr anchor="b">
            <a:normAutofit/>
          </a:bodyPr>
          <a:lstStyle>
            <a:lvl1pPr algn="ctr">
              <a:defRPr sz="3600" b="1" i="0">
                <a:solidFill>
                  <a:schemeClr val="bg1"/>
                </a:solidFill>
                <a:latin typeface="Brandon Grotesque Bold" panose="020B0503020203060202" pitchFamily="34" charset="77"/>
              </a:defRPr>
            </a:lvl1pPr>
          </a:lstStyle>
          <a:p>
            <a:r>
              <a:rPr lang="en-US"/>
              <a:t>WELCOME TO WILMSLOW HIGH SCHOOL</a:t>
            </a:r>
            <a:endParaRPr lang="en-GB"/>
          </a:p>
        </p:txBody>
      </p:sp>
      <p:sp>
        <p:nvSpPr>
          <p:cNvPr id="3" name="Subtitle 2">
            <a:extLst>
              <a:ext uri="{FF2B5EF4-FFF2-40B4-BE49-F238E27FC236}">
                <a16:creationId xmlns:a16="http://schemas.microsoft.com/office/drawing/2014/main" id="{35584C10-11E4-4662-B149-9661654D05C1}"/>
              </a:ext>
            </a:extLst>
          </p:cNvPr>
          <p:cNvSpPr>
            <a:spLocks noGrp="1"/>
          </p:cNvSpPr>
          <p:nvPr>
            <p:ph type="subTitle" idx="1" hasCustomPrompt="1"/>
          </p:nvPr>
        </p:nvSpPr>
        <p:spPr>
          <a:xfrm>
            <a:off x="1524000" y="2274277"/>
            <a:ext cx="9144000" cy="597877"/>
          </a:xfrm>
        </p:spPr>
        <p:txBody>
          <a:bodyPr/>
          <a:lstStyle>
            <a:lvl1pPr marL="0" indent="0" algn="ctr">
              <a:buNone/>
              <a:defRPr sz="2400" b="0" i="0" spc="300">
                <a:solidFill>
                  <a:schemeClr val="bg1"/>
                </a:solidFill>
                <a:latin typeface="Brandon Grotesque Medium" panose="020B05030202030602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EVENT</a:t>
            </a:r>
            <a:endParaRPr lang="en-GB"/>
          </a:p>
        </p:txBody>
      </p:sp>
      <p:pic>
        <p:nvPicPr>
          <p:cNvPr id="8" name="Picture 7" descr="Logo, company name&#10;&#10;Description automatically generated">
            <a:extLst>
              <a:ext uri="{FF2B5EF4-FFF2-40B4-BE49-F238E27FC236}">
                <a16:creationId xmlns:a16="http://schemas.microsoft.com/office/drawing/2014/main" id="{C64934D6-FFC6-8066-5DAF-1BE05476BF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3394" y="4748958"/>
            <a:ext cx="3465212" cy="1607392"/>
          </a:xfrm>
          <a:prstGeom prst="rect">
            <a:avLst/>
          </a:prstGeom>
        </p:spPr>
      </p:pic>
    </p:spTree>
    <p:extLst>
      <p:ext uri="{BB962C8B-B14F-4D97-AF65-F5344CB8AC3E}">
        <p14:creationId xmlns:p14="http://schemas.microsoft.com/office/powerpoint/2010/main" val="1707436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pic>
        <p:nvPicPr>
          <p:cNvPr id="12" name="Picture 11" descr="A black and white sign&#10;&#10;Description automatically generated with low confidence">
            <a:extLst>
              <a:ext uri="{FF2B5EF4-FFF2-40B4-BE49-F238E27FC236}">
                <a16:creationId xmlns:a16="http://schemas.microsoft.com/office/drawing/2014/main" id="{2FF70EDB-58F4-A862-16DC-DA3366D150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
        <p:nvSpPr>
          <p:cNvPr id="13" name="Title 12">
            <a:extLst>
              <a:ext uri="{FF2B5EF4-FFF2-40B4-BE49-F238E27FC236}">
                <a16:creationId xmlns:a16="http://schemas.microsoft.com/office/drawing/2014/main" id="{44882AB2-D9F8-E506-4898-FD0B7E28F46F}"/>
              </a:ext>
            </a:extLst>
          </p:cNvPr>
          <p:cNvSpPr>
            <a:spLocks noGrp="1"/>
          </p:cNvSpPr>
          <p:nvPr>
            <p:ph type="title" hasCustomPrompt="1"/>
          </p:nvPr>
        </p:nvSpPr>
        <p:spPr>
          <a:xfrm>
            <a:off x="838200" y="1418492"/>
            <a:ext cx="10515600" cy="1295246"/>
          </a:xfrm>
        </p:spPr>
        <p:txBody>
          <a:bodyPr>
            <a:normAutofit/>
          </a:bodyPr>
          <a:lstStyle>
            <a:lvl1pPr algn="ctr">
              <a:defRPr sz="4000" b="1" i="0" spc="300">
                <a:solidFill>
                  <a:schemeClr val="bg1"/>
                </a:solidFill>
                <a:latin typeface="Brandon Grotesque Bold" panose="020B0503020203060202" pitchFamily="34" charset="77"/>
              </a:defRPr>
            </a:lvl1pPr>
          </a:lstStyle>
          <a:p>
            <a:r>
              <a:rPr lang="en-GB"/>
              <a:t>NEW SECTION</a:t>
            </a:r>
            <a:endParaRPr lang="en-US"/>
          </a:p>
        </p:txBody>
      </p:sp>
    </p:spTree>
    <p:extLst>
      <p:ext uri="{BB962C8B-B14F-4D97-AF65-F5344CB8AC3E}">
        <p14:creationId xmlns:p14="http://schemas.microsoft.com/office/powerpoint/2010/main" val="253668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807" y="6011528"/>
            <a:ext cx="2290462" cy="527384"/>
          </a:xfrm>
          <a:prstGeom prst="rect">
            <a:avLst/>
          </a:prstGeom>
        </p:spPr>
      </p:pic>
      <p:pic>
        <p:nvPicPr>
          <p:cNvPr id="9" name="Picture 8" descr="A picture containing text, outdoor, sign&#10;&#10;Description automatically generated">
            <a:extLst>
              <a:ext uri="{FF2B5EF4-FFF2-40B4-BE49-F238E27FC236}">
                <a16:creationId xmlns:a16="http://schemas.microsoft.com/office/drawing/2014/main" id="{4581472A-D6EE-BFFE-8162-9FC7658909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311446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16DA864-E6C4-4933-8B68-F4A1B6A6834A}"/>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367534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757074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6D6540D8-E005-9EA7-34BD-8D3216EB83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2880469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80D4-A9F4-4C51-9B14-405B7F388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8D6C62-2EB9-4870-A9C6-9FF5600D2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784FA4-21BA-4EBF-ADEF-BED1FFD2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EDCD2505-6CDD-AF3C-8DB4-34CA4934A2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427658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14521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pic>
        <p:nvPicPr>
          <p:cNvPr id="12" name="Picture 11" descr="A black and white sign&#10;&#10;Description automatically generated with low confidence">
            <a:extLst>
              <a:ext uri="{FF2B5EF4-FFF2-40B4-BE49-F238E27FC236}">
                <a16:creationId xmlns:a16="http://schemas.microsoft.com/office/drawing/2014/main" id="{2FF70EDB-58F4-A862-16DC-DA3366D1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
        <p:nvSpPr>
          <p:cNvPr id="13" name="Title 12">
            <a:extLst>
              <a:ext uri="{FF2B5EF4-FFF2-40B4-BE49-F238E27FC236}">
                <a16:creationId xmlns:a16="http://schemas.microsoft.com/office/drawing/2014/main" id="{44882AB2-D9F8-E506-4898-FD0B7E28F46F}"/>
              </a:ext>
            </a:extLst>
          </p:cNvPr>
          <p:cNvSpPr>
            <a:spLocks noGrp="1"/>
          </p:cNvSpPr>
          <p:nvPr>
            <p:ph type="title" hasCustomPrompt="1"/>
          </p:nvPr>
        </p:nvSpPr>
        <p:spPr>
          <a:xfrm>
            <a:off x="838200" y="1418492"/>
            <a:ext cx="10515600" cy="1295246"/>
          </a:xfrm>
        </p:spPr>
        <p:txBody>
          <a:bodyPr>
            <a:normAutofit/>
          </a:bodyPr>
          <a:lstStyle>
            <a:lvl1pPr algn="ctr">
              <a:defRPr sz="4000" b="1" i="0" spc="300">
                <a:solidFill>
                  <a:schemeClr val="bg1"/>
                </a:solidFill>
                <a:latin typeface="Brandon Grotesque Bold" panose="020B0503020203060202" pitchFamily="34" charset="77"/>
              </a:defRPr>
            </a:lvl1pPr>
          </a:lstStyle>
          <a:p>
            <a:r>
              <a:rPr lang="en-GB"/>
              <a:t>NEW SECTION</a:t>
            </a:r>
            <a:endParaRPr lang="en-US"/>
          </a:p>
        </p:txBody>
      </p:sp>
    </p:spTree>
    <p:extLst>
      <p:ext uri="{BB962C8B-B14F-4D97-AF65-F5344CB8AC3E}">
        <p14:creationId xmlns:p14="http://schemas.microsoft.com/office/powerpoint/2010/main" val="4063106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A2484C8D-F242-0CC9-663B-F367B156E9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2947806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059-EE6A-446D-9B40-EA67C1495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9F593E-D264-4C30-BC8F-4B725F557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265C7-1903-44ED-A9D6-720A6C089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508D9B-EA3F-41D4-AD74-132ADCACF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EFDA8-A95E-4667-A490-19691882DE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D72606-547A-461F-95E9-B8B69F377B24}"/>
              </a:ext>
            </a:extLst>
          </p:cNvPr>
          <p:cNvSpPr>
            <a:spLocks noGrp="1"/>
          </p:cNvSpPr>
          <p:nvPr>
            <p:ph type="dt" sz="half" idx="10"/>
          </p:nvPr>
        </p:nvSpPr>
        <p:spPr/>
        <p:txBody>
          <a:bodyPr/>
          <a:lstStyle/>
          <a:p>
            <a:fld id="{D5FDF75A-C445-4F27-B368-05E97B3ACEA2}" type="datetimeFigureOut">
              <a:rPr lang="en-GB" smtClean="0"/>
              <a:t>19/09/2025</a:t>
            </a:fld>
            <a:endParaRPr lang="en-GB"/>
          </a:p>
        </p:txBody>
      </p:sp>
      <p:sp>
        <p:nvSpPr>
          <p:cNvPr id="8" name="Footer Placeholder 7">
            <a:extLst>
              <a:ext uri="{FF2B5EF4-FFF2-40B4-BE49-F238E27FC236}">
                <a16:creationId xmlns:a16="http://schemas.microsoft.com/office/drawing/2014/main" id="{ACECC840-68B1-4FE3-9871-000F7B65BB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F6C234-0BA9-4130-8C95-C38C2CE8A850}"/>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10" name="Picture 9" descr="A picture containing text, outdoor, sign&#10;&#10;Description automatically generated">
            <a:extLst>
              <a:ext uri="{FF2B5EF4-FFF2-40B4-BE49-F238E27FC236}">
                <a16:creationId xmlns:a16="http://schemas.microsoft.com/office/drawing/2014/main" id="{59B10F13-0934-D5E7-67F1-201BFE5357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872485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 outdoor, sign&#10;&#10;Description automatically generated">
            <a:extLst>
              <a:ext uri="{FF2B5EF4-FFF2-40B4-BE49-F238E27FC236}">
                <a16:creationId xmlns:a16="http://schemas.microsoft.com/office/drawing/2014/main" id="{0A5194BE-1FE1-C9F6-B9F0-F6E1B3A10B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887415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81D0A2-C695-46F8-80A0-947C16C350BF}"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0B622-3B71-499D-AADF-1DA6C4462911}" type="slidenum">
              <a:rPr lang="en-GB" smtClean="0"/>
              <a:t>‹#›</a:t>
            </a:fld>
            <a:endParaRPr lang="en-GB"/>
          </a:p>
        </p:txBody>
      </p:sp>
    </p:spTree>
    <p:extLst>
      <p:ext uri="{BB962C8B-B14F-4D97-AF65-F5344CB8AC3E}">
        <p14:creationId xmlns:p14="http://schemas.microsoft.com/office/powerpoint/2010/main" val="3951869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081D0A2-C695-46F8-80A0-947C16C350BF}" type="datetimeFigureOut">
              <a:rPr lang="en-GB" smtClean="0"/>
              <a:t>19/09/2025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80B622-3B71-499D-AADF-1DA6C4462911}" type="slidenum">
              <a:rPr lang="en-GB" smtClean="0"/>
              <a:t>‹#›</a:t>
            </a:fld>
            <a:endParaRPr lang="en-GB"/>
          </a:p>
        </p:txBody>
      </p:sp>
    </p:spTree>
    <p:extLst>
      <p:ext uri="{BB962C8B-B14F-4D97-AF65-F5344CB8AC3E}">
        <p14:creationId xmlns:p14="http://schemas.microsoft.com/office/powerpoint/2010/main" val="3152335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Welcome Slide">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sp>
        <p:nvSpPr>
          <p:cNvPr id="2" name="Title 1">
            <a:extLst>
              <a:ext uri="{FF2B5EF4-FFF2-40B4-BE49-F238E27FC236}">
                <a16:creationId xmlns:a16="http://schemas.microsoft.com/office/drawing/2014/main" id="{E08284D7-D4AE-469A-A169-F352E0AE1F45}"/>
              </a:ext>
            </a:extLst>
          </p:cNvPr>
          <p:cNvSpPr>
            <a:spLocks noGrp="1"/>
          </p:cNvSpPr>
          <p:nvPr>
            <p:ph type="ctrTitle" hasCustomPrompt="1"/>
          </p:nvPr>
        </p:nvSpPr>
        <p:spPr>
          <a:xfrm>
            <a:off x="1524000" y="1122363"/>
            <a:ext cx="9144000" cy="879475"/>
          </a:xfrm>
        </p:spPr>
        <p:txBody>
          <a:bodyPr anchor="b">
            <a:normAutofit/>
          </a:bodyPr>
          <a:lstStyle>
            <a:lvl1pPr algn="ctr">
              <a:defRPr sz="3600" b="1" i="0">
                <a:solidFill>
                  <a:schemeClr val="bg1"/>
                </a:solidFill>
                <a:latin typeface="Brandon Grotesque Bold" panose="020B0503020203060202" pitchFamily="34" charset="77"/>
              </a:defRPr>
            </a:lvl1pPr>
          </a:lstStyle>
          <a:p>
            <a:r>
              <a:rPr lang="en-US"/>
              <a:t>WELCOME TO WILMSLOW HIGH SCHOOL</a:t>
            </a:r>
            <a:endParaRPr lang="en-GB"/>
          </a:p>
        </p:txBody>
      </p:sp>
      <p:sp>
        <p:nvSpPr>
          <p:cNvPr id="3" name="Subtitle 2">
            <a:extLst>
              <a:ext uri="{FF2B5EF4-FFF2-40B4-BE49-F238E27FC236}">
                <a16:creationId xmlns:a16="http://schemas.microsoft.com/office/drawing/2014/main" id="{35584C10-11E4-4662-B149-9661654D05C1}"/>
              </a:ext>
            </a:extLst>
          </p:cNvPr>
          <p:cNvSpPr>
            <a:spLocks noGrp="1"/>
          </p:cNvSpPr>
          <p:nvPr>
            <p:ph type="subTitle" idx="1" hasCustomPrompt="1"/>
          </p:nvPr>
        </p:nvSpPr>
        <p:spPr>
          <a:xfrm>
            <a:off x="1524000" y="2274277"/>
            <a:ext cx="9144000" cy="597877"/>
          </a:xfrm>
        </p:spPr>
        <p:txBody>
          <a:bodyPr/>
          <a:lstStyle>
            <a:lvl1pPr marL="0" indent="0" algn="ctr">
              <a:buNone/>
              <a:defRPr sz="2400" b="0" i="0" spc="300">
                <a:solidFill>
                  <a:schemeClr val="bg1"/>
                </a:solidFill>
                <a:latin typeface="Brandon Grotesque Medium" panose="020B05030202030602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EVENT</a:t>
            </a:r>
            <a:endParaRPr lang="en-GB"/>
          </a:p>
        </p:txBody>
      </p:sp>
      <p:pic>
        <p:nvPicPr>
          <p:cNvPr id="8" name="Picture 7" descr="Logo, company name&#10;&#10;Description automatically generated">
            <a:extLst>
              <a:ext uri="{FF2B5EF4-FFF2-40B4-BE49-F238E27FC236}">
                <a16:creationId xmlns:a16="http://schemas.microsoft.com/office/drawing/2014/main" id="{C64934D6-FFC6-8066-5DAF-1BE05476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3394" y="4748958"/>
            <a:ext cx="3465212" cy="1607392"/>
          </a:xfrm>
          <a:prstGeom prst="rect">
            <a:avLst/>
          </a:prstGeom>
        </p:spPr>
      </p:pic>
    </p:spTree>
    <p:extLst>
      <p:ext uri="{BB962C8B-B14F-4D97-AF65-F5344CB8AC3E}">
        <p14:creationId xmlns:p14="http://schemas.microsoft.com/office/powerpoint/2010/main" val="2717677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pic>
        <p:nvPicPr>
          <p:cNvPr id="12" name="Picture 11" descr="A black and white sign&#10;&#10;Description automatically generated with low confidence">
            <a:extLst>
              <a:ext uri="{FF2B5EF4-FFF2-40B4-BE49-F238E27FC236}">
                <a16:creationId xmlns:a16="http://schemas.microsoft.com/office/drawing/2014/main" id="{2FF70EDB-58F4-A862-16DC-DA3366D1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
        <p:nvSpPr>
          <p:cNvPr id="13" name="Title 12">
            <a:extLst>
              <a:ext uri="{FF2B5EF4-FFF2-40B4-BE49-F238E27FC236}">
                <a16:creationId xmlns:a16="http://schemas.microsoft.com/office/drawing/2014/main" id="{44882AB2-D9F8-E506-4898-FD0B7E28F46F}"/>
              </a:ext>
            </a:extLst>
          </p:cNvPr>
          <p:cNvSpPr>
            <a:spLocks noGrp="1"/>
          </p:cNvSpPr>
          <p:nvPr>
            <p:ph type="title" hasCustomPrompt="1"/>
          </p:nvPr>
        </p:nvSpPr>
        <p:spPr>
          <a:xfrm>
            <a:off x="838200" y="1418492"/>
            <a:ext cx="10515600" cy="1295246"/>
          </a:xfrm>
        </p:spPr>
        <p:txBody>
          <a:bodyPr>
            <a:normAutofit/>
          </a:bodyPr>
          <a:lstStyle>
            <a:lvl1pPr algn="ctr">
              <a:defRPr sz="4000" b="1" i="0" spc="300">
                <a:solidFill>
                  <a:schemeClr val="bg1"/>
                </a:solidFill>
                <a:latin typeface="Brandon Grotesque Bold" panose="020B0503020203060202" pitchFamily="34" charset="77"/>
              </a:defRPr>
            </a:lvl1pPr>
          </a:lstStyle>
          <a:p>
            <a:r>
              <a:rPr lang="en-GB"/>
              <a:t>NEW SECTION</a:t>
            </a:r>
            <a:endParaRPr lang="en-US"/>
          </a:p>
        </p:txBody>
      </p:sp>
    </p:spTree>
    <p:extLst>
      <p:ext uri="{BB962C8B-B14F-4D97-AF65-F5344CB8AC3E}">
        <p14:creationId xmlns:p14="http://schemas.microsoft.com/office/powerpoint/2010/main" val="832771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807" y="6011528"/>
            <a:ext cx="2290462" cy="527384"/>
          </a:xfrm>
          <a:prstGeom prst="rect">
            <a:avLst/>
          </a:prstGeom>
        </p:spPr>
      </p:pic>
      <p:pic>
        <p:nvPicPr>
          <p:cNvPr id="9" name="Picture 8" descr="A picture containing text, outdoor, sign&#10;&#10;Description automatically generated">
            <a:extLst>
              <a:ext uri="{FF2B5EF4-FFF2-40B4-BE49-F238E27FC236}">
                <a16:creationId xmlns:a16="http://schemas.microsoft.com/office/drawing/2014/main" id="{4581472A-D6EE-BFFE-8162-9FC765890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101412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16DA864-E6C4-4933-8B68-F4A1B6A6834A}"/>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3451233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50037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807" y="6011528"/>
            <a:ext cx="2290462" cy="527384"/>
          </a:xfrm>
          <a:prstGeom prst="rect">
            <a:avLst/>
          </a:prstGeom>
        </p:spPr>
      </p:pic>
      <p:pic>
        <p:nvPicPr>
          <p:cNvPr id="9" name="Picture 8" descr="A picture containing text, outdoor, sign&#10;&#10;Description automatically generated">
            <a:extLst>
              <a:ext uri="{FF2B5EF4-FFF2-40B4-BE49-F238E27FC236}">
                <a16:creationId xmlns:a16="http://schemas.microsoft.com/office/drawing/2014/main" id="{4581472A-D6EE-BFFE-8162-9FC765890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480398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6D6540D8-E005-9EA7-34BD-8D3216EB83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3537905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80D4-A9F4-4C51-9B14-405B7F388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8D6C62-2EB9-4870-A9C6-9FF5600D2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784FA4-21BA-4EBF-ADEF-BED1FFD2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EDCD2505-6CDD-AF3C-8DB4-34CA4934A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1108486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476878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A2484C8D-F242-0CC9-663B-F367B156E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3174003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059-EE6A-446D-9B40-EA67C1495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9F593E-D264-4C30-BC8F-4B725F557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265C7-1903-44ED-A9D6-720A6C089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508D9B-EA3F-41D4-AD74-132ADCACF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EFDA8-A95E-4667-A490-19691882DE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D72606-547A-461F-95E9-B8B69F377B24}"/>
              </a:ext>
            </a:extLst>
          </p:cNvPr>
          <p:cNvSpPr>
            <a:spLocks noGrp="1"/>
          </p:cNvSpPr>
          <p:nvPr>
            <p:ph type="dt" sz="half" idx="10"/>
          </p:nvPr>
        </p:nvSpPr>
        <p:spPr/>
        <p:txBody>
          <a:bodyPr/>
          <a:lstStyle/>
          <a:p>
            <a:fld id="{D5FDF75A-C445-4F27-B368-05E97B3ACEA2}" type="datetimeFigureOut">
              <a:rPr lang="en-GB" smtClean="0"/>
              <a:t>19/09/2025</a:t>
            </a:fld>
            <a:endParaRPr lang="en-GB"/>
          </a:p>
        </p:txBody>
      </p:sp>
      <p:sp>
        <p:nvSpPr>
          <p:cNvPr id="8" name="Footer Placeholder 7">
            <a:extLst>
              <a:ext uri="{FF2B5EF4-FFF2-40B4-BE49-F238E27FC236}">
                <a16:creationId xmlns:a16="http://schemas.microsoft.com/office/drawing/2014/main" id="{ACECC840-68B1-4FE3-9871-000F7B65BB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F6C234-0BA9-4130-8C95-C38C2CE8A850}"/>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10" name="Picture 9" descr="A picture containing text, outdoor, sign&#10;&#10;Description automatically generated">
            <a:extLst>
              <a:ext uri="{FF2B5EF4-FFF2-40B4-BE49-F238E27FC236}">
                <a16:creationId xmlns:a16="http://schemas.microsoft.com/office/drawing/2014/main" id="{59B10F13-0934-D5E7-67F1-201BFE535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153085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 outdoor, sign&#10;&#10;Description automatically generated">
            <a:extLst>
              <a:ext uri="{FF2B5EF4-FFF2-40B4-BE49-F238E27FC236}">
                <a16:creationId xmlns:a16="http://schemas.microsoft.com/office/drawing/2014/main" id="{0A5194BE-1FE1-C9F6-B9F0-F6E1B3A10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1848358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Welcome Slide">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sp>
        <p:nvSpPr>
          <p:cNvPr id="2" name="Title 1">
            <a:extLst>
              <a:ext uri="{FF2B5EF4-FFF2-40B4-BE49-F238E27FC236}">
                <a16:creationId xmlns:a16="http://schemas.microsoft.com/office/drawing/2014/main" id="{E08284D7-D4AE-469A-A169-F352E0AE1F45}"/>
              </a:ext>
            </a:extLst>
          </p:cNvPr>
          <p:cNvSpPr>
            <a:spLocks noGrp="1"/>
          </p:cNvSpPr>
          <p:nvPr>
            <p:ph type="ctrTitle" hasCustomPrompt="1"/>
          </p:nvPr>
        </p:nvSpPr>
        <p:spPr>
          <a:xfrm>
            <a:off x="1524000" y="1122363"/>
            <a:ext cx="9144000" cy="879475"/>
          </a:xfrm>
        </p:spPr>
        <p:txBody>
          <a:bodyPr anchor="b">
            <a:normAutofit/>
          </a:bodyPr>
          <a:lstStyle>
            <a:lvl1pPr algn="ctr">
              <a:defRPr sz="3600" b="1" i="0">
                <a:solidFill>
                  <a:schemeClr val="bg1"/>
                </a:solidFill>
                <a:latin typeface="Brandon Grotesque Bold" panose="020B0503020203060202" pitchFamily="34" charset="77"/>
              </a:defRPr>
            </a:lvl1pPr>
          </a:lstStyle>
          <a:p>
            <a:r>
              <a:rPr lang="en-US"/>
              <a:t>WELCOME TO WILMSLOW HIGH SCHOOL</a:t>
            </a:r>
            <a:endParaRPr lang="en-GB"/>
          </a:p>
        </p:txBody>
      </p:sp>
      <p:sp>
        <p:nvSpPr>
          <p:cNvPr id="3" name="Subtitle 2">
            <a:extLst>
              <a:ext uri="{FF2B5EF4-FFF2-40B4-BE49-F238E27FC236}">
                <a16:creationId xmlns:a16="http://schemas.microsoft.com/office/drawing/2014/main" id="{35584C10-11E4-4662-B149-9661654D05C1}"/>
              </a:ext>
            </a:extLst>
          </p:cNvPr>
          <p:cNvSpPr>
            <a:spLocks noGrp="1"/>
          </p:cNvSpPr>
          <p:nvPr>
            <p:ph type="subTitle" idx="1" hasCustomPrompt="1"/>
          </p:nvPr>
        </p:nvSpPr>
        <p:spPr>
          <a:xfrm>
            <a:off x="1524000" y="2274277"/>
            <a:ext cx="9144000" cy="597877"/>
          </a:xfrm>
        </p:spPr>
        <p:txBody>
          <a:bodyPr/>
          <a:lstStyle>
            <a:lvl1pPr marL="0" indent="0" algn="ctr">
              <a:buNone/>
              <a:defRPr sz="2400" b="0" i="0" spc="300">
                <a:solidFill>
                  <a:schemeClr val="bg1"/>
                </a:solidFill>
                <a:latin typeface="Brandon Grotesque Medium" panose="020B05030202030602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EVENT</a:t>
            </a:r>
            <a:endParaRPr lang="en-GB"/>
          </a:p>
        </p:txBody>
      </p:sp>
      <p:pic>
        <p:nvPicPr>
          <p:cNvPr id="8" name="Picture 7" descr="Logo, company name&#10;&#10;Description automatically generated">
            <a:extLst>
              <a:ext uri="{FF2B5EF4-FFF2-40B4-BE49-F238E27FC236}">
                <a16:creationId xmlns:a16="http://schemas.microsoft.com/office/drawing/2014/main" id="{C64934D6-FFC6-8066-5DAF-1BE05476BF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3394" y="4748958"/>
            <a:ext cx="3465212" cy="1607392"/>
          </a:xfrm>
          <a:prstGeom prst="rect">
            <a:avLst/>
          </a:prstGeom>
        </p:spPr>
      </p:pic>
    </p:spTree>
    <p:extLst>
      <p:ext uri="{BB962C8B-B14F-4D97-AF65-F5344CB8AC3E}">
        <p14:creationId xmlns:p14="http://schemas.microsoft.com/office/powerpoint/2010/main" val="2085585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pic>
        <p:nvPicPr>
          <p:cNvPr id="12" name="Picture 11" descr="A black and white sign&#10;&#10;Description automatically generated with low confidence">
            <a:extLst>
              <a:ext uri="{FF2B5EF4-FFF2-40B4-BE49-F238E27FC236}">
                <a16:creationId xmlns:a16="http://schemas.microsoft.com/office/drawing/2014/main" id="{2FF70EDB-58F4-A862-16DC-DA3366D150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
        <p:nvSpPr>
          <p:cNvPr id="13" name="Title 12">
            <a:extLst>
              <a:ext uri="{FF2B5EF4-FFF2-40B4-BE49-F238E27FC236}">
                <a16:creationId xmlns:a16="http://schemas.microsoft.com/office/drawing/2014/main" id="{44882AB2-D9F8-E506-4898-FD0B7E28F46F}"/>
              </a:ext>
            </a:extLst>
          </p:cNvPr>
          <p:cNvSpPr>
            <a:spLocks noGrp="1"/>
          </p:cNvSpPr>
          <p:nvPr>
            <p:ph type="title" hasCustomPrompt="1"/>
          </p:nvPr>
        </p:nvSpPr>
        <p:spPr>
          <a:xfrm>
            <a:off x="838200" y="1418492"/>
            <a:ext cx="10515600" cy="1295246"/>
          </a:xfrm>
        </p:spPr>
        <p:txBody>
          <a:bodyPr>
            <a:normAutofit/>
          </a:bodyPr>
          <a:lstStyle>
            <a:lvl1pPr algn="ctr">
              <a:defRPr sz="4000" b="1" i="0" spc="300">
                <a:solidFill>
                  <a:schemeClr val="bg1"/>
                </a:solidFill>
                <a:latin typeface="Brandon Grotesque Bold" panose="020B0503020203060202" pitchFamily="34" charset="77"/>
              </a:defRPr>
            </a:lvl1pPr>
          </a:lstStyle>
          <a:p>
            <a:r>
              <a:rPr lang="en-GB"/>
              <a:t>NEW SECTION</a:t>
            </a:r>
            <a:endParaRPr lang="en-US"/>
          </a:p>
        </p:txBody>
      </p:sp>
    </p:spTree>
    <p:extLst>
      <p:ext uri="{BB962C8B-B14F-4D97-AF65-F5344CB8AC3E}">
        <p14:creationId xmlns:p14="http://schemas.microsoft.com/office/powerpoint/2010/main" val="4292899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807" y="6011528"/>
            <a:ext cx="2290462" cy="527384"/>
          </a:xfrm>
          <a:prstGeom prst="rect">
            <a:avLst/>
          </a:prstGeom>
        </p:spPr>
      </p:pic>
      <p:pic>
        <p:nvPicPr>
          <p:cNvPr id="9" name="Picture 8" descr="A picture containing text, outdoor, sign&#10;&#10;Description automatically generated">
            <a:extLst>
              <a:ext uri="{FF2B5EF4-FFF2-40B4-BE49-F238E27FC236}">
                <a16:creationId xmlns:a16="http://schemas.microsoft.com/office/drawing/2014/main" id="{4581472A-D6EE-BFFE-8162-9FC7658909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719725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16DA864-E6C4-4933-8B68-F4A1B6A6834A}"/>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330082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16DA864-E6C4-4933-8B68-F4A1B6A6834A}"/>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1671193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78453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6D6540D8-E005-9EA7-34BD-8D3216EB83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3305357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80D4-A9F4-4C51-9B14-405B7F388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8D6C62-2EB9-4870-A9C6-9FF5600D2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784FA4-21BA-4EBF-ADEF-BED1FFD2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EDCD2505-6CDD-AF3C-8DB4-34CA4934A2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685490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061501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A2484C8D-F242-0CC9-663B-F367B156E9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9184261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059-EE6A-446D-9B40-EA67C1495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9F593E-D264-4C30-BC8F-4B725F557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6265C7-1903-44ED-A9D6-720A6C089C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508D9B-EA3F-41D4-AD74-132ADCACF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EEFDA8-A95E-4667-A490-19691882DE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D72606-547A-461F-95E9-B8B69F377B24}"/>
              </a:ext>
            </a:extLst>
          </p:cNvPr>
          <p:cNvSpPr>
            <a:spLocks noGrp="1"/>
          </p:cNvSpPr>
          <p:nvPr>
            <p:ph type="dt" sz="half" idx="10"/>
          </p:nvPr>
        </p:nvSpPr>
        <p:spPr/>
        <p:txBody>
          <a:bodyPr/>
          <a:lstStyle/>
          <a:p>
            <a:fld id="{D5FDF75A-C445-4F27-B368-05E97B3ACEA2}" type="datetimeFigureOut">
              <a:rPr lang="en-GB" smtClean="0"/>
              <a:t>19/09/2025</a:t>
            </a:fld>
            <a:endParaRPr lang="en-GB"/>
          </a:p>
        </p:txBody>
      </p:sp>
      <p:sp>
        <p:nvSpPr>
          <p:cNvPr id="8" name="Footer Placeholder 7">
            <a:extLst>
              <a:ext uri="{FF2B5EF4-FFF2-40B4-BE49-F238E27FC236}">
                <a16:creationId xmlns:a16="http://schemas.microsoft.com/office/drawing/2014/main" id="{ACECC840-68B1-4FE3-9871-000F7B65BB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F6C234-0BA9-4130-8C95-C38C2CE8A850}"/>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10" name="Picture 9" descr="A picture containing text, outdoor, sign&#10;&#10;Description automatically generated">
            <a:extLst>
              <a:ext uri="{FF2B5EF4-FFF2-40B4-BE49-F238E27FC236}">
                <a16:creationId xmlns:a16="http://schemas.microsoft.com/office/drawing/2014/main" id="{59B10F13-0934-D5E7-67F1-201BFE5357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4047102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 outdoor, sign&#10;&#10;Description automatically generated">
            <a:extLst>
              <a:ext uri="{FF2B5EF4-FFF2-40B4-BE49-F238E27FC236}">
                <a16:creationId xmlns:a16="http://schemas.microsoft.com/office/drawing/2014/main" id="{0A5194BE-1FE1-C9F6-B9F0-F6E1B3A10B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441410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9/19/2025</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84515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9/19/2025</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84298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9/19/2025</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0465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414939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9/19/2025</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93416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9/19/2025</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826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9/19/2025</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16806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9/19/2025</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95951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9/19/2025</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574639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9/19/2025</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32760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9/19/2025</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85825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9/19/2025</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64566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Welcome Slide">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sp>
        <p:nvSpPr>
          <p:cNvPr id="2" name="Title 1">
            <a:extLst>
              <a:ext uri="{FF2B5EF4-FFF2-40B4-BE49-F238E27FC236}">
                <a16:creationId xmlns:a16="http://schemas.microsoft.com/office/drawing/2014/main" id="{E08284D7-D4AE-469A-A169-F352E0AE1F45}"/>
              </a:ext>
            </a:extLst>
          </p:cNvPr>
          <p:cNvSpPr>
            <a:spLocks noGrp="1"/>
          </p:cNvSpPr>
          <p:nvPr>
            <p:ph type="ctrTitle" hasCustomPrompt="1"/>
          </p:nvPr>
        </p:nvSpPr>
        <p:spPr>
          <a:xfrm>
            <a:off x="1524000" y="1122363"/>
            <a:ext cx="9144000" cy="879475"/>
          </a:xfrm>
        </p:spPr>
        <p:txBody>
          <a:bodyPr anchor="b">
            <a:normAutofit/>
          </a:bodyPr>
          <a:lstStyle>
            <a:lvl1pPr algn="ctr">
              <a:defRPr sz="3600" b="1" i="0">
                <a:solidFill>
                  <a:schemeClr val="bg1"/>
                </a:solidFill>
                <a:latin typeface="Brandon Grotesque Bold" panose="020B0503020203060202" pitchFamily="34" charset="77"/>
              </a:defRPr>
            </a:lvl1pPr>
          </a:lstStyle>
          <a:p>
            <a:r>
              <a:rPr lang="en-US"/>
              <a:t>WELCOME TO WILMSLOW HIGH SCHOOL</a:t>
            </a:r>
            <a:endParaRPr lang="en-GB"/>
          </a:p>
        </p:txBody>
      </p:sp>
      <p:sp>
        <p:nvSpPr>
          <p:cNvPr id="3" name="Subtitle 2">
            <a:extLst>
              <a:ext uri="{FF2B5EF4-FFF2-40B4-BE49-F238E27FC236}">
                <a16:creationId xmlns:a16="http://schemas.microsoft.com/office/drawing/2014/main" id="{35584C10-11E4-4662-B149-9661654D05C1}"/>
              </a:ext>
            </a:extLst>
          </p:cNvPr>
          <p:cNvSpPr>
            <a:spLocks noGrp="1"/>
          </p:cNvSpPr>
          <p:nvPr>
            <p:ph type="subTitle" idx="1" hasCustomPrompt="1"/>
          </p:nvPr>
        </p:nvSpPr>
        <p:spPr>
          <a:xfrm>
            <a:off x="1524000" y="2274277"/>
            <a:ext cx="9144000" cy="597877"/>
          </a:xfrm>
        </p:spPr>
        <p:txBody>
          <a:bodyPr/>
          <a:lstStyle>
            <a:lvl1pPr marL="0" indent="0" algn="ctr">
              <a:buNone/>
              <a:defRPr sz="2400" b="0" i="0" spc="300">
                <a:solidFill>
                  <a:schemeClr val="bg1"/>
                </a:solidFill>
                <a:latin typeface="Brandon Grotesque Medium" panose="020B05030202030602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EVENT</a:t>
            </a:r>
            <a:endParaRPr lang="en-GB"/>
          </a:p>
        </p:txBody>
      </p:sp>
      <p:pic>
        <p:nvPicPr>
          <p:cNvPr id="8" name="Picture 7" descr="Logo, company name&#10;&#10;Description automatically generated">
            <a:extLst>
              <a:ext uri="{FF2B5EF4-FFF2-40B4-BE49-F238E27FC236}">
                <a16:creationId xmlns:a16="http://schemas.microsoft.com/office/drawing/2014/main" id="{C64934D6-FFC6-8066-5DAF-1BE05476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3394" y="4748958"/>
            <a:ext cx="3465212" cy="1607392"/>
          </a:xfrm>
          <a:prstGeom prst="rect">
            <a:avLst/>
          </a:prstGeom>
        </p:spPr>
      </p:pic>
    </p:spTree>
    <p:extLst>
      <p:ext uri="{BB962C8B-B14F-4D97-AF65-F5344CB8AC3E}">
        <p14:creationId xmlns:p14="http://schemas.microsoft.com/office/powerpoint/2010/main" val="3442197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pic>
        <p:nvPicPr>
          <p:cNvPr id="12" name="Picture 11" descr="A black and white sign&#10;&#10;Description automatically generated with low confidence">
            <a:extLst>
              <a:ext uri="{FF2B5EF4-FFF2-40B4-BE49-F238E27FC236}">
                <a16:creationId xmlns:a16="http://schemas.microsoft.com/office/drawing/2014/main" id="{2FF70EDB-58F4-A862-16DC-DA3366D1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
        <p:nvSpPr>
          <p:cNvPr id="13" name="Title 12">
            <a:extLst>
              <a:ext uri="{FF2B5EF4-FFF2-40B4-BE49-F238E27FC236}">
                <a16:creationId xmlns:a16="http://schemas.microsoft.com/office/drawing/2014/main" id="{44882AB2-D9F8-E506-4898-FD0B7E28F46F}"/>
              </a:ext>
            </a:extLst>
          </p:cNvPr>
          <p:cNvSpPr>
            <a:spLocks noGrp="1"/>
          </p:cNvSpPr>
          <p:nvPr>
            <p:ph type="title" hasCustomPrompt="1"/>
          </p:nvPr>
        </p:nvSpPr>
        <p:spPr>
          <a:xfrm>
            <a:off x="838200" y="1418492"/>
            <a:ext cx="10515600" cy="1295246"/>
          </a:xfrm>
        </p:spPr>
        <p:txBody>
          <a:bodyPr>
            <a:normAutofit/>
          </a:bodyPr>
          <a:lstStyle>
            <a:lvl1pPr algn="ctr">
              <a:defRPr sz="4000" b="1" i="0" spc="300">
                <a:solidFill>
                  <a:schemeClr val="bg1"/>
                </a:solidFill>
                <a:latin typeface="Brandon Grotesque Bold" panose="020B0503020203060202" pitchFamily="34" charset="77"/>
              </a:defRPr>
            </a:lvl1pPr>
          </a:lstStyle>
          <a:p>
            <a:r>
              <a:rPr lang="en-GB"/>
              <a:t>NEW SECTION</a:t>
            </a:r>
            <a:endParaRPr lang="en-US"/>
          </a:p>
        </p:txBody>
      </p:sp>
    </p:spTree>
    <p:extLst>
      <p:ext uri="{BB962C8B-B14F-4D97-AF65-F5344CB8AC3E}">
        <p14:creationId xmlns:p14="http://schemas.microsoft.com/office/powerpoint/2010/main" val="263891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6D6540D8-E005-9EA7-34BD-8D3216EB83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2119923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807" y="6011528"/>
            <a:ext cx="2290462" cy="527384"/>
          </a:xfrm>
          <a:prstGeom prst="rect">
            <a:avLst/>
          </a:prstGeom>
        </p:spPr>
      </p:pic>
      <p:pic>
        <p:nvPicPr>
          <p:cNvPr id="9" name="Picture 8" descr="A picture containing text, outdoor, sign&#10;&#10;Description automatically generated">
            <a:extLst>
              <a:ext uri="{FF2B5EF4-FFF2-40B4-BE49-F238E27FC236}">
                <a16:creationId xmlns:a16="http://schemas.microsoft.com/office/drawing/2014/main" id="{4581472A-D6EE-BFFE-8162-9FC765890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567491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916DA864-E6C4-4933-8B68-F4A1B6A6834A}"/>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2603993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6969545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GB"/>
              <a:t>Click to edit Master title style</a:t>
            </a:r>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6D6540D8-E005-9EA7-34BD-8D3216EB83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389076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80D4-A9F4-4C51-9B14-405B7F388A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B8D6C62-2EB9-4870-A9C6-9FF5600D2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3784FA4-21BA-4EBF-ADEF-BED1FFD2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EDCD2505-6CDD-AF3C-8DB4-34CA4934A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951896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342492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A2484C8D-F242-0CC9-663B-F367B156E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683233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059-EE6A-446D-9B40-EA67C149589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69F593E-D264-4C30-BC8F-4B725F557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6265C7-1903-44ED-A9D6-720A6C089C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E508D9B-EA3F-41D4-AD74-132ADCACF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EEFDA8-A95E-4667-A490-19691882DE3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9D72606-547A-461F-95E9-B8B69F377B24}"/>
              </a:ext>
            </a:extLst>
          </p:cNvPr>
          <p:cNvSpPr>
            <a:spLocks noGrp="1"/>
          </p:cNvSpPr>
          <p:nvPr>
            <p:ph type="dt" sz="half" idx="10"/>
          </p:nvPr>
        </p:nvSpPr>
        <p:spPr/>
        <p:txBody>
          <a:bodyPr/>
          <a:lstStyle/>
          <a:p>
            <a:fld id="{D5FDF75A-C445-4F27-B368-05E97B3ACEA2}" type="datetimeFigureOut">
              <a:rPr lang="en-GB" smtClean="0"/>
              <a:t>19/09/2025</a:t>
            </a:fld>
            <a:endParaRPr lang="en-GB"/>
          </a:p>
        </p:txBody>
      </p:sp>
      <p:sp>
        <p:nvSpPr>
          <p:cNvPr id="8" name="Footer Placeholder 7">
            <a:extLst>
              <a:ext uri="{FF2B5EF4-FFF2-40B4-BE49-F238E27FC236}">
                <a16:creationId xmlns:a16="http://schemas.microsoft.com/office/drawing/2014/main" id="{ACECC840-68B1-4FE3-9871-000F7B65BB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F6C234-0BA9-4130-8C95-C38C2CE8A850}"/>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10" name="Picture 9" descr="A picture containing text, outdoor, sign&#10;&#10;Description automatically generated">
            <a:extLst>
              <a:ext uri="{FF2B5EF4-FFF2-40B4-BE49-F238E27FC236}">
                <a16:creationId xmlns:a16="http://schemas.microsoft.com/office/drawing/2014/main" id="{59B10F13-0934-D5E7-67F1-201BFE535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16311420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 outdoor, sign&#10;&#10;Description automatically generated">
            <a:extLst>
              <a:ext uri="{FF2B5EF4-FFF2-40B4-BE49-F238E27FC236}">
                <a16:creationId xmlns:a16="http://schemas.microsoft.com/office/drawing/2014/main" id="{0A5194BE-1FE1-C9F6-B9F0-F6E1B3A10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72837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80D4-A9F4-4C51-9B14-405B7F388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8D6C62-2EB9-4870-A9C6-9FF5600D2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784FA4-21BA-4EBF-ADEF-BED1FFD2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EDCD2505-6CDD-AF3C-8DB4-34CA4934A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5331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21262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A2484C8D-F242-0CC9-663B-F367B156E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194063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F9748-B5E8-476C-ADC4-71496482A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2B279-5146-45CE-A251-FAF6CE777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4D0E-4E32-4B5A-AA51-719E4EE64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F75A-C445-4F27-B368-05E97B3ACEA2}" type="datetimeFigureOut">
              <a:rPr lang="en-GB" smtClean="0"/>
              <a:t>19/09/2025</a:t>
            </a:fld>
            <a:endParaRPr lang="en-GB"/>
          </a:p>
        </p:txBody>
      </p:sp>
      <p:sp>
        <p:nvSpPr>
          <p:cNvPr id="5" name="Footer Placeholder 4">
            <a:extLst>
              <a:ext uri="{FF2B5EF4-FFF2-40B4-BE49-F238E27FC236}">
                <a16:creationId xmlns:a16="http://schemas.microsoft.com/office/drawing/2014/main" id="{300EDA2A-8C33-4624-A9BB-0612FCAA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548323-58D9-485C-A003-A08623501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B2985-03AF-4C6A-9962-2DE219480B12}" type="slidenum">
              <a:rPr lang="en-GB" smtClean="0"/>
              <a:t>‹#›</a:t>
            </a:fld>
            <a:endParaRPr lang="en-GB"/>
          </a:p>
        </p:txBody>
      </p:sp>
    </p:spTree>
    <p:extLst>
      <p:ext uri="{BB962C8B-B14F-4D97-AF65-F5344CB8AC3E}">
        <p14:creationId xmlns:p14="http://schemas.microsoft.com/office/powerpoint/2010/main" val="1595114621"/>
      </p:ext>
    </p:extLst>
  </p:cSld>
  <p:clrMap bg1="lt1" tx1="dk1" bg2="lt2" tx2="dk2" accent1="accent1" accent2="accent2" accent3="accent3" accent4="accent4" accent5="accent5" accent6="accent6" hlink="hlink" folHlink="folHlink"/>
  <p:sldLayoutIdLst>
    <p:sldLayoutId id="2147483842" r:id="rId1"/>
    <p:sldLayoutId id="2147483837" r:id="rId2"/>
    <p:sldLayoutId id="2147483838" r:id="rId3"/>
    <p:sldLayoutId id="2147483843" r:id="rId4"/>
    <p:sldLayoutId id="2147483848" r:id="rId5"/>
    <p:sldLayoutId id="2147483839" r:id="rId6"/>
    <p:sldLayoutId id="2147483847" r:id="rId7"/>
    <p:sldLayoutId id="2147483844" r:id="rId8"/>
    <p:sldLayoutId id="2147483840" r:id="rId9"/>
    <p:sldLayoutId id="2147483845" r:id="rId10"/>
    <p:sldLayoutId id="21474838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F9748-B5E8-476C-ADC4-71496482A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2B279-5146-45CE-A251-FAF6CE777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4D0E-4E32-4B5A-AA51-719E4EE64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F75A-C445-4F27-B368-05E97B3ACEA2}" type="datetimeFigureOut">
              <a:rPr lang="en-GB" smtClean="0"/>
              <a:t>19/09/2025</a:t>
            </a:fld>
            <a:endParaRPr lang="en-GB"/>
          </a:p>
        </p:txBody>
      </p:sp>
      <p:sp>
        <p:nvSpPr>
          <p:cNvPr id="5" name="Footer Placeholder 4">
            <a:extLst>
              <a:ext uri="{FF2B5EF4-FFF2-40B4-BE49-F238E27FC236}">
                <a16:creationId xmlns:a16="http://schemas.microsoft.com/office/drawing/2014/main" id="{300EDA2A-8C33-4624-A9BB-0612FCAA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548323-58D9-485C-A003-A08623501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B2985-03AF-4C6A-9962-2DE219480B12}" type="slidenum">
              <a:rPr lang="en-GB" smtClean="0"/>
              <a:t>‹#›</a:t>
            </a:fld>
            <a:endParaRPr lang="en-GB"/>
          </a:p>
        </p:txBody>
      </p:sp>
    </p:spTree>
    <p:extLst>
      <p:ext uri="{BB962C8B-B14F-4D97-AF65-F5344CB8AC3E}">
        <p14:creationId xmlns:p14="http://schemas.microsoft.com/office/powerpoint/2010/main" val="394292984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F9748-B5E8-476C-ADC4-71496482A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2B279-5146-45CE-A251-FAF6CE777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4D0E-4E32-4B5A-AA51-719E4EE64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F75A-C445-4F27-B368-05E97B3ACEA2}" type="datetimeFigureOut">
              <a:rPr lang="en-GB" smtClean="0"/>
              <a:t>19/09/2025</a:t>
            </a:fld>
            <a:endParaRPr lang="en-GB"/>
          </a:p>
        </p:txBody>
      </p:sp>
      <p:sp>
        <p:nvSpPr>
          <p:cNvPr id="5" name="Footer Placeholder 4">
            <a:extLst>
              <a:ext uri="{FF2B5EF4-FFF2-40B4-BE49-F238E27FC236}">
                <a16:creationId xmlns:a16="http://schemas.microsoft.com/office/drawing/2014/main" id="{300EDA2A-8C33-4624-A9BB-0612FCAA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548323-58D9-485C-A003-A08623501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B2985-03AF-4C6A-9962-2DE219480B12}" type="slidenum">
              <a:rPr lang="en-GB" smtClean="0"/>
              <a:t>‹#›</a:t>
            </a:fld>
            <a:endParaRPr lang="en-GB"/>
          </a:p>
        </p:txBody>
      </p:sp>
    </p:spTree>
    <p:extLst>
      <p:ext uri="{BB962C8B-B14F-4D97-AF65-F5344CB8AC3E}">
        <p14:creationId xmlns:p14="http://schemas.microsoft.com/office/powerpoint/2010/main" val="121311462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F9748-B5E8-476C-ADC4-71496482A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2B279-5146-45CE-A251-FAF6CE777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4D0E-4E32-4B5A-AA51-719E4EE64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F75A-C445-4F27-B368-05E97B3ACEA2}" type="datetimeFigureOut">
              <a:rPr lang="en-GB" smtClean="0"/>
              <a:t>19/09/2025</a:t>
            </a:fld>
            <a:endParaRPr lang="en-GB"/>
          </a:p>
        </p:txBody>
      </p:sp>
      <p:sp>
        <p:nvSpPr>
          <p:cNvPr id="5" name="Footer Placeholder 4">
            <a:extLst>
              <a:ext uri="{FF2B5EF4-FFF2-40B4-BE49-F238E27FC236}">
                <a16:creationId xmlns:a16="http://schemas.microsoft.com/office/drawing/2014/main" id="{300EDA2A-8C33-4624-A9BB-0612FCAA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548323-58D9-485C-A003-A08623501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B2985-03AF-4C6A-9962-2DE219480B12}" type="slidenum">
              <a:rPr lang="en-GB" smtClean="0"/>
              <a:t>‹#›</a:t>
            </a:fld>
            <a:endParaRPr lang="en-GB"/>
          </a:p>
        </p:txBody>
      </p:sp>
    </p:spTree>
    <p:extLst>
      <p:ext uri="{BB962C8B-B14F-4D97-AF65-F5344CB8AC3E}">
        <p14:creationId xmlns:p14="http://schemas.microsoft.com/office/powerpoint/2010/main" val="352298528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9/19/2025</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3504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F9748-B5E8-476C-ADC4-71496482A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982B279-5146-45CE-A251-FAF6CE777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2E4D0E-4E32-4B5A-AA51-719E4EE64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F75A-C445-4F27-B368-05E97B3ACEA2}" type="datetimeFigureOut">
              <a:rPr lang="en-GB" smtClean="0"/>
              <a:t>19/09/2025</a:t>
            </a:fld>
            <a:endParaRPr lang="en-GB"/>
          </a:p>
        </p:txBody>
      </p:sp>
      <p:sp>
        <p:nvSpPr>
          <p:cNvPr id="5" name="Footer Placeholder 4">
            <a:extLst>
              <a:ext uri="{FF2B5EF4-FFF2-40B4-BE49-F238E27FC236}">
                <a16:creationId xmlns:a16="http://schemas.microsoft.com/office/drawing/2014/main" id="{300EDA2A-8C33-4624-A9BB-0612FCAA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548323-58D9-485C-A003-A08623501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B2985-03AF-4C6A-9962-2DE219480B12}" type="slidenum">
              <a:rPr lang="en-GB" smtClean="0"/>
              <a:t>‹#›</a:t>
            </a:fld>
            <a:endParaRPr lang="en-GB"/>
          </a:p>
        </p:txBody>
      </p:sp>
    </p:spTree>
    <p:extLst>
      <p:ext uri="{BB962C8B-B14F-4D97-AF65-F5344CB8AC3E}">
        <p14:creationId xmlns:p14="http://schemas.microsoft.com/office/powerpoint/2010/main" val="9621333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hyperlink" Target="mailto:sixthformabsence@wilmslowhigh.com"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B02B-25F7-696D-7E96-394019C0A1A7}"/>
              </a:ext>
            </a:extLst>
          </p:cNvPr>
          <p:cNvSpPr>
            <a:spLocks noGrp="1"/>
          </p:cNvSpPr>
          <p:nvPr>
            <p:ph type="ctrTitle"/>
          </p:nvPr>
        </p:nvSpPr>
        <p:spPr>
          <a:xfrm>
            <a:off x="692030" y="3396723"/>
            <a:ext cx="10942982" cy="1578398"/>
          </a:xfrm>
        </p:spPr>
        <p:txBody>
          <a:bodyPr>
            <a:noAutofit/>
          </a:bodyPr>
          <a:lstStyle/>
          <a:p>
            <a:r>
              <a:rPr lang="en-GB" sz="6600" spc="300">
                <a:latin typeface="Arial"/>
                <a:cs typeface="Arial"/>
              </a:rPr>
              <a:t>Sixth Form 2025-2026</a:t>
            </a:r>
            <a:br>
              <a:rPr lang="en-GB" sz="7200" spc="300">
                <a:latin typeface="Brandon Grotesque Medium" panose="020B0503020203060202" pitchFamily="34" charset="77"/>
              </a:rPr>
            </a:br>
            <a:br>
              <a:rPr lang="en-GB" sz="4000" spc="300">
                <a:latin typeface="Arial" panose="020B0604020202020204" pitchFamily="34" charset="0"/>
                <a:cs typeface="Arial" panose="020B0604020202020204" pitchFamily="34" charset="0"/>
              </a:rPr>
            </a:br>
            <a:r>
              <a:rPr lang="en-GB" sz="4400" b="0" spc="300">
                <a:latin typeface="Arial"/>
                <a:cs typeface="Arial"/>
              </a:rPr>
              <a:t>Thrive, achieve and succeed</a:t>
            </a:r>
            <a:r>
              <a:rPr lang="en-GB" sz="4000" b="0" spc="300">
                <a:solidFill>
                  <a:srgbClr val="FFFF00"/>
                </a:solidFill>
                <a:latin typeface="Arial"/>
                <a:cs typeface="Arial"/>
              </a:rPr>
              <a:t> </a:t>
            </a:r>
            <a:r>
              <a:rPr lang="en-GB" sz="4000" b="0" spc="300">
                <a:solidFill>
                  <a:srgbClr val="FFFF00"/>
                </a:solidFill>
                <a:latin typeface="Chalkduster"/>
                <a:cs typeface="Arial"/>
              </a:rPr>
              <a:t> </a:t>
            </a:r>
            <a:r>
              <a:rPr lang="en-GB" sz="1800" b="0" spc="300">
                <a:solidFill>
                  <a:srgbClr val="FF8AD8"/>
                </a:solidFill>
                <a:latin typeface="Chalkduster"/>
                <a:cs typeface="Arial"/>
              </a:rPr>
              <a:t> </a:t>
            </a:r>
            <a:endParaRPr lang="en-GB" sz="5400" spc="300">
              <a:solidFill>
                <a:srgbClr val="FFE005"/>
              </a:solidFill>
              <a:latin typeface="Arial"/>
              <a:cs typeface="Arial"/>
            </a:endParaRPr>
          </a:p>
          <a:p>
            <a:endParaRPr lang="en-GB" sz="7200" spc="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49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chor="ctr">
            <a:normAutofit/>
          </a:bodyPr>
          <a:lstStyle/>
          <a:p>
            <a:r>
              <a:rPr lang="en-US" b="1">
                <a:solidFill>
                  <a:srgbClr val="00B0F0"/>
                </a:solidFill>
              </a:rPr>
              <a:t>We expect students to commit to a full-time study </a:t>
            </a:r>
            <a:r>
              <a:rPr lang="en-US" b="1" err="1">
                <a:solidFill>
                  <a:srgbClr val="00B0F0"/>
                </a:solidFill>
              </a:rPr>
              <a:t>programme</a:t>
            </a:r>
            <a:r>
              <a:rPr lang="en-US" b="1">
                <a:solidFill>
                  <a:srgbClr val="00B0F0"/>
                </a:solidFill>
              </a:rPr>
              <a:t> </a:t>
            </a:r>
          </a:p>
        </p:txBody>
      </p:sp>
      <p:sp>
        <p:nvSpPr>
          <p:cNvPr id="4" name="Content Placeholder 3">
            <a:extLst>
              <a:ext uri="{FF2B5EF4-FFF2-40B4-BE49-F238E27FC236}">
                <a16:creationId xmlns:a16="http://schemas.microsoft.com/office/drawing/2014/main" id="{3F8CE591-71B8-7C4B-8F92-D926BF234622}"/>
              </a:ext>
            </a:extLst>
          </p:cNvPr>
          <p:cNvSpPr>
            <a:spLocks noGrp="1"/>
          </p:cNvSpPr>
          <p:nvPr>
            <p:ph idx="1"/>
          </p:nvPr>
        </p:nvSpPr>
        <p:spPr/>
        <p:txBody>
          <a:bodyPr vert="horz" lIns="91440" tIns="45720" rIns="91440" bIns="45720" rtlCol="0" anchor="t">
            <a:normAutofit/>
          </a:bodyPr>
          <a:lstStyle/>
          <a:p>
            <a:pPr marL="0" indent="0">
              <a:buNone/>
            </a:pPr>
            <a:r>
              <a:rPr lang="en-US" sz="2200"/>
              <a:t>We do not offer a part-time study </a:t>
            </a:r>
            <a:r>
              <a:rPr lang="en-US" sz="2200" err="1"/>
              <a:t>programme</a:t>
            </a:r>
            <a:r>
              <a:rPr lang="en-US" sz="2200"/>
              <a:t> so we expect our students to ‘lean in’ and commit with: attendance of 95% or above and punctuality to </a:t>
            </a:r>
            <a:r>
              <a:rPr lang="en-US" sz="2200" b="1" u="sng"/>
              <a:t>all</a:t>
            </a:r>
            <a:r>
              <a:rPr lang="en-US" sz="2200"/>
              <a:t> elements of the </a:t>
            </a:r>
            <a:r>
              <a:rPr lang="en-US" sz="2200" err="1"/>
              <a:t>programme</a:t>
            </a:r>
            <a:r>
              <a:rPr lang="en-US" sz="2200"/>
              <a:t>, and we will report against attendance in all areas of the </a:t>
            </a:r>
            <a:r>
              <a:rPr lang="en-US" sz="2200" err="1"/>
              <a:t>programme</a:t>
            </a:r>
            <a:r>
              <a:rPr lang="en-US" sz="2200"/>
              <a:t> </a:t>
            </a:r>
          </a:p>
          <a:p>
            <a:pPr marL="0" indent="0">
              <a:buNone/>
            </a:pPr>
            <a:endParaRPr lang="en-US" sz="2200"/>
          </a:p>
          <a:p>
            <a:pPr marL="0" indent="0">
              <a:buNone/>
            </a:pPr>
            <a:r>
              <a:rPr lang="en-US" sz="2200" b="1" u="sng"/>
              <a:t>Sixth Form </a:t>
            </a:r>
            <a:r>
              <a:rPr lang="en-US" sz="2200" b="1" u="sng" err="1"/>
              <a:t>programme</a:t>
            </a:r>
            <a:r>
              <a:rPr lang="en-US" sz="2200" b="1" u="sng"/>
              <a:t> </a:t>
            </a:r>
            <a:endParaRPr lang="en-US" sz="2200"/>
          </a:p>
          <a:p>
            <a:pPr marL="457200" indent="-457200">
              <a:buAutoNum type="romanLcPeriod"/>
            </a:pPr>
            <a:r>
              <a:rPr lang="en-US" sz="2200"/>
              <a:t>Academic component (planned qualification hours)  </a:t>
            </a:r>
            <a:endParaRPr lang="en-US" sz="2200">
              <a:cs typeface="Calibri"/>
            </a:endParaRPr>
          </a:p>
          <a:p>
            <a:pPr marL="457200" indent="-457200">
              <a:buAutoNum type="romanLcPeriod"/>
            </a:pPr>
            <a:r>
              <a:rPr lang="en-US" sz="2200"/>
              <a:t>Personal Development component  (planned non-qualification hours)   </a:t>
            </a:r>
            <a:endParaRPr lang="en-US" sz="2200">
              <a:cs typeface="Calibri"/>
            </a:endParaRPr>
          </a:p>
          <a:p>
            <a:pPr marL="457200" indent="-457200">
              <a:buAutoNum type="romanLcPeriod"/>
            </a:pPr>
            <a:r>
              <a:rPr lang="en-US" sz="2200"/>
              <a:t>Leadership and social action component (planned non-qualification hours)    </a:t>
            </a:r>
            <a:endParaRPr lang="en-US" sz="2200">
              <a:cs typeface="Calibri"/>
            </a:endParaRPr>
          </a:p>
          <a:p>
            <a:pPr marL="457200" indent="-457200">
              <a:buAutoNum type="romanLcPeriod"/>
            </a:pPr>
            <a:r>
              <a:rPr lang="en-US" sz="2200"/>
              <a:t>Enrichment component (planned non-qualification hours)    </a:t>
            </a:r>
            <a:endParaRPr lang="en-US" sz="2200">
              <a:cs typeface="Calibri"/>
            </a:endParaRPr>
          </a:p>
          <a:p>
            <a:pPr marL="457200" indent="-457200">
              <a:buAutoNum type="romanLcPeriod"/>
            </a:pPr>
            <a:r>
              <a:rPr lang="en-US" sz="2200"/>
              <a:t>Careers component (planned non-qualification hours)   </a:t>
            </a:r>
            <a:endParaRPr lang="en-US" sz="2200">
              <a:cs typeface="Calibri"/>
            </a:endParaRPr>
          </a:p>
        </p:txBody>
      </p:sp>
    </p:spTree>
    <p:extLst>
      <p:ext uri="{BB962C8B-B14F-4D97-AF65-F5344CB8AC3E}">
        <p14:creationId xmlns:p14="http://schemas.microsoft.com/office/powerpoint/2010/main" val="400435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ormAutofit/>
          </a:bodyPr>
          <a:lstStyle/>
          <a:p>
            <a:r>
              <a:rPr lang="en-US" sz="3600" b="1">
                <a:solidFill>
                  <a:srgbClr val="00B0F0"/>
                </a:solidFill>
                <a:latin typeface="Arial"/>
                <a:cs typeface="Arial"/>
              </a:rPr>
              <a:t>Academic component </a:t>
            </a:r>
            <a:r>
              <a:rPr lang="en-US" sz="3600" b="1">
                <a:solidFill>
                  <a:srgbClr val="92D050"/>
                </a:solidFill>
                <a:latin typeface="Arial"/>
                <a:cs typeface="Arial"/>
              </a:rPr>
              <a:t> </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p:txBody>
          <a:bodyPr vert="horz" lIns="91440" tIns="45720" rIns="91440" bIns="45720" rtlCol="0" anchor="t">
            <a:normAutofit/>
          </a:bodyPr>
          <a:lstStyle/>
          <a:p>
            <a:pPr marL="0" indent="0">
              <a:buNone/>
            </a:pPr>
            <a:r>
              <a:rPr lang="en-US" sz="2000">
                <a:latin typeface="Arial"/>
                <a:cs typeface="Calibri" panose="020F0502020204030204"/>
              </a:rPr>
              <a:t>At Wilmslow we offer a full-time study </a:t>
            </a:r>
            <a:r>
              <a:rPr lang="en-US" sz="2000" err="1">
                <a:latin typeface="Arial"/>
                <a:cs typeface="Calibri" panose="020F0502020204030204"/>
              </a:rPr>
              <a:t>programme</a:t>
            </a:r>
            <a:r>
              <a:rPr lang="en-US" sz="2000">
                <a:latin typeface="Arial"/>
                <a:cs typeface="Calibri" panose="020F0502020204030204"/>
              </a:rPr>
              <a:t>:</a:t>
            </a:r>
          </a:p>
          <a:p>
            <a:pPr marL="0" indent="0">
              <a:buNone/>
            </a:pPr>
            <a:endParaRPr lang="en-US" sz="2000">
              <a:latin typeface="Arial"/>
              <a:cs typeface="Calibri" panose="020F0502020204030204"/>
            </a:endParaRPr>
          </a:p>
          <a:p>
            <a:pPr marL="0" indent="0">
              <a:buNone/>
            </a:pPr>
            <a:r>
              <a:rPr lang="en-US" sz="2000">
                <a:latin typeface="Arial"/>
                <a:cs typeface="Calibri" panose="020F0502020204030204"/>
              </a:rPr>
              <a:t>This includes:</a:t>
            </a:r>
          </a:p>
          <a:p>
            <a:r>
              <a:rPr lang="en-US" sz="2000">
                <a:latin typeface="Arial"/>
                <a:cs typeface="Calibri" panose="020F0502020204030204"/>
              </a:rPr>
              <a:t>Planned qualification hours in level 3 </a:t>
            </a:r>
            <a:r>
              <a:rPr lang="en-US" sz="2000" err="1">
                <a:latin typeface="Arial"/>
                <a:cs typeface="Calibri" panose="020F0502020204030204"/>
              </a:rPr>
              <a:t>programmes</a:t>
            </a:r>
            <a:r>
              <a:rPr lang="en-US" sz="2000">
                <a:latin typeface="Arial"/>
                <a:cs typeface="Calibri" panose="020F0502020204030204"/>
              </a:rPr>
              <a:t> </a:t>
            </a:r>
            <a:r>
              <a:rPr lang="en-US" sz="2000">
                <a:solidFill>
                  <a:srgbClr val="FF0000"/>
                </a:solidFill>
                <a:latin typeface="Arial"/>
                <a:cs typeface="Calibri" panose="020F0502020204030204"/>
              </a:rPr>
              <a:t>(3 or 4 A level or BTEC Subjects)</a:t>
            </a:r>
          </a:p>
          <a:p>
            <a:r>
              <a:rPr lang="en-US" sz="2000">
                <a:latin typeface="Arial"/>
                <a:cs typeface="Calibri" panose="020F0502020204030204"/>
              </a:rPr>
              <a:t>Planned qualification hours in level 2 </a:t>
            </a:r>
            <a:r>
              <a:rPr lang="en-US" sz="2000" err="1">
                <a:latin typeface="Arial"/>
                <a:cs typeface="Calibri" panose="020F0502020204030204"/>
              </a:rPr>
              <a:t>resits</a:t>
            </a:r>
            <a:r>
              <a:rPr lang="en-US" sz="2000">
                <a:latin typeface="Arial"/>
                <a:cs typeface="Calibri" panose="020F0502020204030204"/>
              </a:rPr>
              <a:t> where needed in </a:t>
            </a:r>
            <a:r>
              <a:rPr lang="en-US" sz="2000" err="1">
                <a:latin typeface="Arial"/>
                <a:cs typeface="Calibri" panose="020F0502020204030204"/>
              </a:rPr>
              <a:t>Maths</a:t>
            </a:r>
            <a:r>
              <a:rPr lang="en-US" sz="2000">
                <a:latin typeface="Arial"/>
                <a:cs typeface="Calibri" panose="020F0502020204030204"/>
              </a:rPr>
              <a:t> and English Language </a:t>
            </a:r>
            <a:r>
              <a:rPr lang="en-US" sz="2000">
                <a:solidFill>
                  <a:srgbClr val="FF0000"/>
                </a:solidFill>
                <a:latin typeface="Arial"/>
                <a:cs typeface="Calibri" panose="020F0502020204030204"/>
              </a:rPr>
              <a:t>(All students that did not achieve a grade 4 or above in English Language or </a:t>
            </a:r>
            <a:r>
              <a:rPr lang="en-US" sz="2000" err="1">
                <a:solidFill>
                  <a:srgbClr val="FF0000"/>
                </a:solidFill>
                <a:latin typeface="Arial"/>
                <a:cs typeface="Calibri" panose="020F0502020204030204"/>
              </a:rPr>
              <a:t>Maths</a:t>
            </a:r>
            <a:r>
              <a:rPr lang="en-US" sz="2000">
                <a:solidFill>
                  <a:srgbClr val="FF0000"/>
                </a:solidFill>
                <a:latin typeface="Arial"/>
                <a:cs typeface="Calibri" panose="020F0502020204030204"/>
              </a:rPr>
              <a:t> will need to attend these sessions each week).</a:t>
            </a:r>
          </a:p>
          <a:p>
            <a:pPr marL="0" indent="0">
              <a:buNone/>
            </a:pPr>
            <a:endParaRPr lang="en-US" sz="2000">
              <a:solidFill>
                <a:srgbClr val="FF0000"/>
              </a:solidFill>
              <a:latin typeface="Arial"/>
              <a:cs typeface="Calibri" panose="020F0502020204030204"/>
            </a:endParaRPr>
          </a:p>
          <a:p>
            <a:pPr marL="0" indent="0">
              <a:buNone/>
            </a:pPr>
            <a:r>
              <a:rPr lang="en-US" sz="2000">
                <a:latin typeface="Arial"/>
                <a:cs typeface="Calibri" panose="020F0502020204030204"/>
              </a:rPr>
              <a:t>Students are expected to do 5 hours of classroom practice per week per qualification and 5 hours of independent practice (15/20 hours a week on top of lessons)</a:t>
            </a:r>
          </a:p>
          <a:p>
            <a:endParaRPr lang="en-US" sz="2000">
              <a:latin typeface="Arial"/>
              <a:cs typeface="Calibri" panose="020F0502020204030204"/>
            </a:endParaRPr>
          </a:p>
          <a:p>
            <a:pPr marL="0" indent="0">
              <a:buNone/>
            </a:pPr>
            <a:endParaRPr lang="en-US" sz="2000">
              <a:latin typeface="Arial"/>
              <a:cs typeface="Calibri" panose="020F0502020204030204"/>
            </a:endParaRPr>
          </a:p>
        </p:txBody>
      </p:sp>
    </p:spTree>
    <p:extLst>
      <p:ext uri="{BB962C8B-B14F-4D97-AF65-F5344CB8AC3E}">
        <p14:creationId xmlns:p14="http://schemas.microsoft.com/office/powerpoint/2010/main" val="255333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3119-2CE1-90EF-4395-9BA375FEAD6F}"/>
              </a:ext>
            </a:extLst>
          </p:cNvPr>
          <p:cNvSpPr>
            <a:spLocks noGrp="1"/>
          </p:cNvSpPr>
          <p:nvPr>
            <p:ph type="title"/>
          </p:nvPr>
        </p:nvSpPr>
        <p:spPr/>
        <p:txBody>
          <a:bodyPr/>
          <a:lstStyle/>
          <a:p>
            <a:r>
              <a:rPr lang="en-US" b="1">
                <a:solidFill>
                  <a:srgbClr val="00B0F0"/>
                </a:solidFill>
              </a:rPr>
              <a:t>Timetable</a:t>
            </a:r>
            <a:endParaRPr lang="en-GB" b="1">
              <a:solidFill>
                <a:srgbClr val="00B0F0"/>
              </a:solidFill>
            </a:endParaRPr>
          </a:p>
        </p:txBody>
      </p:sp>
      <p:sp>
        <p:nvSpPr>
          <p:cNvPr id="3" name="Content Placeholder 2">
            <a:extLst>
              <a:ext uri="{FF2B5EF4-FFF2-40B4-BE49-F238E27FC236}">
                <a16:creationId xmlns:a16="http://schemas.microsoft.com/office/drawing/2014/main" id="{5C7DD9F7-54B9-ECE8-5759-1B710A669090}"/>
              </a:ext>
            </a:extLst>
          </p:cNvPr>
          <p:cNvSpPr>
            <a:spLocks noGrp="1"/>
          </p:cNvSpPr>
          <p:nvPr>
            <p:ph idx="1"/>
          </p:nvPr>
        </p:nvSpPr>
        <p:spPr/>
        <p:txBody>
          <a:bodyPr/>
          <a:lstStyle/>
          <a:p>
            <a:r>
              <a:rPr lang="en-US"/>
              <a:t>Includes: Timetabled lessons, Supervised Study sessions, Registrations and Personal Development lessons</a:t>
            </a:r>
          </a:p>
          <a:p>
            <a:r>
              <a:rPr lang="en-US"/>
              <a:t>Enrichment and leadership activities</a:t>
            </a:r>
          </a:p>
          <a:p>
            <a:r>
              <a:rPr lang="en-US"/>
              <a:t>What are supervised study sessions? Two compulsory supervised study sessions each week – these will take place in the Study Base and are registered sessions.</a:t>
            </a:r>
          </a:p>
          <a:p>
            <a:r>
              <a:rPr lang="en-US"/>
              <a:t>Non contact sessions</a:t>
            </a:r>
          </a:p>
        </p:txBody>
      </p:sp>
    </p:spTree>
    <p:extLst>
      <p:ext uri="{BB962C8B-B14F-4D97-AF65-F5344CB8AC3E}">
        <p14:creationId xmlns:p14="http://schemas.microsoft.com/office/powerpoint/2010/main" val="206687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270E-0F02-FB33-FF1C-A49468F820C2}"/>
              </a:ext>
            </a:extLst>
          </p:cNvPr>
          <p:cNvSpPr>
            <a:spLocks noGrp="1"/>
          </p:cNvSpPr>
          <p:nvPr>
            <p:ph type="title"/>
          </p:nvPr>
        </p:nvSpPr>
        <p:spPr/>
        <p:txBody>
          <a:bodyPr/>
          <a:lstStyle/>
          <a:p>
            <a:r>
              <a:rPr lang="en-US" b="1">
                <a:solidFill>
                  <a:srgbClr val="00B0F0"/>
                </a:solidFill>
              </a:rPr>
              <a:t>Non-Contact Sessions</a:t>
            </a:r>
            <a:endParaRPr lang="en-GB" b="1">
              <a:solidFill>
                <a:srgbClr val="00B0F0"/>
              </a:solidFill>
            </a:endParaRPr>
          </a:p>
        </p:txBody>
      </p:sp>
      <p:sp>
        <p:nvSpPr>
          <p:cNvPr id="3" name="Content Placeholder 2">
            <a:extLst>
              <a:ext uri="{FF2B5EF4-FFF2-40B4-BE49-F238E27FC236}">
                <a16:creationId xmlns:a16="http://schemas.microsoft.com/office/drawing/2014/main" id="{ED36B3F0-EFCC-2D5D-6F85-F77EA9A1FAEB}"/>
              </a:ext>
            </a:extLst>
          </p:cNvPr>
          <p:cNvSpPr>
            <a:spLocks noGrp="1"/>
          </p:cNvSpPr>
          <p:nvPr>
            <p:ph idx="1"/>
          </p:nvPr>
        </p:nvSpPr>
        <p:spPr/>
        <p:txBody>
          <a:bodyPr vert="horz" lIns="91440" tIns="45720" rIns="91440" bIns="45720" rtlCol="0" anchor="t">
            <a:normAutofit/>
          </a:bodyPr>
          <a:lstStyle/>
          <a:p>
            <a:r>
              <a:rPr lang="en-US"/>
              <a:t>Blanks on students' timetables.</a:t>
            </a:r>
            <a:endParaRPr lang="en-US">
              <a:ea typeface="Calibri"/>
              <a:cs typeface="Calibri"/>
            </a:endParaRPr>
          </a:p>
          <a:p>
            <a:r>
              <a:rPr lang="en-US"/>
              <a:t>Expectation is that students are doing 15/20 hours of independent practice each week.</a:t>
            </a:r>
          </a:p>
          <a:p>
            <a:r>
              <a:rPr lang="en-US"/>
              <a:t>Some of this independent practice should be taking place during non-contact sessions.</a:t>
            </a:r>
          </a:p>
          <a:p>
            <a:r>
              <a:rPr lang="en-US"/>
              <a:t>During non-contact sessions, sixth form students can work in the Study Base, the Sixth Form Eatery, High Options or in one of the sixth form study spaces dotted around the school</a:t>
            </a:r>
            <a:endParaRPr lang="en-GB"/>
          </a:p>
        </p:txBody>
      </p:sp>
    </p:spTree>
    <p:extLst>
      <p:ext uri="{BB962C8B-B14F-4D97-AF65-F5344CB8AC3E}">
        <p14:creationId xmlns:p14="http://schemas.microsoft.com/office/powerpoint/2010/main" val="125139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6384-7D85-1494-A035-9AF1B5487930}"/>
              </a:ext>
            </a:extLst>
          </p:cNvPr>
          <p:cNvSpPr>
            <a:spLocks noGrp="1"/>
          </p:cNvSpPr>
          <p:nvPr>
            <p:ph type="title"/>
          </p:nvPr>
        </p:nvSpPr>
        <p:spPr/>
        <p:txBody>
          <a:bodyPr/>
          <a:lstStyle/>
          <a:p>
            <a:r>
              <a:rPr lang="en-US" b="1">
                <a:solidFill>
                  <a:srgbClr val="00B0F0"/>
                </a:solidFill>
              </a:rPr>
              <a:t>What should students be doing during non-contact sessions?</a:t>
            </a:r>
            <a:endParaRPr lang="en-GB" b="1">
              <a:solidFill>
                <a:srgbClr val="00B0F0"/>
              </a:solidFill>
            </a:endParaRPr>
          </a:p>
        </p:txBody>
      </p:sp>
      <p:sp>
        <p:nvSpPr>
          <p:cNvPr id="3" name="Content Placeholder 2">
            <a:extLst>
              <a:ext uri="{FF2B5EF4-FFF2-40B4-BE49-F238E27FC236}">
                <a16:creationId xmlns:a16="http://schemas.microsoft.com/office/drawing/2014/main" id="{AFE913F8-9C9B-7E31-EF37-394C9F9F401C}"/>
              </a:ext>
            </a:extLst>
          </p:cNvPr>
          <p:cNvSpPr>
            <a:spLocks noGrp="1"/>
          </p:cNvSpPr>
          <p:nvPr>
            <p:ph idx="1"/>
          </p:nvPr>
        </p:nvSpPr>
        <p:spPr/>
        <p:txBody>
          <a:bodyPr>
            <a:normAutofit fontScale="77500" lnSpcReduction="20000"/>
          </a:bodyPr>
          <a:lstStyle/>
          <a:p>
            <a:r>
              <a:rPr lang="en-US"/>
              <a:t>We should never hear “I haven’t got any homework” or “I haven’t got any work to do”</a:t>
            </a:r>
          </a:p>
          <a:p>
            <a:r>
              <a:rPr lang="en-US"/>
              <a:t>Completing Homework/Coursework</a:t>
            </a:r>
          </a:p>
          <a:p>
            <a:r>
              <a:rPr lang="en-US"/>
              <a:t>Topic Consolidation</a:t>
            </a:r>
          </a:p>
          <a:p>
            <a:r>
              <a:rPr lang="en-US" err="1"/>
              <a:t>Organising</a:t>
            </a:r>
            <a:r>
              <a:rPr lang="en-US"/>
              <a:t> notes </a:t>
            </a:r>
          </a:p>
          <a:p>
            <a:r>
              <a:rPr lang="en-US"/>
              <a:t>Making revision resources – e.g. flashcards</a:t>
            </a:r>
          </a:p>
          <a:p>
            <a:r>
              <a:rPr lang="en-US"/>
              <a:t>Exam practice</a:t>
            </a:r>
          </a:p>
          <a:p>
            <a:r>
              <a:rPr lang="en-US"/>
              <a:t>Answering exam questions</a:t>
            </a:r>
          </a:p>
          <a:p>
            <a:r>
              <a:rPr lang="en-US"/>
              <a:t>Self testing</a:t>
            </a:r>
          </a:p>
          <a:p>
            <a:r>
              <a:rPr lang="en-US"/>
              <a:t>Pre-reading</a:t>
            </a:r>
          </a:p>
          <a:p>
            <a:r>
              <a:rPr lang="en-US"/>
              <a:t>Reading over notes</a:t>
            </a:r>
          </a:p>
          <a:p>
            <a:r>
              <a:rPr lang="en-US"/>
              <a:t>Reading around topics</a:t>
            </a:r>
          </a:p>
          <a:p>
            <a:endParaRPr lang="en-GB"/>
          </a:p>
        </p:txBody>
      </p:sp>
    </p:spTree>
    <p:extLst>
      <p:ext uri="{BB962C8B-B14F-4D97-AF65-F5344CB8AC3E}">
        <p14:creationId xmlns:p14="http://schemas.microsoft.com/office/powerpoint/2010/main" val="243497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4594-AAB6-54CC-4923-D143F51235E9}"/>
              </a:ext>
            </a:extLst>
          </p:cNvPr>
          <p:cNvSpPr>
            <a:spLocks noGrp="1"/>
          </p:cNvSpPr>
          <p:nvPr>
            <p:ph type="title"/>
          </p:nvPr>
        </p:nvSpPr>
        <p:spPr/>
        <p:txBody>
          <a:bodyPr/>
          <a:lstStyle/>
          <a:p>
            <a:r>
              <a:rPr lang="en-US" sz="3600" b="1">
                <a:solidFill>
                  <a:srgbClr val="00B0F0"/>
                </a:solidFill>
                <a:latin typeface="Arial"/>
                <a:cs typeface="Arial"/>
              </a:rPr>
              <a:t>Sixth Form Work Areas</a:t>
            </a:r>
            <a:endParaRPr lang="en-US"/>
          </a:p>
        </p:txBody>
      </p:sp>
      <p:sp>
        <p:nvSpPr>
          <p:cNvPr id="3" name="Picture Placeholder 2">
            <a:extLst>
              <a:ext uri="{FF2B5EF4-FFF2-40B4-BE49-F238E27FC236}">
                <a16:creationId xmlns:a16="http://schemas.microsoft.com/office/drawing/2014/main" id="{B95DD056-DD08-AA44-B6DB-981976208E3A}"/>
              </a:ext>
            </a:extLst>
          </p:cNvPr>
          <p:cNvSpPr>
            <a:spLocks noGrp="1"/>
          </p:cNvSpPr>
          <p:nvPr>
            <p:ph idx="1"/>
          </p:nvPr>
        </p:nvSpPr>
        <p:spPr>
          <a:xfrm>
            <a:off x="838200" y="1825625"/>
            <a:ext cx="10515600" cy="4178810"/>
          </a:xfrm>
        </p:spPr>
        <p:txBody>
          <a:bodyPr vert="horz" lIns="91440" tIns="45720" rIns="91440" bIns="45720" rtlCol="0" anchor="t">
            <a:normAutofit fontScale="92500" lnSpcReduction="10000"/>
          </a:bodyPr>
          <a:lstStyle/>
          <a:p>
            <a:r>
              <a:rPr lang="en-US" sz="2000">
                <a:latin typeface="Arial"/>
                <a:cs typeface="Calibri"/>
              </a:rPr>
              <a:t>Sixth Study Base – silent study</a:t>
            </a:r>
          </a:p>
          <a:p>
            <a:r>
              <a:rPr lang="en-US" sz="2000">
                <a:latin typeface="Arial"/>
                <a:cs typeface="Calibri"/>
              </a:rPr>
              <a:t>Quad</a:t>
            </a:r>
          </a:p>
          <a:p>
            <a:r>
              <a:rPr lang="en-US" sz="2000">
                <a:latin typeface="Arial"/>
                <a:cs typeface="Calibri"/>
              </a:rPr>
              <a:t>MFL</a:t>
            </a:r>
          </a:p>
          <a:p>
            <a:r>
              <a:rPr lang="en-US" sz="2000" err="1">
                <a:latin typeface="Arial"/>
                <a:cs typeface="Calibri"/>
              </a:rPr>
              <a:t>Maths</a:t>
            </a:r>
            <a:r>
              <a:rPr lang="en-US" sz="2000">
                <a:latin typeface="Arial"/>
                <a:cs typeface="Calibri"/>
              </a:rPr>
              <a:t> - 3 areas</a:t>
            </a:r>
          </a:p>
          <a:p>
            <a:r>
              <a:rPr lang="en-US" sz="2000">
                <a:latin typeface="Arial"/>
                <a:cs typeface="Calibri"/>
              </a:rPr>
              <a:t>Geography</a:t>
            </a:r>
          </a:p>
          <a:p>
            <a:r>
              <a:rPr lang="en-US" sz="2000">
                <a:latin typeface="Arial"/>
                <a:cs typeface="Calibri"/>
              </a:rPr>
              <a:t>Pavilion – Foyer and Library</a:t>
            </a:r>
          </a:p>
          <a:p>
            <a:r>
              <a:rPr lang="en-US" sz="2000">
                <a:latin typeface="Arial"/>
                <a:cs typeface="Calibri"/>
              </a:rPr>
              <a:t>DT – 2 areas</a:t>
            </a:r>
          </a:p>
          <a:p>
            <a:r>
              <a:rPr lang="en-US" sz="2000">
                <a:latin typeface="Arial"/>
                <a:cs typeface="Calibri"/>
              </a:rPr>
              <a:t>High Options</a:t>
            </a:r>
          </a:p>
          <a:p>
            <a:r>
              <a:rPr lang="en-US" sz="2000">
                <a:latin typeface="Arial"/>
                <a:cs typeface="Calibri"/>
              </a:rPr>
              <a:t>Main Hall</a:t>
            </a:r>
          </a:p>
          <a:p>
            <a:r>
              <a:rPr lang="en-US" sz="2000">
                <a:latin typeface="Arial"/>
                <a:cs typeface="Calibri"/>
              </a:rPr>
              <a:t>Sixth Form Eatery</a:t>
            </a:r>
          </a:p>
          <a:p>
            <a:r>
              <a:rPr lang="en-US" sz="2000">
                <a:latin typeface="Arial"/>
                <a:cs typeface="Calibri"/>
              </a:rPr>
              <a:t>Library</a:t>
            </a:r>
          </a:p>
        </p:txBody>
      </p:sp>
    </p:spTree>
    <p:extLst>
      <p:ext uri="{BB962C8B-B14F-4D97-AF65-F5344CB8AC3E}">
        <p14:creationId xmlns:p14="http://schemas.microsoft.com/office/powerpoint/2010/main" val="54874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 the best at all the things that don't require any talent.” | Tom Grogan">
            <a:extLst>
              <a:ext uri="{FF2B5EF4-FFF2-40B4-BE49-F238E27FC236}">
                <a16:creationId xmlns:a16="http://schemas.microsoft.com/office/drawing/2014/main" id="{2C22FBE2-0192-B557-8B08-5679A6AF7B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5262" y="68263"/>
            <a:ext cx="6721475" cy="6721475"/>
          </a:xfrm>
          <a:prstGeom prst="rect">
            <a:avLst/>
          </a:prstGeom>
          <a:solidFill>
            <a:srgbClr val="FFFFFF"/>
          </a:solidFill>
        </p:spPr>
      </p:pic>
    </p:spTree>
    <p:extLst>
      <p:ext uri="{BB962C8B-B14F-4D97-AF65-F5344CB8AC3E}">
        <p14:creationId xmlns:p14="http://schemas.microsoft.com/office/powerpoint/2010/main" val="396262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DFEC40-E9C8-E7E6-C2E9-37615561D3D9}"/>
              </a:ext>
            </a:extLst>
          </p:cNvPr>
          <p:cNvPicPr>
            <a:picLocks noGrp="1" noChangeAspect="1"/>
          </p:cNvPicPr>
          <p:nvPr>
            <p:ph idx="1"/>
          </p:nvPr>
        </p:nvPicPr>
        <p:blipFill>
          <a:blip r:embed="rId2"/>
          <a:stretch>
            <a:fillRect/>
          </a:stretch>
        </p:blipFill>
        <p:spPr>
          <a:xfrm>
            <a:off x="121357" y="68263"/>
            <a:ext cx="11949286" cy="6721475"/>
          </a:xfrm>
          <a:prstGeom prst="rect">
            <a:avLst/>
          </a:prstGeom>
          <a:noFill/>
        </p:spPr>
      </p:pic>
    </p:spTree>
    <p:extLst>
      <p:ext uri="{BB962C8B-B14F-4D97-AF65-F5344CB8AC3E}">
        <p14:creationId xmlns:p14="http://schemas.microsoft.com/office/powerpoint/2010/main" val="68138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6C5A7-CB34-9C73-E1EE-9B3C257AC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6946C-70F8-1F34-7E95-153C0E8BB2FD}"/>
              </a:ext>
            </a:extLst>
          </p:cNvPr>
          <p:cNvSpPr>
            <a:spLocks noGrp="1"/>
          </p:cNvSpPr>
          <p:nvPr>
            <p:ph type="title"/>
          </p:nvPr>
        </p:nvSpPr>
        <p:spPr/>
        <p:txBody>
          <a:bodyPr/>
          <a:lstStyle/>
          <a:p>
            <a:r>
              <a:rPr lang="en-US" b="1">
                <a:solidFill>
                  <a:srgbClr val="012346"/>
                </a:solidFill>
                <a:latin typeface="Arial Black" panose="020B0604020202020204" pitchFamily="34" charset="0"/>
                <a:cs typeface="Arial Black" panose="020B0604020202020204" pitchFamily="34" charset="0"/>
              </a:rPr>
              <a:t>Routines &amp; Habits</a:t>
            </a:r>
          </a:p>
        </p:txBody>
      </p:sp>
      <p:sp>
        <p:nvSpPr>
          <p:cNvPr id="3" name="Content Placeholder 2">
            <a:extLst>
              <a:ext uri="{FF2B5EF4-FFF2-40B4-BE49-F238E27FC236}">
                <a16:creationId xmlns:a16="http://schemas.microsoft.com/office/drawing/2014/main" id="{4DCE704F-9B4A-0EA4-9C17-E7469502276E}"/>
              </a:ext>
            </a:extLst>
          </p:cNvPr>
          <p:cNvSpPr>
            <a:spLocks noGrp="1"/>
          </p:cNvSpPr>
          <p:nvPr>
            <p:ph idx="1"/>
          </p:nvPr>
        </p:nvSpPr>
        <p:spPr>
          <a:xfrm>
            <a:off x="612648" y="1715532"/>
            <a:ext cx="6319494" cy="4593828"/>
          </a:xfrm>
        </p:spPr>
        <p:txBody>
          <a:bodyPr vert="horz" lIns="91440" tIns="45720" rIns="91440" bIns="45720" rtlCol="0" anchor="t">
            <a:normAutofit/>
          </a:bodyPr>
          <a:lstStyle/>
          <a:p>
            <a:r>
              <a:rPr lang="en-US"/>
              <a:t>Good strong habits shape our identity. Consistent routines build discipline, resilience and focus. </a:t>
            </a:r>
          </a:p>
          <a:p>
            <a:r>
              <a:rPr lang="en-US"/>
              <a:t>Simple habits lead to small wins.</a:t>
            </a:r>
          </a:p>
          <a:p>
            <a:r>
              <a:rPr lang="en-US">
                <a:latin typeface="Arial"/>
                <a:cs typeface="Arial"/>
              </a:rPr>
              <a:t>“Consistency beats intensity” – Success is very rarely achieved with one big effort, rather instead, developing skills &amp; knowledge over a period of time.</a:t>
            </a:r>
          </a:p>
          <a:p>
            <a:r>
              <a:rPr lang="en-US" b="1">
                <a:solidFill>
                  <a:srgbClr val="012346"/>
                </a:solidFill>
                <a:latin typeface="Arial"/>
                <a:cs typeface="Arial"/>
              </a:rPr>
              <a:t>Hard work beats talent every time</a:t>
            </a:r>
            <a:endParaRPr lang="en-US" b="1">
              <a:solidFill>
                <a:srgbClr val="012346"/>
              </a:solidFill>
              <a:cs typeface="Arial" panose="020B0604020202020204" pitchFamily="34" charset="0"/>
            </a:endParaRPr>
          </a:p>
        </p:txBody>
      </p:sp>
      <p:pic>
        <p:nvPicPr>
          <p:cNvPr id="3074" name="Picture 2">
            <a:extLst>
              <a:ext uri="{FF2B5EF4-FFF2-40B4-BE49-F238E27FC236}">
                <a16:creationId xmlns:a16="http://schemas.microsoft.com/office/drawing/2014/main" id="{A805F65E-A059-3832-832E-27FA2E5EECB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1030" y="1761100"/>
            <a:ext cx="3815196" cy="254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52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aramond" panose="020F0502020204030204"/>
              <a:ea typeface="+mn-ea"/>
              <a:cs typeface="+mn-cs"/>
            </a:endParaRPr>
          </a:p>
        </p:txBody>
      </p:sp>
      <p:sp>
        <p:nvSpPr>
          <p:cNvPr id="2" name="Title 1"/>
          <p:cNvSpPr>
            <a:spLocks noGrp="1"/>
          </p:cNvSpPr>
          <p:nvPr>
            <p:ph type="title"/>
          </p:nvPr>
        </p:nvSpPr>
        <p:spPr>
          <a:xfrm>
            <a:off x="643467" y="516835"/>
            <a:ext cx="3448259" cy="1666501"/>
          </a:xfrm>
        </p:spPr>
        <p:txBody>
          <a:bodyPr vert="horz" lIns="91440" tIns="45720" rIns="91440" bIns="45720" rtlCol="0" anchor="b">
            <a:normAutofit/>
          </a:bodyPr>
          <a:lstStyle/>
          <a:p>
            <a:r>
              <a:rPr lang="en-US" sz="3700" b="1">
                <a:solidFill>
                  <a:srgbClr val="FFFFFF"/>
                </a:solidFill>
                <a:latin typeface="Calibri" panose="020F0502020204030204" pitchFamily="34" charset="0"/>
                <a:cs typeface="Calibri" panose="020F0502020204030204" pitchFamily="34" charset="0"/>
              </a:rPr>
              <a:t>Success is earned.  Talent is not enough.</a:t>
            </a:r>
          </a:p>
        </p:txBody>
      </p:sp>
      <p:cxnSp>
        <p:nvCxnSpPr>
          <p:cNvPr id="15" name="Straight Connector 1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3467" y="2546224"/>
            <a:ext cx="3448259" cy="3342747"/>
          </a:xfrm>
          <a:prstGeom prst="rect">
            <a:avLst/>
          </a:prstGeom>
        </p:spPr>
        <p:txBody>
          <a:bodyPr vert="horz" lIns="0" tIns="45720" rIns="0" bIns="45720" rtlCol="0">
            <a:noAutofit/>
          </a:bodyPr>
          <a:lstStyle/>
          <a:p>
            <a:pPr marL="285750" marR="0" lvl="0"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Success is going to take time.  It’s the hard hours that you put in that most people don’t see that will make a difference.</a:t>
            </a:r>
          </a:p>
          <a:p>
            <a:pPr marL="285750" marR="0" lvl="0"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You need to make the most of your teachers and their time.  They are there for you!  </a:t>
            </a:r>
          </a:p>
        </p:txBody>
      </p:sp>
      <p:pic>
        <p:nvPicPr>
          <p:cNvPr id="4" name="Picture 3"/>
          <p:cNvPicPr>
            <a:picLocks noChangeAspect="1"/>
          </p:cNvPicPr>
          <p:nvPr/>
        </p:nvPicPr>
        <p:blipFill rotWithShape="1">
          <a:blip r:embed="rId2"/>
          <a:srcRect l="2442" r="24191" b="-1"/>
          <a:stretch/>
        </p:blipFill>
        <p:spPr>
          <a:xfrm>
            <a:off x="4654296" y="10"/>
            <a:ext cx="7537703" cy="6857990"/>
          </a:xfrm>
          <a:prstGeom prst="rect">
            <a:avLst/>
          </a:prstGeom>
        </p:spPr>
      </p:pic>
    </p:spTree>
    <p:extLst>
      <p:ext uri="{BB962C8B-B14F-4D97-AF65-F5344CB8AC3E}">
        <p14:creationId xmlns:p14="http://schemas.microsoft.com/office/powerpoint/2010/main" val="34551354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96E7-1A9E-B4B8-18B4-9848FEA62055}"/>
              </a:ext>
            </a:extLst>
          </p:cNvPr>
          <p:cNvSpPr>
            <a:spLocks noGrp="1"/>
          </p:cNvSpPr>
          <p:nvPr>
            <p:ph type="title"/>
          </p:nvPr>
        </p:nvSpPr>
        <p:spPr/>
        <p:txBody>
          <a:bodyPr/>
          <a:lstStyle/>
          <a:p>
            <a:r>
              <a:rPr lang="en-GB" b="1">
                <a:solidFill>
                  <a:srgbClr val="FFC000"/>
                </a:solidFill>
              </a:rPr>
              <a:t>Sixth Form Team 2025-26</a:t>
            </a:r>
          </a:p>
        </p:txBody>
      </p:sp>
      <p:sp>
        <p:nvSpPr>
          <p:cNvPr id="3" name="Content Placeholder 2">
            <a:extLst>
              <a:ext uri="{FF2B5EF4-FFF2-40B4-BE49-F238E27FC236}">
                <a16:creationId xmlns:a16="http://schemas.microsoft.com/office/drawing/2014/main" id="{1FA632AD-FD85-7DE1-3947-708337ABA6CB}"/>
              </a:ext>
            </a:extLst>
          </p:cNvPr>
          <p:cNvSpPr>
            <a:spLocks noGrp="1"/>
          </p:cNvSpPr>
          <p:nvPr>
            <p:ph idx="1"/>
          </p:nvPr>
        </p:nvSpPr>
        <p:spPr>
          <a:xfrm>
            <a:off x="838200" y="1552493"/>
            <a:ext cx="10515600" cy="4351338"/>
          </a:xfrm>
        </p:spPr>
        <p:txBody>
          <a:bodyPr vert="horz" lIns="91440" tIns="45720" rIns="91440" bIns="45720" rtlCol="0" anchor="t">
            <a:normAutofit/>
          </a:bodyPr>
          <a:lstStyle/>
          <a:p>
            <a:r>
              <a:rPr lang="en-US" err="1"/>
              <a:t>Mrs</a:t>
            </a:r>
            <a:r>
              <a:rPr lang="en-US"/>
              <a:t> Flannery – Sixth Form Secretary</a:t>
            </a:r>
          </a:p>
          <a:p>
            <a:r>
              <a:rPr lang="en-US" err="1"/>
              <a:t>Mrs</a:t>
            </a:r>
            <a:r>
              <a:rPr lang="en-US"/>
              <a:t> Hardman – Student Manager</a:t>
            </a:r>
            <a:endParaRPr lang="en-US">
              <a:ea typeface="Calibri"/>
              <a:cs typeface="Calibri"/>
            </a:endParaRPr>
          </a:p>
          <a:p>
            <a:r>
              <a:rPr lang="en-US" err="1"/>
              <a:t>Mrs</a:t>
            </a:r>
            <a:r>
              <a:rPr lang="en-US"/>
              <a:t> Allcock – Student Manager</a:t>
            </a:r>
            <a:endParaRPr lang="en-US">
              <a:ea typeface="Calibri"/>
              <a:cs typeface="Calibri"/>
            </a:endParaRPr>
          </a:p>
          <a:p>
            <a:r>
              <a:rPr lang="en-US" err="1"/>
              <a:t>Mrs</a:t>
            </a:r>
            <a:r>
              <a:rPr lang="en-US"/>
              <a:t> Jukes – Learning Mentor</a:t>
            </a:r>
            <a:endParaRPr lang="en-US">
              <a:ea typeface="Calibri"/>
              <a:cs typeface="Calibri"/>
            </a:endParaRPr>
          </a:p>
          <a:p>
            <a:r>
              <a:rPr lang="en-US" err="1"/>
              <a:t>Ms</a:t>
            </a:r>
            <a:r>
              <a:rPr lang="en-US"/>
              <a:t> Cradock – Achievement Lead</a:t>
            </a:r>
            <a:endParaRPr lang="en-US">
              <a:ea typeface="Calibri"/>
              <a:cs typeface="Calibri"/>
            </a:endParaRPr>
          </a:p>
          <a:p>
            <a:r>
              <a:rPr lang="en-US" err="1"/>
              <a:t>Mrs</a:t>
            </a:r>
            <a:r>
              <a:rPr lang="en-US"/>
              <a:t> Cook – Careers Lead and Head of Post 16 Guidance</a:t>
            </a:r>
            <a:endParaRPr lang="en-US">
              <a:ea typeface="Calibri"/>
              <a:cs typeface="Calibri"/>
            </a:endParaRPr>
          </a:p>
          <a:p>
            <a:r>
              <a:rPr lang="en-US" err="1"/>
              <a:t>Mrs</a:t>
            </a:r>
            <a:r>
              <a:rPr lang="en-US"/>
              <a:t> Kettlewell – Deputy Head of Sixth Form</a:t>
            </a:r>
            <a:endParaRPr lang="en-US">
              <a:ea typeface="Calibri"/>
              <a:cs typeface="Calibri"/>
            </a:endParaRPr>
          </a:p>
          <a:p>
            <a:r>
              <a:rPr lang="en-US" err="1"/>
              <a:t>Mr</a:t>
            </a:r>
            <a:r>
              <a:rPr lang="en-US"/>
              <a:t> Williams – Assistant Headteacher: Sixth Form</a:t>
            </a:r>
            <a:endParaRPr lang="en-US">
              <a:ea typeface="Calibri"/>
              <a:cs typeface="Calibri"/>
            </a:endParaRPr>
          </a:p>
          <a:p>
            <a:endParaRPr lang="en-GB"/>
          </a:p>
        </p:txBody>
      </p:sp>
    </p:spTree>
    <p:extLst>
      <p:ext uri="{BB962C8B-B14F-4D97-AF65-F5344CB8AC3E}">
        <p14:creationId xmlns:p14="http://schemas.microsoft.com/office/powerpoint/2010/main" val="465900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75391-6B8D-EB92-2E03-1630C6F7A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634FB-E922-ECB3-C1F4-C71B12A5BD30}"/>
              </a:ext>
            </a:extLst>
          </p:cNvPr>
          <p:cNvSpPr>
            <a:spLocks noGrp="1"/>
          </p:cNvSpPr>
          <p:nvPr>
            <p:ph type="title"/>
          </p:nvPr>
        </p:nvSpPr>
        <p:spPr/>
        <p:txBody>
          <a:bodyPr/>
          <a:lstStyle/>
          <a:p>
            <a:r>
              <a:rPr kumimoji="0" lang="en-GB" sz="4400" b="1" i="0" u="none" strike="noStrike" kern="1200" cap="none" spc="-50" normalizeH="0" baseline="0" noProof="0">
                <a:ln>
                  <a:noFill/>
                </a:ln>
                <a:solidFill>
                  <a:srgbClr val="00B0F0"/>
                </a:solidFill>
                <a:effectLst/>
                <a:uLnTx/>
                <a:uFillTx/>
                <a:latin typeface="Garamond" panose="020F0302020204030204"/>
                <a:ea typeface="+mj-ea"/>
                <a:cs typeface="+mj-cs"/>
              </a:rPr>
              <a:t>High quality practice and attitude underpin top performance.</a:t>
            </a:r>
            <a:endParaRPr lang="en-GB" b="1">
              <a:solidFill>
                <a:srgbClr val="00B0F0"/>
              </a:solidFill>
            </a:endParaRPr>
          </a:p>
        </p:txBody>
      </p:sp>
      <p:sp>
        <p:nvSpPr>
          <p:cNvPr id="3" name="Content Placeholder 2">
            <a:extLst>
              <a:ext uri="{FF2B5EF4-FFF2-40B4-BE49-F238E27FC236}">
                <a16:creationId xmlns:a16="http://schemas.microsoft.com/office/drawing/2014/main" id="{17940B07-536E-77FA-3650-DD0CF6A60F9B}"/>
              </a:ext>
            </a:extLst>
          </p:cNvPr>
          <p:cNvSpPr>
            <a:spLocks noGrp="1"/>
          </p:cNvSpPr>
          <p:nvPr>
            <p:ph idx="1"/>
          </p:nvPr>
        </p:nvSpPr>
        <p:spPr/>
        <p:txBody>
          <a:bodyPr/>
          <a:lstStyle/>
          <a:p>
            <a:r>
              <a:rPr lang="en-US"/>
              <a:t>See all lessons and tests as important</a:t>
            </a:r>
          </a:p>
          <a:p>
            <a:r>
              <a:rPr lang="en-US"/>
              <a:t>Get the feedback that you need to improve; clarify points that you’re uncertain of</a:t>
            </a:r>
          </a:p>
          <a:p>
            <a:r>
              <a:rPr lang="en-US"/>
              <a:t>Treat mock exams as the ‘real thing’ </a:t>
            </a:r>
          </a:p>
          <a:p>
            <a:r>
              <a:rPr lang="en-US"/>
              <a:t>Prepare well for in class assessments</a:t>
            </a:r>
          </a:p>
          <a:p>
            <a:r>
              <a:rPr lang="en-US"/>
              <a:t>Make the most of extra opportunities like Exam Mondays, subject clinics and catch up sessions.</a:t>
            </a:r>
          </a:p>
          <a:p>
            <a:pPr marL="0" indent="0">
              <a:buNone/>
            </a:pPr>
            <a:endParaRPr lang="en-GB"/>
          </a:p>
        </p:txBody>
      </p:sp>
    </p:spTree>
    <p:extLst>
      <p:ext uri="{BB962C8B-B14F-4D97-AF65-F5344CB8AC3E}">
        <p14:creationId xmlns:p14="http://schemas.microsoft.com/office/powerpoint/2010/main" val="3930469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ormAutofit/>
          </a:bodyPr>
          <a:lstStyle/>
          <a:p>
            <a:r>
              <a:rPr lang="en-US" sz="3600" b="1">
                <a:solidFill>
                  <a:srgbClr val="FFC000"/>
                </a:solidFill>
                <a:latin typeface="Arial" panose="020B0604020202020204" pitchFamily="34" charset="0"/>
                <a:cs typeface="Arial" panose="020B0604020202020204" pitchFamily="34" charset="0"/>
              </a:rPr>
              <a:t>We want to help students to be their best and achieve their potential  </a:t>
            </a:r>
            <a:endParaRPr lang="en-US" sz="3600"/>
          </a:p>
        </p:txBody>
      </p:sp>
      <p:sp>
        <p:nvSpPr>
          <p:cNvPr id="4" name="Content Placeholder 3">
            <a:extLst>
              <a:ext uri="{FF2B5EF4-FFF2-40B4-BE49-F238E27FC236}">
                <a16:creationId xmlns:a16="http://schemas.microsoft.com/office/drawing/2014/main" id="{3F8CE591-71B8-7C4B-8F92-D926BF234622}"/>
              </a:ext>
            </a:extLst>
          </p:cNvPr>
          <p:cNvSpPr>
            <a:spLocks noGrp="1"/>
          </p:cNvSpPr>
          <p:nvPr>
            <p:ph idx="1"/>
          </p:nvPr>
        </p:nvSpPr>
        <p:spPr/>
        <p:txBody>
          <a:bodyPr vert="horz" lIns="91440" tIns="45720" rIns="91440" bIns="45720" rtlCol="0" anchor="t">
            <a:normAutofit/>
          </a:bodyPr>
          <a:lstStyle/>
          <a:p>
            <a:pPr marL="0" indent="0">
              <a:buNone/>
            </a:pPr>
            <a:endParaRPr lang="en-US" sz="2400">
              <a:latin typeface="Arial" panose="020B0604020202020204" pitchFamily="34" charset="0"/>
              <a:cs typeface="Arial" panose="020B0604020202020204" pitchFamily="34" charset="0"/>
            </a:endParaRPr>
          </a:p>
          <a:p>
            <a:r>
              <a:rPr lang="en-US" sz="2000">
                <a:latin typeface="Arial"/>
                <a:cs typeface="Arial"/>
              </a:rPr>
              <a:t>Exam Mondays </a:t>
            </a:r>
            <a:endParaRPr lang="en-US" sz="2000">
              <a:solidFill>
                <a:srgbClr val="92D050"/>
              </a:solidFill>
              <a:latin typeface="Arial" panose="020B0604020202020204" pitchFamily="34" charset="0"/>
              <a:cs typeface="Arial" panose="020B0604020202020204" pitchFamily="34" charset="0"/>
            </a:endParaRPr>
          </a:p>
          <a:p>
            <a:r>
              <a:rPr lang="en-US" sz="2000">
                <a:latin typeface="Arial"/>
                <a:cs typeface="Arial"/>
              </a:rPr>
              <a:t>Independent practice </a:t>
            </a:r>
          </a:p>
          <a:p>
            <a:r>
              <a:rPr lang="en-US" sz="2000">
                <a:latin typeface="Arial"/>
                <a:cs typeface="Arial"/>
              </a:rPr>
              <a:t>Exam Preparation </a:t>
            </a:r>
            <a:r>
              <a:rPr lang="en-US" sz="2000" err="1">
                <a:latin typeface="Arial"/>
                <a:cs typeface="Arial"/>
              </a:rPr>
              <a:t>Programmes</a:t>
            </a:r>
            <a:r>
              <a:rPr lang="en-US" sz="2000">
                <a:latin typeface="Arial"/>
                <a:cs typeface="Arial"/>
              </a:rPr>
              <a:t> and Subject Clinics</a:t>
            </a:r>
            <a:r>
              <a:rPr lang="en-US" sz="2000">
                <a:solidFill>
                  <a:srgbClr val="92D050"/>
                </a:solidFill>
                <a:latin typeface="Arial"/>
                <a:cs typeface="Arial"/>
              </a:rPr>
              <a:t> </a:t>
            </a:r>
            <a:r>
              <a:rPr lang="en-US" sz="2000">
                <a:latin typeface="Arial"/>
                <a:cs typeface="Arial"/>
              </a:rPr>
              <a:t> </a:t>
            </a:r>
            <a:endParaRPr lang="en-US" sz="2000">
              <a:solidFill>
                <a:srgbClr val="92D050"/>
              </a:solidFill>
              <a:latin typeface="Arial"/>
              <a:cs typeface="Arial"/>
            </a:endParaRPr>
          </a:p>
          <a:p>
            <a:r>
              <a:rPr lang="en-US" sz="2000">
                <a:latin typeface="Arial"/>
                <a:cs typeface="Arial"/>
              </a:rPr>
              <a:t>Pastoral support</a:t>
            </a:r>
          </a:p>
          <a:p>
            <a:r>
              <a:rPr lang="en-US" sz="2000">
                <a:latin typeface="Arial"/>
                <a:cs typeface="Arial"/>
              </a:rPr>
              <a:t>Coursework Catch Up</a:t>
            </a:r>
          </a:p>
          <a:p>
            <a:r>
              <a:rPr lang="en-US" sz="2000">
                <a:latin typeface="Arial"/>
                <a:cs typeface="Arial"/>
              </a:rPr>
              <a:t>Homework Sessions</a:t>
            </a:r>
          </a:p>
          <a:p>
            <a:pPr marL="0" indent="0">
              <a:buNone/>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703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7A66-806B-FCE7-2181-5E3F2AD01397}"/>
              </a:ext>
            </a:extLst>
          </p:cNvPr>
          <p:cNvSpPr>
            <a:spLocks noGrp="1"/>
          </p:cNvSpPr>
          <p:nvPr>
            <p:ph type="title"/>
          </p:nvPr>
        </p:nvSpPr>
        <p:spPr/>
        <p:txBody>
          <a:bodyPr/>
          <a:lstStyle/>
          <a:p>
            <a:r>
              <a:rPr kumimoji="0" lang="en-US" sz="3600" b="1" i="0" u="none" strike="noStrike" kern="1200" cap="none" spc="0" normalizeH="0" baseline="0" noProof="0">
                <a:ln>
                  <a:noFill/>
                </a:ln>
                <a:solidFill>
                  <a:srgbClr val="00B0F0"/>
                </a:solidFill>
                <a:effectLst/>
                <a:uLnTx/>
                <a:uFillTx/>
                <a:latin typeface="Arial"/>
                <a:ea typeface="+mj-ea"/>
                <a:cs typeface="Arial"/>
              </a:rPr>
              <a:t>Personal Development Component </a:t>
            </a:r>
            <a:endParaRPr lang="en-GB"/>
          </a:p>
        </p:txBody>
      </p:sp>
      <p:sp>
        <p:nvSpPr>
          <p:cNvPr id="3" name="Content Placeholder 2">
            <a:extLst>
              <a:ext uri="{FF2B5EF4-FFF2-40B4-BE49-F238E27FC236}">
                <a16:creationId xmlns:a16="http://schemas.microsoft.com/office/drawing/2014/main" id="{9986D24F-C9BC-12E6-6587-6FE81D3FDC7A}"/>
              </a:ext>
            </a:extLst>
          </p:cNvPr>
          <p:cNvSpPr>
            <a:spLocks noGrp="1"/>
          </p:cNvSpPr>
          <p:nvPr>
            <p:ph idx="1"/>
          </p:nvPr>
        </p:nvSpPr>
        <p:spPr/>
        <p:txBody>
          <a:bodyPr/>
          <a:lstStyle/>
          <a:p>
            <a:r>
              <a:rPr lang="en-US"/>
              <a:t>Form tutor </a:t>
            </a:r>
            <a:r>
              <a:rPr lang="en-US" err="1"/>
              <a:t>programme</a:t>
            </a:r>
            <a:r>
              <a:rPr lang="en-US"/>
              <a:t>: STEP </a:t>
            </a:r>
            <a:r>
              <a:rPr lang="en-US" err="1"/>
              <a:t>programme</a:t>
            </a:r>
            <a:r>
              <a:rPr lang="en-US"/>
              <a:t>, Study Skills, Wellbeing, Form Tutor Mentoring, Reading.</a:t>
            </a:r>
          </a:p>
          <a:p>
            <a:r>
              <a:rPr lang="en-US"/>
              <a:t>Afternoon 1 to 1 or small group tutor mentoring </a:t>
            </a:r>
            <a:r>
              <a:rPr kumimoji="0" lang="en-US" sz="2800" b="0" i="0" u="none" strike="noStrike" kern="1200" cap="none" spc="0" normalizeH="0" baseline="0" noProof="0">
                <a:ln>
                  <a:noFill/>
                </a:ln>
                <a:solidFill>
                  <a:srgbClr val="FFFFFF"/>
                </a:solidFill>
                <a:effectLst/>
                <a:uLnTx/>
                <a:uFillTx/>
                <a:latin typeface="Calibri" panose="020F0502020204030204"/>
                <a:ea typeface="+mn-ea"/>
                <a:cs typeface="+mn-cs"/>
              </a:rPr>
              <a:t>– tutors will be calling home each term</a:t>
            </a:r>
            <a:endParaRPr lang="en-US"/>
          </a:p>
          <a:p>
            <a:r>
              <a:rPr lang="en-US"/>
              <a:t>Sixth Form Assemblies: either face to face or online</a:t>
            </a:r>
          </a:p>
          <a:p>
            <a:r>
              <a:rPr lang="en-US"/>
              <a:t>Personal Development Lessons </a:t>
            </a:r>
          </a:p>
          <a:p>
            <a:endParaRPr lang="en-US"/>
          </a:p>
          <a:p>
            <a:endParaRPr lang="en-GB"/>
          </a:p>
        </p:txBody>
      </p:sp>
    </p:spTree>
    <p:extLst>
      <p:ext uri="{BB962C8B-B14F-4D97-AF65-F5344CB8AC3E}">
        <p14:creationId xmlns:p14="http://schemas.microsoft.com/office/powerpoint/2010/main" val="2651264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ormAutofit/>
          </a:bodyPr>
          <a:lstStyle/>
          <a:p>
            <a:r>
              <a:rPr lang="en-US" sz="3600" b="1">
                <a:solidFill>
                  <a:srgbClr val="00B0F0"/>
                </a:solidFill>
                <a:latin typeface="Arial"/>
                <a:cs typeface="Arial"/>
              </a:rPr>
              <a:t>Leadership component</a:t>
            </a:r>
            <a:r>
              <a:rPr lang="en-US" sz="3600" b="1">
                <a:solidFill>
                  <a:srgbClr val="92D050"/>
                </a:solidFill>
                <a:latin typeface="Arial"/>
                <a:cs typeface="Arial"/>
              </a:rPr>
              <a:t>  </a:t>
            </a:r>
            <a:r>
              <a:rPr lang="en-US" sz="3600" b="1">
                <a:solidFill>
                  <a:srgbClr val="00B0F0"/>
                </a:solidFill>
                <a:latin typeface="Arial"/>
                <a:cs typeface="Arial"/>
              </a:rPr>
              <a:t> </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p:txBody>
          <a:bodyPr vert="horz" lIns="91440" tIns="45720" rIns="91440" bIns="45720" rtlCol="0" anchor="t">
            <a:normAutofit/>
          </a:bodyPr>
          <a:lstStyle/>
          <a:p>
            <a:pPr marL="0" indent="0">
              <a:buNone/>
            </a:pPr>
            <a:endParaRPr lang="en-US" sz="2000">
              <a:latin typeface="Arial"/>
              <a:cs typeface="Arial"/>
            </a:endParaRPr>
          </a:p>
          <a:p>
            <a:r>
              <a:rPr lang="en-US" sz="2000">
                <a:latin typeface="Arial"/>
                <a:cs typeface="Arial"/>
              </a:rPr>
              <a:t>Opportunities Afternoon: Last </a:t>
            </a:r>
            <a:r>
              <a:rPr lang="en-US" sz="2000" err="1">
                <a:latin typeface="Arial"/>
                <a:cs typeface="Arial"/>
              </a:rPr>
              <a:t>Wedenesday</a:t>
            </a:r>
            <a:r>
              <a:rPr lang="en-US" sz="2000">
                <a:latin typeface="Arial"/>
                <a:cs typeface="Arial"/>
              </a:rPr>
              <a:t> </a:t>
            </a:r>
          </a:p>
          <a:p>
            <a:r>
              <a:rPr lang="en-US" sz="2000">
                <a:latin typeface="Arial"/>
                <a:cs typeface="Arial"/>
              </a:rPr>
              <a:t>Year 12 Leadership.  We would like all Year 12 students to make a whole school contribution by taking on student leadership roles</a:t>
            </a:r>
          </a:p>
          <a:p>
            <a:r>
              <a:rPr lang="en-US" sz="2000">
                <a:latin typeface="Arial"/>
                <a:cs typeface="Arial"/>
              </a:rPr>
              <a:t>Expectation that students are using Year 12 to gain leadership experiences</a:t>
            </a:r>
          </a:p>
          <a:p>
            <a:r>
              <a:rPr lang="en-US" sz="2000">
                <a:latin typeface="Arial"/>
                <a:cs typeface="Arial"/>
              </a:rPr>
              <a:t>Helps to develop personal skills; have a positive impact on lower school students’ lives; good for CVs, Personal Statements, Job Applications etc.</a:t>
            </a:r>
          </a:p>
          <a:p>
            <a:r>
              <a:rPr lang="en-US" sz="2000">
                <a:latin typeface="Arial"/>
                <a:cs typeface="Arial"/>
              </a:rPr>
              <a:t>Lesson support, academic, reading or peer mentoring, supporting the Sports XTRA or Performing Arts XTRA </a:t>
            </a:r>
            <a:r>
              <a:rPr lang="en-US" sz="2000" err="1">
                <a:latin typeface="Arial"/>
                <a:cs typeface="Arial"/>
              </a:rPr>
              <a:t>programme</a:t>
            </a:r>
            <a:r>
              <a:rPr lang="en-US" sz="2000">
                <a:latin typeface="Arial"/>
                <a:cs typeface="Arial"/>
              </a:rPr>
              <a:t>, supporting lunchtime and after school clubs etc.</a:t>
            </a:r>
          </a:p>
          <a:p>
            <a:pPr marL="0" indent="0">
              <a:buNone/>
            </a:pPr>
            <a:endParaRPr lang="en-US">
              <a:cs typeface="Calibri" panose="020F0502020204030204"/>
            </a:endParaRPr>
          </a:p>
        </p:txBody>
      </p:sp>
    </p:spTree>
    <p:extLst>
      <p:ext uri="{BB962C8B-B14F-4D97-AF65-F5344CB8AC3E}">
        <p14:creationId xmlns:p14="http://schemas.microsoft.com/office/powerpoint/2010/main" val="12435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ormAutofit/>
          </a:bodyPr>
          <a:lstStyle/>
          <a:p>
            <a:r>
              <a:rPr lang="en-US" sz="3600" b="1">
                <a:solidFill>
                  <a:srgbClr val="00B0F0"/>
                </a:solidFill>
                <a:latin typeface="Arial"/>
                <a:cs typeface="Arial"/>
              </a:rPr>
              <a:t>Enrichment component  </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p:txBody>
          <a:bodyPr vert="horz" lIns="91440" tIns="45720" rIns="91440" bIns="45720" rtlCol="0" anchor="t">
            <a:normAutofit lnSpcReduction="10000"/>
          </a:bodyPr>
          <a:lstStyle/>
          <a:p>
            <a:r>
              <a:rPr lang="en-US" sz="2000">
                <a:latin typeface="Arial"/>
                <a:cs typeface="Arial"/>
              </a:rPr>
              <a:t>Opportunities Afternoon: Wednesday 10 September</a:t>
            </a:r>
          </a:p>
          <a:p>
            <a:r>
              <a:rPr lang="en-US" sz="2000">
                <a:latin typeface="Arial"/>
                <a:cs typeface="Arial"/>
              </a:rPr>
              <a:t>Competitive Sport</a:t>
            </a:r>
          </a:p>
          <a:p>
            <a:r>
              <a:rPr lang="en-US" sz="2000">
                <a:latin typeface="Arial"/>
                <a:cs typeface="Arial"/>
              </a:rPr>
              <a:t>Social Sport</a:t>
            </a:r>
          </a:p>
          <a:p>
            <a:r>
              <a:rPr lang="en-US" sz="2000">
                <a:latin typeface="Arial"/>
                <a:cs typeface="Arial"/>
              </a:rPr>
              <a:t>Performing Arts</a:t>
            </a:r>
          </a:p>
          <a:p>
            <a:r>
              <a:rPr lang="en-US" sz="2000">
                <a:latin typeface="Arial"/>
                <a:cs typeface="Arial"/>
              </a:rPr>
              <a:t>Model United Nations</a:t>
            </a:r>
          </a:p>
          <a:p>
            <a:r>
              <a:rPr lang="en-US" sz="2000">
                <a:latin typeface="Arial"/>
                <a:cs typeface="Arial"/>
              </a:rPr>
              <a:t>Bar Mock Trial</a:t>
            </a:r>
          </a:p>
          <a:p>
            <a:r>
              <a:rPr lang="en-US" sz="2000">
                <a:latin typeface="Arial"/>
                <a:cs typeface="Arial"/>
              </a:rPr>
              <a:t>Young Enterprise</a:t>
            </a:r>
          </a:p>
          <a:p>
            <a:r>
              <a:rPr lang="en-US" sz="2000">
                <a:latin typeface="Arial"/>
                <a:cs typeface="Arial"/>
              </a:rPr>
              <a:t>Gold DofE</a:t>
            </a:r>
          </a:p>
          <a:p>
            <a:r>
              <a:rPr lang="en-US" sz="2000">
                <a:latin typeface="Arial"/>
                <a:cs typeface="Arial"/>
              </a:rPr>
              <a:t>EPQ</a:t>
            </a:r>
          </a:p>
          <a:p>
            <a:r>
              <a:rPr lang="en-US" sz="2000">
                <a:latin typeface="Arial"/>
                <a:cs typeface="Arial"/>
              </a:rPr>
              <a:t>Core </a:t>
            </a:r>
            <a:r>
              <a:rPr lang="en-US" sz="2000" err="1">
                <a:latin typeface="Arial"/>
                <a:cs typeface="Arial"/>
              </a:rPr>
              <a:t>Maths</a:t>
            </a:r>
            <a:endParaRPr lang="en-US" sz="2000">
              <a:latin typeface="Arial"/>
              <a:cs typeface="Arial"/>
            </a:endParaRPr>
          </a:p>
          <a:p>
            <a:r>
              <a:rPr lang="en-US" sz="2000">
                <a:latin typeface="Arial"/>
                <a:cs typeface="Arial"/>
              </a:rPr>
              <a:t>Early Applicants (Year 13 only during Autumn Term)</a:t>
            </a:r>
          </a:p>
        </p:txBody>
      </p:sp>
    </p:spTree>
    <p:extLst>
      <p:ext uri="{BB962C8B-B14F-4D97-AF65-F5344CB8AC3E}">
        <p14:creationId xmlns:p14="http://schemas.microsoft.com/office/powerpoint/2010/main" val="576923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D78F40-FF85-D5F7-9E6B-C3CA3BDA41E3}"/>
              </a:ext>
            </a:extLst>
          </p:cNvPr>
          <p:cNvPicPr>
            <a:picLocks noGrp="1" noChangeAspect="1"/>
          </p:cNvPicPr>
          <p:nvPr>
            <p:ph type="pic" idx="1"/>
          </p:nvPr>
        </p:nvPicPr>
        <p:blipFill>
          <a:blip r:embed="rId2"/>
          <a:srcRect l="1173" r="3272" b="1"/>
          <a:stretch>
            <a:fillRect/>
          </a:stretch>
        </p:blipFill>
        <p:spPr>
          <a:xfrm>
            <a:off x="-206624" y="10"/>
            <a:ext cx="12191980" cy="6857990"/>
          </a:xfrm>
          <a:prstGeom prst="rect">
            <a:avLst/>
          </a:prstGeom>
          <a:noFill/>
        </p:spPr>
      </p:pic>
    </p:spTree>
    <p:extLst>
      <p:ext uri="{BB962C8B-B14F-4D97-AF65-F5344CB8AC3E}">
        <p14:creationId xmlns:p14="http://schemas.microsoft.com/office/powerpoint/2010/main" val="3454626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F80D0-6507-62E5-2CD6-AB6BB7369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80638-64BC-E110-A300-BB7B7CC274EC}"/>
              </a:ext>
            </a:extLst>
          </p:cNvPr>
          <p:cNvSpPr>
            <a:spLocks noGrp="1"/>
          </p:cNvSpPr>
          <p:nvPr>
            <p:ph type="ctrTitle"/>
          </p:nvPr>
        </p:nvSpPr>
        <p:spPr>
          <a:xfrm>
            <a:off x="1524000" y="1262408"/>
            <a:ext cx="9144000" cy="1475745"/>
          </a:xfrm>
        </p:spPr>
        <p:txBody>
          <a:bodyPr>
            <a:noAutofit/>
          </a:bodyPr>
          <a:lstStyle/>
          <a:p>
            <a:r>
              <a:rPr lang="en-GB" sz="9600">
                <a:latin typeface="Brandon Grotesque Bold"/>
              </a:rPr>
              <a:t>Form Time</a:t>
            </a:r>
            <a:endParaRPr lang="en-US"/>
          </a:p>
        </p:txBody>
      </p:sp>
      <p:sp>
        <p:nvSpPr>
          <p:cNvPr id="5" name="Subtitle 4">
            <a:extLst>
              <a:ext uri="{FF2B5EF4-FFF2-40B4-BE49-F238E27FC236}">
                <a16:creationId xmlns:a16="http://schemas.microsoft.com/office/drawing/2014/main" id="{DB42FEA0-28AD-66DE-6137-FA8027007EB3}"/>
              </a:ext>
            </a:extLst>
          </p:cNvPr>
          <p:cNvSpPr>
            <a:spLocks noGrp="1"/>
          </p:cNvSpPr>
          <p:nvPr>
            <p:ph type="subTitle" idx="1"/>
          </p:nvPr>
        </p:nvSpPr>
        <p:spPr>
          <a:xfrm>
            <a:off x="1524000" y="3267446"/>
            <a:ext cx="9144000" cy="597877"/>
          </a:xfrm>
        </p:spPr>
        <p:txBody>
          <a:bodyPr vert="horz" lIns="91440" tIns="45720" rIns="91440" bIns="45720" rtlCol="0" anchor="t">
            <a:normAutofit/>
          </a:bodyPr>
          <a:lstStyle/>
          <a:p>
            <a:r>
              <a:rPr lang="en-GB" sz="3600" i="1">
                <a:latin typeface="Brandon Grotesque Medium"/>
              </a:rPr>
              <a:t>Tutor mentoring programme</a:t>
            </a:r>
            <a:endParaRPr lang="en-GB" sz="3600" i="1"/>
          </a:p>
        </p:txBody>
      </p:sp>
    </p:spTree>
    <p:extLst>
      <p:ext uri="{BB962C8B-B14F-4D97-AF65-F5344CB8AC3E}">
        <p14:creationId xmlns:p14="http://schemas.microsoft.com/office/powerpoint/2010/main" val="61114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1A274-4BA5-23DB-B47E-F886CBC1969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EED8BD8-6789-1648-7367-2E643F704BE4}"/>
              </a:ext>
            </a:extLst>
          </p:cNvPr>
          <p:cNvGraphicFramePr>
            <a:graphicFrameLocks noGrp="1"/>
          </p:cNvGraphicFramePr>
          <p:nvPr/>
        </p:nvGraphicFramePr>
        <p:xfrm>
          <a:off x="435785" y="118321"/>
          <a:ext cx="11320088" cy="5876803"/>
        </p:xfrm>
        <a:graphic>
          <a:graphicData uri="http://schemas.openxmlformats.org/drawingml/2006/table">
            <a:tbl>
              <a:tblPr firstRow="1" bandRow="1">
                <a:tableStyleId>{5C22544A-7EE6-4342-B048-85BDC9FD1C3A}</a:tableStyleId>
              </a:tblPr>
              <a:tblGrid>
                <a:gridCol w="1691898">
                  <a:extLst>
                    <a:ext uri="{9D8B030D-6E8A-4147-A177-3AD203B41FA5}">
                      <a16:colId xmlns:a16="http://schemas.microsoft.com/office/drawing/2014/main" val="771750937"/>
                    </a:ext>
                  </a:extLst>
                </a:gridCol>
                <a:gridCol w="878236">
                  <a:extLst>
                    <a:ext uri="{9D8B030D-6E8A-4147-A177-3AD203B41FA5}">
                      <a16:colId xmlns:a16="http://schemas.microsoft.com/office/drawing/2014/main" val="538286249"/>
                    </a:ext>
                  </a:extLst>
                </a:gridCol>
                <a:gridCol w="8749954">
                  <a:extLst>
                    <a:ext uri="{9D8B030D-6E8A-4147-A177-3AD203B41FA5}">
                      <a16:colId xmlns:a16="http://schemas.microsoft.com/office/drawing/2014/main" val="749166174"/>
                    </a:ext>
                  </a:extLst>
                </a:gridCol>
              </a:tblGrid>
              <a:tr h="1005939">
                <a:tc>
                  <a:txBody>
                    <a:bodyPr/>
                    <a:lstStyle/>
                    <a:p>
                      <a:pPr lvl="0" algn="ctr">
                        <a:buNone/>
                      </a:pPr>
                      <a:r>
                        <a:rPr lang="en-US" sz="1800" b="1" i="0" u="none" strike="noStrike" noProof="0">
                          <a:solidFill>
                            <a:schemeClr val="bg1"/>
                          </a:solidFill>
                          <a:latin typeface="Segoe UI"/>
                        </a:rPr>
                        <a:t>Form Tutor Mentoring</a:t>
                      </a:r>
                      <a:endParaRPr lang="en-US" sz="1800" b="1">
                        <a:solidFill>
                          <a:schemeClr val="bg1"/>
                        </a:solidFill>
                      </a:endParaRPr>
                    </a:p>
                  </a:txBody>
                  <a:tcPr anchor="ctr">
                    <a:lnL w="0">
                      <a:noFill/>
                    </a:lnL>
                    <a:lnR w="0">
                      <a:noFill/>
                    </a:lnR>
                    <a:lnT w="0">
                      <a:no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pPr marL="285750" lvl="0" indent="-285750">
                        <a:buFont typeface="Calibri"/>
                        <a:buChar char="-"/>
                      </a:pPr>
                      <a:r>
                        <a:rPr lang="en-US" sz="1400" b="0" i="0" u="none" strike="noStrike" noProof="0" err="1">
                          <a:solidFill>
                            <a:schemeClr val="bg1"/>
                          </a:solidFill>
                          <a:latin typeface="Segoe UI"/>
                        </a:rPr>
                        <a:t>Personalised</a:t>
                      </a:r>
                      <a:r>
                        <a:rPr lang="en-US" sz="1400" b="0" i="0" u="none" strike="noStrike" noProof="0">
                          <a:solidFill>
                            <a:schemeClr val="bg1"/>
                          </a:solidFill>
                          <a:latin typeface="Segoe UI"/>
                        </a:rPr>
                        <a:t> guidance and support.</a:t>
                      </a:r>
                      <a:endParaRPr lang="en-US"/>
                    </a:p>
                    <a:p>
                      <a:pPr marL="285750" lvl="0" indent="-285750">
                        <a:buFont typeface="Calibri"/>
                        <a:buChar char="-"/>
                      </a:pPr>
                      <a:r>
                        <a:rPr lang="en-US" sz="1400" b="0" i="0" u="none" strike="noStrike" noProof="0">
                          <a:solidFill>
                            <a:schemeClr val="bg1"/>
                          </a:solidFill>
                          <a:latin typeface="Segoe UI"/>
                        </a:rPr>
                        <a:t>Monitoring of students’ folders, study habits, revision, and wellbeing.</a:t>
                      </a:r>
                      <a:endParaRPr lang="en-US"/>
                    </a:p>
                    <a:p>
                      <a:pPr marL="285750" lvl="0" indent="-285750">
                        <a:buFont typeface="Calibri"/>
                        <a:buChar char="-"/>
                      </a:pPr>
                      <a:r>
                        <a:rPr lang="en-US" sz="1400" b="0" i="0" u="none" strike="noStrike" noProof="0">
                          <a:solidFill>
                            <a:schemeClr val="bg1"/>
                          </a:solidFill>
                          <a:latin typeface="Segoe UI"/>
                        </a:rPr>
                        <a:t>Home contact once per term to provide an update on progress and engagement.</a:t>
                      </a:r>
                      <a:endParaRPr lang="en-US"/>
                    </a:p>
                  </a:txBody>
                  <a:tcPr anchor="ctr">
                    <a:lnL w="0">
                      <a:noFill/>
                    </a:lnL>
                    <a:lnR w="0">
                      <a:noFill/>
                    </a:lnR>
                    <a:lnT w="0">
                      <a:noFill/>
                    </a:lnT>
                    <a:lnB w="12700">
                      <a:solidFill>
                        <a:schemeClr val="bg1"/>
                      </a:solidFill>
                    </a:lnB>
                    <a:noFill/>
                  </a:tcPr>
                </a:tc>
                <a:extLst>
                  <a:ext uri="{0D108BD9-81ED-4DB2-BD59-A6C34878D82A}">
                    <a16:rowId xmlns:a16="http://schemas.microsoft.com/office/drawing/2014/main" val="935937714"/>
                  </a:ext>
                </a:extLst>
              </a:tr>
              <a:tr h="847107">
                <a:tc>
                  <a:txBody>
                    <a:bodyPr/>
                    <a:lstStyle/>
                    <a:p>
                      <a:pPr lvl="0" algn="ctr">
                        <a:buNone/>
                      </a:pPr>
                      <a:r>
                        <a:rPr lang="en-US" sz="1800" b="1" i="0" u="none" strike="noStrike" noProof="0">
                          <a:solidFill>
                            <a:schemeClr val="bg1"/>
                          </a:solidFill>
                          <a:latin typeface="Segoe UI"/>
                        </a:rPr>
                        <a:t>Digital Literacy</a:t>
                      </a:r>
                      <a:endParaRPr lang="en-US" sz="1800" b="1">
                        <a:solidFill>
                          <a:schemeClr val="bg1"/>
                        </a:solidFill>
                      </a:endParaRP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pPr marL="285750" lvl="0" indent="-285750">
                        <a:buFont typeface="Calibri"/>
                        <a:buChar char="-"/>
                      </a:pPr>
                      <a:r>
                        <a:rPr lang="en-US" sz="1400" b="0" i="0" u="none" strike="noStrike" noProof="0">
                          <a:solidFill>
                            <a:schemeClr val="bg1"/>
                          </a:solidFill>
                          <a:latin typeface="Segoe UI"/>
                        </a:rPr>
                        <a:t>Ethical use of AI in academic work. </a:t>
                      </a:r>
                      <a:endParaRPr lang="en-US"/>
                    </a:p>
                    <a:p>
                      <a:pPr marL="285750" lvl="0" indent="-285750">
                        <a:buFont typeface="Calibri"/>
                        <a:buChar char="-"/>
                      </a:pPr>
                      <a:r>
                        <a:rPr lang="en-US" sz="1400" b="0" i="0" u="none" strike="noStrike" noProof="0">
                          <a:solidFill>
                            <a:schemeClr val="bg1"/>
                          </a:solidFill>
                          <a:latin typeface="Segoe UI"/>
                        </a:rPr>
                        <a:t>JCQ guidelines.</a:t>
                      </a:r>
                      <a:endParaRPr lang="en-US"/>
                    </a:p>
                  </a:txBody>
                  <a:tcPr anchor="ct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973514003"/>
                  </a:ext>
                </a:extLst>
              </a:tr>
              <a:tr h="847107">
                <a:tc>
                  <a:txBody>
                    <a:bodyPr/>
                    <a:lstStyle/>
                    <a:p>
                      <a:pPr lvl="0" algn="ctr">
                        <a:buNone/>
                      </a:pPr>
                      <a:r>
                        <a:rPr lang="en-US" sz="1800" b="1" i="0" u="none" strike="noStrike" noProof="0">
                          <a:solidFill>
                            <a:schemeClr val="bg1"/>
                          </a:solidFill>
                          <a:latin typeface="Segoe UI"/>
                        </a:rPr>
                        <a:t>Wider Reading</a:t>
                      </a:r>
                      <a:endParaRPr lang="en-US" sz="1800" b="1">
                        <a:solidFill>
                          <a:schemeClr val="bg1"/>
                        </a:solidFill>
                      </a:endParaRP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pPr marL="285750" lvl="0" indent="-285750">
                        <a:buFont typeface="Calibri"/>
                        <a:buChar char="-"/>
                      </a:pPr>
                      <a:r>
                        <a:rPr lang="en-US" sz="1400" b="0" i="0" u="none" strike="noStrike" noProof="0">
                          <a:solidFill>
                            <a:schemeClr val="bg1"/>
                          </a:solidFill>
                          <a:latin typeface="Segoe UI"/>
                        </a:rPr>
                        <a:t>School library visits </a:t>
                      </a:r>
                      <a:endParaRPr lang="en-US"/>
                    </a:p>
                    <a:p>
                      <a:pPr marL="285750" lvl="0" indent="-285750">
                        <a:buFont typeface="Calibri"/>
                        <a:buChar char="-"/>
                      </a:pPr>
                      <a:r>
                        <a:rPr lang="en-US" sz="1400" b="0" i="0" u="none" strike="noStrike" noProof="0">
                          <a:solidFill>
                            <a:schemeClr val="bg1"/>
                          </a:solidFill>
                          <a:latin typeface="Segoe UI"/>
                        </a:rPr>
                        <a:t>Discussion of a variety of texts and media, including books, audiobooks, TED Talks and podcasts.</a:t>
                      </a:r>
                    </a:p>
                  </a:txBody>
                  <a:tcPr anchor="ct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520450033"/>
                  </a:ext>
                </a:extLst>
              </a:tr>
              <a:tr h="1005939">
                <a:tc>
                  <a:txBody>
                    <a:bodyPr/>
                    <a:lstStyle/>
                    <a:p>
                      <a:pPr lvl="0" algn="ctr">
                        <a:buNone/>
                      </a:pPr>
                      <a:r>
                        <a:rPr lang="en-US" sz="1800" b="1" i="0" u="none" strike="noStrike" noProof="0">
                          <a:solidFill>
                            <a:schemeClr val="bg1"/>
                          </a:solidFill>
                          <a:latin typeface="Segoe UI"/>
                        </a:rPr>
                        <a:t>Study Skills</a:t>
                      </a:r>
                      <a:endParaRPr lang="en-US" sz="1800" b="1">
                        <a:solidFill>
                          <a:schemeClr val="bg1"/>
                        </a:solidFill>
                      </a:endParaRP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pPr marL="285750" lvl="0" indent="-285750">
                        <a:buFont typeface="Calibri"/>
                        <a:buChar char="-"/>
                      </a:pPr>
                      <a:r>
                        <a:rPr lang="en-US" sz="1400" b="0" i="0" u="none" strike="noStrike" noProof="0">
                          <a:solidFill>
                            <a:schemeClr val="bg1"/>
                          </a:solidFill>
                          <a:latin typeface="Segoe UI"/>
                        </a:rPr>
                        <a:t>Tailored study skills </a:t>
                      </a:r>
                      <a:r>
                        <a:rPr lang="en-US" sz="1400" b="0" i="0" u="none" strike="noStrike" noProof="0" err="1">
                          <a:solidFill>
                            <a:schemeClr val="bg1"/>
                          </a:solidFill>
                          <a:latin typeface="Segoe UI"/>
                        </a:rPr>
                        <a:t>programme</a:t>
                      </a:r>
                      <a:r>
                        <a:rPr lang="en-US" sz="1400" b="0" i="0" u="none" strike="noStrike" noProof="0">
                          <a:solidFill>
                            <a:schemeClr val="bg1"/>
                          </a:solidFill>
                          <a:latin typeface="Segoe UI"/>
                        </a:rPr>
                        <a:t> </a:t>
                      </a:r>
                      <a:endParaRPr lang="en-US"/>
                    </a:p>
                    <a:p>
                      <a:pPr marL="285750" lvl="0" indent="-285750">
                        <a:buFont typeface="Calibri"/>
                        <a:buChar char="-"/>
                      </a:pPr>
                      <a:r>
                        <a:rPr lang="en-US" sz="1400" b="0" i="0" u="none" strike="noStrike" noProof="0">
                          <a:solidFill>
                            <a:schemeClr val="bg1"/>
                          </a:solidFill>
                          <a:latin typeface="Segoe UI"/>
                        </a:rPr>
                        <a:t>Year 12 focus: Effective study habits, time management, and </a:t>
                      </a:r>
                      <a:r>
                        <a:rPr lang="en-US" sz="1400" b="0" i="0" u="none" strike="noStrike" noProof="0" err="1">
                          <a:solidFill>
                            <a:schemeClr val="bg1"/>
                          </a:solidFill>
                          <a:latin typeface="Segoe UI"/>
                        </a:rPr>
                        <a:t>organisation</a:t>
                      </a:r>
                      <a:r>
                        <a:rPr lang="en-US" sz="1400" b="0" i="0" u="none" strike="noStrike" noProof="0">
                          <a:solidFill>
                            <a:schemeClr val="bg1"/>
                          </a:solidFill>
                          <a:latin typeface="Segoe UI"/>
                        </a:rPr>
                        <a:t>. .</a:t>
                      </a:r>
                      <a:endParaRPr lang="en-US"/>
                    </a:p>
                  </a:txBody>
                  <a:tcPr anchor="ct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87338134"/>
                  </a:ext>
                </a:extLst>
              </a:tr>
              <a:tr h="1164772">
                <a:tc>
                  <a:txBody>
                    <a:bodyPr/>
                    <a:lstStyle/>
                    <a:p>
                      <a:pPr lvl="0" algn="ctr">
                        <a:buNone/>
                      </a:pPr>
                      <a:r>
                        <a:rPr lang="en-US" sz="1800" b="1" i="0" u="none" strike="noStrike" noProof="0">
                          <a:solidFill>
                            <a:schemeClr val="bg1"/>
                          </a:solidFill>
                          <a:latin typeface="Segoe UI"/>
                        </a:rPr>
                        <a:t>Wellbeing</a:t>
                      </a:r>
                      <a:endParaRPr lang="en-US" sz="1800"/>
                    </a:p>
                  </a:txBody>
                  <a:tcPr anchor="ctr">
                    <a:lnL w="0">
                      <a:noFill/>
                    </a:lnL>
                    <a:lnR w="0">
                      <a:noFill/>
                    </a:lnR>
                    <a:lnT w="12700">
                      <a:solidFill>
                        <a:schemeClr val="bg1"/>
                      </a:solidFill>
                    </a:lnT>
                    <a:lnB w="12700" cap="flat" cmpd="sng" algn="ctr">
                      <a:solidFill>
                        <a:schemeClr val="bg1"/>
                      </a:solidFill>
                      <a:prstDash val="solid"/>
                      <a:round/>
                      <a:headEnd type="none" w="med" len="med"/>
                      <a:tailEnd type="none" w="med" len="med"/>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pPr marL="285750" marR="0" lvl="0" indent="-285750" algn="l">
                        <a:lnSpc>
                          <a:spcPct val="90000"/>
                        </a:lnSpc>
                        <a:spcBef>
                          <a:spcPts val="1000"/>
                        </a:spcBef>
                        <a:spcAft>
                          <a:spcPts val="0"/>
                        </a:spcAft>
                        <a:buFont typeface="Calibri"/>
                        <a:buChar char="-"/>
                      </a:pPr>
                      <a:r>
                        <a:rPr lang="en-US" sz="1400" b="0" i="0" u="none" strike="noStrike" noProof="0">
                          <a:solidFill>
                            <a:schemeClr val="bg1"/>
                          </a:solidFill>
                          <a:latin typeface="Segoe UI"/>
                        </a:rPr>
                        <a:t>Addresses a range of mental health and wellbeing themes.</a:t>
                      </a:r>
                      <a:endParaRPr lang="en-US"/>
                    </a:p>
                    <a:p>
                      <a:pPr marL="285750" marR="0" lvl="0" indent="-285750" algn="l">
                        <a:lnSpc>
                          <a:spcPct val="90000"/>
                        </a:lnSpc>
                        <a:spcBef>
                          <a:spcPts val="1000"/>
                        </a:spcBef>
                        <a:spcAft>
                          <a:spcPts val="0"/>
                        </a:spcAft>
                        <a:buFont typeface="Calibri"/>
                        <a:buChar char="-"/>
                      </a:pPr>
                      <a:r>
                        <a:rPr lang="en-US" sz="1400" b="0" i="0" u="none" strike="noStrike" noProof="0">
                          <a:solidFill>
                            <a:schemeClr val="bg1"/>
                          </a:solidFill>
                          <a:latin typeface="Segoe UI"/>
                        </a:rPr>
                        <a:t>Signposting to further support when needed. </a:t>
                      </a:r>
                      <a:endParaRPr lang="en-US"/>
                    </a:p>
                    <a:p>
                      <a:pPr marL="285750" marR="0" lvl="0" indent="-285750" algn="l">
                        <a:lnSpc>
                          <a:spcPct val="90000"/>
                        </a:lnSpc>
                        <a:spcBef>
                          <a:spcPts val="1000"/>
                        </a:spcBef>
                        <a:spcAft>
                          <a:spcPts val="0"/>
                        </a:spcAft>
                        <a:buFont typeface="Calibri"/>
                        <a:buChar char="-"/>
                      </a:pPr>
                      <a:r>
                        <a:rPr lang="en-US" sz="1400" b="0" i="0" u="none" strike="noStrike" noProof="0">
                          <a:solidFill>
                            <a:schemeClr val="bg1"/>
                          </a:solidFill>
                          <a:latin typeface="Segoe UI"/>
                        </a:rPr>
                        <a:t>Form tutors and the Sixth Form Team maintain regular check-ins to ensure students feel supported both academically and personally.</a:t>
                      </a:r>
                      <a:endParaRPr lang="en-US"/>
                    </a:p>
                  </a:txBody>
                  <a:tcPr anchor="ctr">
                    <a:lnL w="0">
                      <a:noFill/>
                    </a:lnL>
                    <a:lnR w="0">
                      <a:noFill/>
                    </a:lnR>
                    <a:lnT w="12700">
                      <a:solidFill>
                        <a:schemeClr val="bg1"/>
                      </a:solid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51499572"/>
                  </a:ext>
                </a:extLst>
              </a:tr>
              <a:tr h="1005939">
                <a:tc>
                  <a:txBody>
                    <a:bodyPr/>
                    <a:lstStyle/>
                    <a:p>
                      <a:pPr lvl="0" algn="ctr">
                        <a:buNone/>
                      </a:pPr>
                      <a:r>
                        <a:rPr lang="en-US" sz="1800" b="1" i="0" u="none" strike="noStrike" noProof="0">
                          <a:solidFill>
                            <a:schemeClr val="bg1"/>
                          </a:solidFill>
                          <a:latin typeface="Segoe UI"/>
                        </a:rPr>
                        <a:t>Revision</a:t>
                      </a:r>
                      <a:endParaRPr lang="en-US" sz="1800"/>
                    </a:p>
                  </a:txBody>
                  <a:tcPr anchor="ctr">
                    <a:lnL w="0">
                      <a:noFill/>
                    </a:lnL>
                    <a:lnR w="0">
                      <a:noFill/>
                    </a:lnR>
                    <a:lnT w="12700">
                      <a:solidFill>
                        <a:schemeClr val="bg1"/>
                      </a:solidFill>
                    </a:lnT>
                    <a:lnB w="12700">
                      <a:solidFill>
                        <a:schemeClr val="bg1"/>
                      </a:solidFill>
                    </a:lnB>
                    <a:noFill/>
                  </a:tcPr>
                </a:tc>
                <a:tc>
                  <a:txBody>
                    <a:bodyPr/>
                    <a:lstStyle/>
                    <a:p>
                      <a:pPr lvl="0">
                        <a:buNone/>
                      </a:pPr>
                      <a:endParaRPr lang="en-US" sz="2000">
                        <a:solidFill>
                          <a:schemeClr val="bg1"/>
                        </a:solidFill>
                      </a:endParaRPr>
                    </a:p>
                  </a:txBody>
                  <a:tcPr>
                    <a:lnL w="0">
                      <a:noFill/>
                    </a:lnL>
                    <a:lnR w="0">
                      <a:noFill/>
                    </a:lnR>
                    <a:lnT w="0">
                      <a:noFill/>
                    </a:lnT>
                    <a:lnB w="0">
                      <a:noFill/>
                    </a:lnB>
                    <a:noFill/>
                  </a:tcPr>
                </a:tc>
                <a:tc>
                  <a:txBody>
                    <a:bodyPr/>
                    <a:lstStyle/>
                    <a:p>
                      <a:pPr marL="285750" lvl="0" indent="-285750">
                        <a:buFont typeface="Calibri"/>
                        <a:buChar char="-"/>
                      </a:pPr>
                      <a:r>
                        <a:rPr lang="en-US" sz="1400" b="0" i="0" u="none" strike="noStrike" noProof="0">
                          <a:solidFill>
                            <a:schemeClr val="bg1"/>
                          </a:solidFill>
                          <a:latin typeface="Segoe UI"/>
                        </a:rPr>
                        <a:t>Guided revision in the run-up to mock exams, assessment weeks and external examinations.</a:t>
                      </a:r>
                      <a:endParaRPr lang="en-US"/>
                    </a:p>
                    <a:p>
                      <a:pPr marL="285750" lvl="0" indent="-285750">
                        <a:buFont typeface="Calibri"/>
                        <a:buChar char="-"/>
                      </a:pPr>
                      <a:r>
                        <a:rPr lang="en-US" sz="1400" b="0" i="0" u="none" strike="noStrike" noProof="0">
                          <a:solidFill>
                            <a:schemeClr val="bg1"/>
                          </a:solidFill>
                          <a:latin typeface="Segoe UI"/>
                        </a:rPr>
                        <a:t>Support in creating realistic revision plans and introduce a variety of effective revision techniques and tools.</a:t>
                      </a:r>
                      <a:endParaRPr lang="en-US"/>
                    </a:p>
                  </a:txBody>
                  <a:tcPr anchor="ct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4013925868"/>
                  </a:ext>
                </a:extLst>
              </a:tr>
            </a:tbl>
          </a:graphicData>
        </a:graphic>
      </p:graphicFrame>
    </p:spTree>
    <p:extLst>
      <p:ext uri="{BB962C8B-B14F-4D97-AF65-F5344CB8AC3E}">
        <p14:creationId xmlns:p14="http://schemas.microsoft.com/office/powerpoint/2010/main" val="334547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06F3D-9BF7-5D4E-84B7-B9A319D5F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1A9DF-1877-A462-F326-C5744BA79C21}"/>
              </a:ext>
            </a:extLst>
          </p:cNvPr>
          <p:cNvSpPr>
            <a:spLocks noGrp="1"/>
          </p:cNvSpPr>
          <p:nvPr>
            <p:ph type="ctrTitle"/>
          </p:nvPr>
        </p:nvSpPr>
        <p:spPr>
          <a:xfrm>
            <a:off x="1524000" y="1262408"/>
            <a:ext cx="9144000" cy="1475745"/>
          </a:xfrm>
        </p:spPr>
        <p:txBody>
          <a:bodyPr>
            <a:noAutofit/>
          </a:bodyPr>
          <a:lstStyle/>
          <a:p>
            <a:r>
              <a:rPr lang="en-GB" sz="9600">
                <a:latin typeface="Brandon Grotesque Bold"/>
              </a:rPr>
              <a:t>AI</a:t>
            </a:r>
            <a:endParaRPr lang="en-US"/>
          </a:p>
        </p:txBody>
      </p:sp>
      <p:sp>
        <p:nvSpPr>
          <p:cNvPr id="5" name="Subtitle 4">
            <a:extLst>
              <a:ext uri="{FF2B5EF4-FFF2-40B4-BE49-F238E27FC236}">
                <a16:creationId xmlns:a16="http://schemas.microsoft.com/office/drawing/2014/main" id="{25C6D3DB-4ACF-45AB-FF8C-3BA68C5F3FD0}"/>
              </a:ext>
            </a:extLst>
          </p:cNvPr>
          <p:cNvSpPr>
            <a:spLocks noGrp="1"/>
          </p:cNvSpPr>
          <p:nvPr>
            <p:ph type="subTitle" idx="1"/>
          </p:nvPr>
        </p:nvSpPr>
        <p:spPr>
          <a:xfrm>
            <a:off x="1524000" y="3267446"/>
            <a:ext cx="9144000" cy="597877"/>
          </a:xfrm>
        </p:spPr>
        <p:txBody>
          <a:bodyPr vert="horz" lIns="91440" tIns="45720" rIns="91440" bIns="45720" rtlCol="0" anchor="t">
            <a:normAutofit/>
          </a:bodyPr>
          <a:lstStyle/>
          <a:p>
            <a:r>
              <a:rPr lang="en-GB" sz="3600" i="1">
                <a:latin typeface="Brandon Grotesque Medium"/>
              </a:rPr>
              <a:t>Digital Literacy Programme</a:t>
            </a:r>
            <a:endParaRPr lang="en-US"/>
          </a:p>
        </p:txBody>
      </p:sp>
    </p:spTree>
    <p:extLst>
      <p:ext uri="{BB962C8B-B14F-4D97-AF65-F5344CB8AC3E}">
        <p14:creationId xmlns:p14="http://schemas.microsoft.com/office/powerpoint/2010/main" val="197508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F3307-A0CF-5CAC-6DE8-92338E722A6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AA4E9FE-FAF9-5535-9844-8231758B5F5F}"/>
              </a:ext>
            </a:extLst>
          </p:cNvPr>
          <p:cNvGraphicFramePr>
            <a:graphicFrameLocks noGrp="1"/>
          </p:cNvGraphicFramePr>
          <p:nvPr/>
        </p:nvGraphicFramePr>
        <p:xfrm>
          <a:off x="435785" y="157067"/>
          <a:ext cx="11320091" cy="5807430"/>
        </p:xfrm>
        <a:graphic>
          <a:graphicData uri="http://schemas.openxmlformats.org/drawingml/2006/table">
            <a:tbl>
              <a:tblPr firstRow="1" bandRow="1">
                <a:tableStyleId>{5C22544A-7EE6-4342-B048-85BDC9FD1C3A}</a:tableStyleId>
              </a:tblPr>
              <a:tblGrid>
                <a:gridCol w="2105186">
                  <a:extLst>
                    <a:ext uri="{9D8B030D-6E8A-4147-A177-3AD203B41FA5}">
                      <a16:colId xmlns:a16="http://schemas.microsoft.com/office/drawing/2014/main" val="771750937"/>
                    </a:ext>
                  </a:extLst>
                </a:gridCol>
                <a:gridCol w="1214033">
                  <a:extLst>
                    <a:ext uri="{9D8B030D-6E8A-4147-A177-3AD203B41FA5}">
                      <a16:colId xmlns:a16="http://schemas.microsoft.com/office/drawing/2014/main" val="538286249"/>
                    </a:ext>
                  </a:extLst>
                </a:gridCol>
                <a:gridCol w="8000872">
                  <a:extLst>
                    <a:ext uri="{9D8B030D-6E8A-4147-A177-3AD203B41FA5}">
                      <a16:colId xmlns:a16="http://schemas.microsoft.com/office/drawing/2014/main" val="749166174"/>
                    </a:ext>
                  </a:extLst>
                </a:gridCol>
              </a:tblGrid>
              <a:tr h="899358">
                <a:tc>
                  <a:txBody>
                    <a:bodyPr/>
                    <a:lstStyle/>
                    <a:p>
                      <a:pPr algn="ctr"/>
                      <a:r>
                        <a:rPr lang="en-US" sz="2000" b="1">
                          <a:solidFill>
                            <a:schemeClr val="bg1"/>
                          </a:solidFill>
                        </a:rPr>
                        <a:t>Week 1</a:t>
                      </a:r>
                    </a:p>
                  </a:txBody>
                  <a:tcPr anchor="ctr">
                    <a:lnL w="0">
                      <a:noFill/>
                    </a:lnL>
                    <a:lnR w="0">
                      <a:noFill/>
                    </a:lnR>
                    <a:lnT w="0">
                      <a:no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pPr marL="0" lvl="0" indent="0">
                        <a:buNone/>
                      </a:pPr>
                      <a:r>
                        <a:rPr lang="en-US" sz="2000" b="1">
                          <a:solidFill>
                            <a:schemeClr val="bg1"/>
                          </a:solidFill>
                        </a:rPr>
                        <a:t>How to use AI effectively</a:t>
                      </a:r>
                    </a:p>
                    <a:p>
                      <a:pPr marL="0" lvl="0" indent="0">
                        <a:buNone/>
                      </a:pPr>
                      <a:r>
                        <a:rPr lang="en-US" sz="2000" b="0" i="1">
                          <a:solidFill>
                            <a:schemeClr val="bg1"/>
                          </a:solidFill>
                        </a:rPr>
                        <a:t>Recommended tools and signposting to further guidance</a:t>
                      </a:r>
                    </a:p>
                  </a:txBody>
                  <a:tcPr>
                    <a:lnL w="0">
                      <a:noFill/>
                    </a:lnL>
                    <a:lnR w="0">
                      <a:noFill/>
                    </a:lnR>
                    <a:lnT w="0">
                      <a:noFill/>
                    </a:lnT>
                    <a:lnB w="12700">
                      <a:solidFill>
                        <a:schemeClr val="bg1"/>
                      </a:solidFill>
                    </a:lnB>
                    <a:noFill/>
                  </a:tcPr>
                </a:tc>
                <a:extLst>
                  <a:ext uri="{0D108BD9-81ED-4DB2-BD59-A6C34878D82A}">
                    <a16:rowId xmlns:a16="http://schemas.microsoft.com/office/drawing/2014/main" val="935937714"/>
                  </a:ext>
                </a:extLst>
              </a:tr>
              <a:tr h="899358">
                <a:tc>
                  <a:txBody>
                    <a:bodyPr/>
                    <a:lstStyle/>
                    <a:p>
                      <a:pPr algn="ctr"/>
                      <a:r>
                        <a:rPr lang="en-US" sz="2000" b="1">
                          <a:solidFill>
                            <a:schemeClr val="bg1"/>
                          </a:solidFill>
                        </a:rPr>
                        <a:t>Week 2</a:t>
                      </a: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pPr lvl="0">
                        <a:buNone/>
                      </a:pPr>
                      <a:r>
                        <a:rPr lang="en-US" sz="2000" b="1">
                          <a:solidFill>
                            <a:schemeClr val="bg1"/>
                          </a:solidFill>
                        </a:rPr>
                        <a:t>AI and NEAs</a:t>
                      </a:r>
                    </a:p>
                    <a:p>
                      <a:pPr lvl="0">
                        <a:buNone/>
                      </a:pPr>
                      <a:r>
                        <a:rPr lang="en-US" sz="2000" b="0" i="1">
                          <a:solidFill>
                            <a:schemeClr val="bg1"/>
                          </a:solidFill>
                        </a:rPr>
                        <a:t>Understanding the JCQ guidance</a:t>
                      </a:r>
                    </a:p>
                  </a:txBody>
                  <a:tcP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973514003"/>
                  </a:ext>
                </a:extLst>
              </a:tr>
              <a:tr h="899358">
                <a:tc>
                  <a:txBody>
                    <a:bodyPr/>
                    <a:lstStyle/>
                    <a:p>
                      <a:pPr algn="ctr"/>
                      <a:r>
                        <a:rPr lang="en-US" sz="2000" b="1">
                          <a:solidFill>
                            <a:schemeClr val="bg1"/>
                          </a:solidFill>
                        </a:rPr>
                        <a:t>Week 3</a:t>
                      </a: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r>
                        <a:rPr lang="en-US" sz="2000" b="1">
                          <a:solidFill>
                            <a:schemeClr val="bg1"/>
                          </a:solidFill>
                        </a:rPr>
                        <a:t>Media Literacy</a:t>
                      </a:r>
                    </a:p>
                    <a:p>
                      <a:pPr lvl="0">
                        <a:buNone/>
                      </a:pPr>
                      <a:r>
                        <a:rPr lang="en-US" sz="2000" b="0" i="1">
                          <a:solidFill>
                            <a:schemeClr val="bg1"/>
                          </a:solidFill>
                        </a:rPr>
                        <a:t>Checking the authenticity of information</a:t>
                      </a:r>
                    </a:p>
                    <a:p>
                      <a:pPr lvl="0">
                        <a:buNone/>
                      </a:pPr>
                      <a:r>
                        <a:rPr lang="en-US" sz="2000" b="0" i="1">
                          <a:solidFill>
                            <a:schemeClr val="bg1"/>
                          </a:solidFill>
                        </a:rPr>
                        <a:t>Using AI detection software</a:t>
                      </a:r>
                    </a:p>
                    <a:p>
                      <a:pPr lvl="0">
                        <a:buNone/>
                      </a:pPr>
                      <a:endParaRPr lang="en-US" sz="2000" b="0" i="1">
                        <a:solidFill>
                          <a:schemeClr val="bg1"/>
                        </a:solidFill>
                      </a:endParaRPr>
                    </a:p>
                  </a:txBody>
                  <a:tcP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520450033"/>
                  </a:ext>
                </a:extLst>
              </a:tr>
              <a:tr h="899358">
                <a:tc>
                  <a:txBody>
                    <a:bodyPr/>
                    <a:lstStyle/>
                    <a:p>
                      <a:pPr algn="ctr"/>
                      <a:r>
                        <a:rPr lang="en-US" sz="2000" b="1">
                          <a:solidFill>
                            <a:schemeClr val="bg1"/>
                          </a:solidFill>
                        </a:rPr>
                        <a:t>Week 4</a:t>
                      </a: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r>
                        <a:rPr lang="en-US" sz="2000" b="1">
                          <a:solidFill>
                            <a:schemeClr val="bg1"/>
                          </a:solidFill>
                        </a:rPr>
                        <a:t>The Risks of AI</a:t>
                      </a:r>
                    </a:p>
                    <a:p>
                      <a:pPr lvl="0">
                        <a:buNone/>
                      </a:pPr>
                      <a:r>
                        <a:rPr lang="en-US" sz="2000" b="0" i="1">
                          <a:solidFill>
                            <a:schemeClr val="bg1"/>
                          </a:solidFill>
                        </a:rPr>
                        <a:t>TED Talk – Professor Yoshua Bengio (University of Montreal)</a:t>
                      </a:r>
                    </a:p>
                  </a:txBody>
                  <a:tcP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87338134"/>
                  </a:ext>
                </a:extLst>
              </a:tr>
              <a:tr h="899358">
                <a:tc>
                  <a:txBody>
                    <a:bodyPr/>
                    <a:lstStyle/>
                    <a:p>
                      <a:pPr algn="ctr"/>
                      <a:r>
                        <a:rPr lang="en-US" sz="2000" b="1">
                          <a:solidFill>
                            <a:schemeClr val="bg1"/>
                          </a:solidFill>
                        </a:rPr>
                        <a:t>Week 5</a:t>
                      </a:r>
                      <a:endParaRPr lang="en-US" sz="2000"/>
                    </a:p>
                  </a:txBody>
                  <a:tcPr anchor="ctr">
                    <a:lnL w="0">
                      <a:noFill/>
                    </a:lnL>
                    <a:lnR w="0">
                      <a:noFill/>
                    </a:lnR>
                    <a:lnT w="12700">
                      <a:solidFill>
                        <a:schemeClr val="bg1"/>
                      </a:solidFill>
                    </a:lnT>
                    <a:lnB w="12700" cap="flat" cmpd="sng" algn="ctr">
                      <a:solidFill>
                        <a:schemeClr val="bg1"/>
                      </a:solidFill>
                      <a:prstDash val="solid"/>
                      <a:round/>
                      <a:headEnd type="none" w="med" len="med"/>
                      <a:tailEnd type="none" w="med" len="med"/>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r>
                        <a:rPr lang="en-US" sz="2000" b="1">
                          <a:solidFill>
                            <a:schemeClr val="bg1"/>
                          </a:solidFill>
                        </a:rPr>
                        <a:t>The Limitations of AI</a:t>
                      </a:r>
                    </a:p>
                    <a:p>
                      <a:pPr lvl="0">
                        <a:buNone/>
                      </a:pPr>
                      <a:r>
                        <a:rPr lang="en-US" sz="2000" b="0" i="1">
                          <a:solidFill>
                            <a:schemeClr val="bg1"/>
                          </a:solidFill>
                        </a:rPr>
                        <a:t>Understanding the problems with AI</a:t>
                      </a:r>
                    </a:p>
                  </a:txBody>
                  <a:tcPr>
                    <a:lnL w="0">
                      <a:noFill/>
                    </a:lnL>
                    <a:lnR w="0">
                      <a:noFill/>
                    </a:lnR>
                    <a:lnT w="12700">
                      <a:solidFill>
                        <a:schemeClr val="bg1"/>
                      </a:solid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51499572"/>
                  </a:ext>
                </a:extLst>
              </a:tr>
              <a:tr h="899358">
                <a:tc>
                  <a:txBody>
                    <a:bodyPr/>
                    <a:lstStyle/>
                    <a:p>
                      <a:pPr lvl="0" algn="ctr">
                        <a:buNone/>
                      </a:pPr>
                      <a:r>
                        <a:rPr lang="en-US" sz="2000" b="1">
                          <a:solidFill>
                            <a:schemeClr val="bg1"/>
                          </a:solidFill>
                        </a:rPr>
                        <a:t>Week 6</a:t>
                      </a:r>
                      <a:endParaRPr lang="en-US"/>
                    </a:p>
                  </a:txBody>
                  <a:tcPr anchor="ctr">
                    <a:lnL w="0">
                      <a:noFill/>
                    </a:lnL>
                    <a:lnR w="0">
                      <a:noFill/>
                    </a:lnR>
                    <a:lnT w="12700">
                      <a:solidFill>
                        <a:schemeClr val="bg1"/>
                      </a:solidFill>
                    </a:lnT>
                    <a:lnB w="12700" cap="flat" cmpd="sng" algn="ctr">
                      <a:solidFill>
                        <a:schemeClr val="bg1"/>
                      </a:solidFill>
                      <a:prstDash val="solid"/>
                      <a:round/>
                      <a:headEnd type="none" w="med" len="med"/>
                      <a:tailEnd type="none" w="med" len="med"/>
                    </a:lnB>
                    <a:noFill/>
                  </a:tcPr>
                </a:tc>
                <a:tc>
                  <a:txBody>
                    <a:bodyPr/>
                    <a:lstStyle/>
                    <a:p>
                      <a:pPr lvl="0">
                        <a:buNone/>
                      </a:pPr>
                      <a:endParaRPr lang="en-US" sz="2000">
                        <a:solidFill>
                          <a:schemeClr val="bg1"/>
                        </a:solidFill>
                      </a:endParaRPr>
                    </a:p>
                  </a:txBody>
                  <a:tcPr>
                    <a:lnL w="0">
                      <a:noFill/>
                    </a:lnL>
                    <a:lnR w="0">
                      <a:noFill/>
                    </a:lnR>
                    <a:lnT w="0">
                      <a:noFill/>
                    </a:lnT>
                    <a:lnB w="0">
                      <a:noFill/>
                    </a:lnB>
                    <a:noFill/>
                  </a:tcPr>
                </a:tc>
                <a:tc>
                  <a:txBody>
                    <a:bodyPr/>
                    <a:lstStyle/>
                    <a:p>
                      <a:pPr lvl="0">
                        <a:buNone/>
                      </a:pPr>
                      <a:r>
                        <a:rPr lang="en-US" sz="2000" b="1" i="0">
                          <a:solidFill>
                            <a:schemeClr val="bg1"/>
                          </a:solidFill>
                        </a:rPr>
                        <a:t>Using AI to write a revision timetable</a:t>
                      </a:r>
                    </a:p>
                    <a:p>
                      <a:pPr lvl="0">
                        <a:buNone/>
                      </a:pPr>
                      <a:r>
                        <a:rPr lang="en-US" sz="2000" b="0" i="1">
                          <a:solidFill>
                            <a:schemeClr val="bg1"/>
                          </a:solidFill>
                        </a:rPr>
                        <a:t>How to use AI to effectively support your revision</a:t>
                      </a:r>
                    </a:p>
                  </a:txBody>
                  <a:tcPr>
                    <a:lnL w="0">
                      <a:noFill/>
                    </a:lnL>
                    <a:lnR w="0">
                      <a:noFill/>
                    </a:lnR>
                    <a:lnT w="12700">
                      <a:solidFill>
                        <a:schemeClr val="bg1"/>
                      </a:solid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7503165"/>
                  </a:ext>
                </a:extLst>
              </a:tr>
            </a:tbl>
          </a:graphicData>
        </a:graphic>
      </p:graphicFrame>
    </p:spTree>
    <p:extLst>
      <p:ext uri="{BB962C8B-B14F-4D97-AF65-F5344CB8AC3E}">
        <p14:creationId xmlns:p14="http://schemas.microsoft.com/office/powerpoint/2010/main" val="309091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chor="ctr">
            <a:normAutofit/>
          </a:bodyPr>
          <a:lstStyle/>
          <a:p>
            <a:r>
              <a:rPr lang="en-US" b="1"/>
              <a:t>We have high expectations of our sixth form students </a:t>
            </a:r>
            <a:endParaRPr lang="en-US"/>
          </a:p>
        </p:txBody>
      </p:sp>
      <p:sp>
        <p:nvSpPr>
          <p:cNvPr id="4" name="Content Placeholder 3">
            <a:extLst>
              <a:ext uri="{FF2B5EF4-FFF2-40B4-BE49-F238E27FC236}">
                <a16:creationId xmlns:a16="http://schemas.microsoft.com/office/drawing/2014/main" id="{3F8CE591-71B8-7C4B-8F92-D926BF234622}"/>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a:p>
            <a:pPr marL="0" indent="0">
              <a:buNone/>
            </a:pPr>
            <a:r>
              <a:rPr lang="en-US">
                <a:ea typeface="Calibri"/>
                <a:cs typeface="Calibri"/>
              </a:rPr>
              <a:t>Attendance</a:t>
            </a:r>
            <a:endParaRPr lang="en-US"/>
          </a:p>
          <a:p>
            <a:pPr marL="0" indent="0">
              <a:buNone/>
            </a:pPr>
            <a:r>
              <a:rPr lang="en-US">
                <a:ea typeface="Calibri"/>
                <a:cs typeface="Calibri"/>
              </a:rPr>
              <a:t>Independent Practice</a:t>
            </a:r>
            <a:endParaRPr lang="en-US"/>
          </a:p>
          <a:p>
            <a:pPr marL="0" indent="0">
              <a:buNone/>
            </a:pPr>
            <a:r>
              <a:rPr lang="en-US">
                <a:ea typeface="Calibri"/>
                <a:cs typeface="Calibri"/>
              </a:rPr>
              <a:t>Timetables - routines</a:t>
            </a:r>
            <a:endParaRPr lang="en-US"/>
          </a:p>
          <a:p>
            <a:pPr marL="0" indent="0">
              <a:buNone/>
            </a:pPr>
            <a:r>
              <a:rPr lang="en-US"/>
              <a:t>Safeguarding: Lanyards and site security  </a:t>
            </a:r>
            <a:endParaRPr lang="en-US">
              <a:ea typeface="Calibri"/>
              <a:cs typeface="Calibri"/>
            </a:endParaRPr>
          </a:p>
          <a:p>
            <a:pPr marL="0" indent="0">
              <a:buNone/>
            </a:pPr>
            <a:r>
              <a:rPr lang="en-US"/>
              <a:t>Mobile phones </a:t>
            </a:r>
            <a:endParaRPr lang="en-US">
              <a:cs typeface="Calibri"/>
            </a:endParaRPr>
          </a:p>
          <a:p>
            <a:pPr marL="0" indent="0">
              <a:buNone/>
            </a:pPr>
            <a:r>
              <a:rPr lang="en-US"/>
              <a:t>Dress code   </a:t>
            </a:r>
          </a:p>
        </p:txBody>
      </p:sp>
    </p:spTree>
    <p:extLst>
      <p:ext uri="{BB962C8B-B14F-4D97-AF65-F5344CB8AC3E}">
        <p14:creationId xmlns:p14="http://schemas.microsoft.com/office/powerpoint/2010/main" val="2403895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of a person sitting on a computer&#10;&#10;AI-generated content may be incorrect.">
            <a:extLst>
              <a:ext uri="{FF2B5EF4-FFF2-40B4-BE49-F238E27FC236}">
                <a16:creationId xmlns:a16="http://schemas.microsoft.com/office/drawing/2014/main" id="{5BD8EEFC-62CA-C61F-6A29-EB649CC92F61}"/>
              </a:ext>
            </a:extLst>
          </p:cNvPr>
          <p:cNvPicPr>
            <a:picLocks noChangeAspect="1"/>
          </p:cNvPicPr>
          <p:nvPr/>
        </p:nvPicPr>
        <p:blipFill>
          <a:blip r:embed="rId2"/>
          <a:stretch>
            <a:fillRect/>
          </a:stretch>
        </p:blipFill>
        <p:spPr>
          <a:xfrm>
            <a:off x="3748087" y="157162"/>
            <a:ext cx="4695825" cy="6543675"/>
          </a:xfrm>
          <a:prstGeom prst="rect">
            <a:avLst/>
          </a:prstGeom>
        </p:spPr>
      </p:pic>
      <p:pic>
        <p:nvPicPr>
          <p:cNvPr id="7" name="Picture 6" descr="A poster of a person sitting on a computer&#10;&#10;AI-generated content may be incorrect.">
            <a:extLst>
              <a:ext uri="{FF2B5EF4-FFF2-40B4-BE49-F238E27FC236}">
                <a16:creationId xmlns:a16="http://schemas.microsoft.com/office/drawing/2014/main" id="{D7A01EFB-E5D7-A231-16E2-2034D9AA6D14}"/>
              </a:ext>
            </a:extLst>
          </p:cNvPr>
          <p:cNvPicPr>
            <a:picLocks noChangeAspect="1"/>
          </p:cNvPicPr>
          <p:nvPr/>
        </p:nvPicPr>
        <p:blipFill>
          <a:blip r:embed="rId3"/>
          <a:stretch>
            <a:fillRect/>
          </a:stretch>
        </p:blipFill>
        <p:spPr>
          <a:xfrm>
            <a:off x="7282105" y="157162"/>
            <a:ext cx="4705350" cy="6543675"/>
          </a:xfrm>
          <a:prstGeom prst="rect">
            <a:avLst/>
          </a:prstGeom>
          <a:ln>
            <a:solidFill>
              <a:schemeClr val="bg1"/>
            </a:solidFill>
          </a:ln>
        </p:spPr>
      </p:pic>
      <p:sp>
        <p:nvSpPr>
          <p:cNvPr id="8" name="Content Placeholder 2">
            <a:extLst>
              <a:ext uri="{FF2B5EF4-FFF2-40B4-BE49-F238E27FC236}">
                <a16:creationId xmlns:a16="http://schemas.microsoft.com/office/drawing/2014/main" id="{8BCD024D-E573-384D-8D5D-9D0ABD4989B8}"/>
              </a:ext>
            </a:extLst>
          </p:cNvPr>
          <p:cNvSpPr txBox="1">
            <a:spLocks/>
          </p:cNvSpPr>
          <p:nvPr/>
        </p:nvSpPr>
        <p:spPr>
          <a:xfrm>
            <a:off x="437827" y="439803"/>
            <a:ext cx="6341993" cy="5407308"/>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FFFFFF"/>
                </a:solidFill>
                <a:effectLst/>
                <a:uLnTx/>
                <a:uFillTx/>
                <a:latin typeface="Montserrat"/>
                <a:ea typeface="+mn-ea"/>
                <a:cs typeface="+mn-cs"/>
              </a:rPr>
              <a:t>All students are sent a copy of the JCQ guidelines when their exam timetables are issued.</a:t>
            </a:r>
            <a:endParaRPr kumimoji="0" lang="en-US" sz="26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a:ln>
                <a:noFill/>
              </a:ln>
              <a:solidFill>
                <a:srgbClr val="FFFFFF"/>
              </a:solidFill>
              <a:effectLst/>
              <a:uLnTx/>
              <a:uFillTx/>
              <a:latin typeface="Montserrat"/>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FFFFFF"/>
                </a:solidFill>
                <a:effectLst/>
                <a:uLnTx/>
                <a:uFillTx/>
                <a:latin typeface="Montserrat"/>
                <a:ea typeface="+mn-ea"/>
                <a:cs typeface="+mn-cs"/>
              </a:rPr>
              <a:t>If students misuse AI, they could lose marks for the assessment – or be disqualified from the subject.</a:t>
            </a:r>
            <a:endParaRPr kumimoji="0" lang="en-GB" sz="26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a:ln>
                <a:noFill/>
              </a:ln>
              <a:solidFill>
                <a:srgbClr val="FFFFFF"/>
              </a:solidFill>
              <a:effectLst/>
              <a:uLnTx/>
              <a:uFillTx/>
              <a:latin typeface="Montserra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0" i="0" u="none" strike="noStrike" kern="1200" cap="none" spc="0" normalizeH="0" baseline="0" noProof="0">
                <a:ln>
                  <a:noFill/>
                </a:ln>
                <a:solidFill>
                  <a:srgbClr val="FFFFFF"/>
                </a:solidFill>
                <a:effectLst/>
                <a:uLnTx/>
                <a:uFillTx/>
                <a:latin typeface="Montserrat"/>
                <a:ea typeface="Calibri"/>
                <a:cs typeface="Calibri"/>
              </a:rPr>
              <a:t>It is important that student reference clearly and speak to their teachers if they are unsure.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a:ln>
                <a:noFill/>
              </a:ln>
              <a:solidFill>
                <a:srgbClr val="FFFFFF"/>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06658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32BD0-CF08-5E1C-B19C-FECFFF965F8C}"/>
            </a:ext>
          </a:extLst>
        </p:cNvPr>
        <p:cNvGrpSpPr/>
        <p:nvPr/>
      </p:nvGrpSpPr>
      <p:grpSpPr>
        <a:xfrm>
          <a:off x="0" y="0"/>
          <a:ext cx="0" cy="0"/>
          <a:chOff x="0" y="0"/>
          <a:chExt cx="0" cy="0"/>
        </a:xfrm>
      </p:grpSpPr>
      <p:pic>
        <p:nvPicPr>
          <p:cNvPr id="7" name="Picture 6" descr="Wilmslow High School (@wilmslowhigh) / X">
            <a:extLst>
              <a:ext uri="{FF2B5EF4-FFF2-40B4-BE49-F238E27FC236}">
                <a16:creationId xmlns:a16="http://schemas.microsoft.com/office/drawing/2014/main" id="{11372A3A-6DBD-7F3A-3C1F-515BA1E9AE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60941" y="1019693"/>
            <a:ext cx="4814707" cy="4824941"/>
          </a:xfrm>
          <a:prstGeom prst="rect">
            <a:avLst/>
          </a:prstGeom>
        </p:spPr>
      </p:pic>
      <p:sp>
        <p:nvSpPr>
          <p:cNvPr id="8" name="Rectangle: Rounded Corners 7">
            <a:extLst>
              <a:ext uri="{FF2B5EF4-FFF2-40B4-BE49-F238E27FC236}">
                <a16:creationId xmlns:a16="http://schemas.microsoft.com/office/drawing/2014/main" id="{C3F21AB2-A750-40C7-6155-08D5EC5B3F0A}"/>
              </a:ext>
            </a:extLst>
          </p:cNvPr>
          <p:cNvSpPr/>
          <p:nvPr/>
        </p:nvSpPr>
        <p:spPr>
          <a:xfrm>
            <a:off x="6102058" y="323682"/>
            <a:ext cx="5874029" cy="277159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mn-ea"/>
                <a:cs typeface="Arial"/>
              </a:rPr>
              <a:t>What AI </a:t>
            </a:r>
            <a:r>
              <a:rPr kumimoji="0" lang="en-US" sz="2800" b="1" i="0" u="none" strike="noStrike" kern="1200" cap="none" spc="0" normalizeH="0" baseline="0" noProof="0">
                <a:ln>
                  <a:noFill/>
                </a:ln>
                <a:solidFill>
                  <a:srgbClr val="00B050"/>
                </a:solidFill>
                <a:effectLst/>
                <a:uLnTx/>
                <a:uFillTx/>
                <a:latin typeface="Arial"/>
                <a:ea typeface="+mn-ea"/>
                <a:cs typeface="Arial"/>
              </a:rPr>
              <a:t>Can</a:t>
            </a:r>
            <a:r>
              <a:rPr kumimoji="0" lang="en-US" sz="2800" b="1" i="0" u="none" strike="noStrike" kern="1200" cap="none" spc="0" normalizeH="0" baseline="0" noProof="0">
                <a:ln>
                  <a:noFill/>
                </a:ln>
                <a:solidFill>
                  <a:srgbClr val="FFFFFF"/>
                </a:solidFill>
                <a:effectLst/>
                <a:uLnTx/>
                <a:uFillTx/>
                <a:latin typeface="Arial"/>
                <a:ea typeface="+mn-ea"/>
                <a:cs typeface="Arial"/>
              </a:rPr>
              <a:t> Do:</a:t>
            </a:r>
            <a:endParaRPr kumimoji="0" lang="en-US" sz="1800" b="0" i="0" u="none" strike="noStrike" kern="1200" cap="none" spc="0" normalizeH="0" baseline="0" noProof="0">
              <a:ln>
                <a:noFill/>
              </a:ln>
              <a:solidFill>
                <a:srgbClr val="FFFFFF"/>
              </a:solidFill>
              <a:effectLst/>
              <a:uLnTx/>
              <a:uFillTx/>
              <a:latin typeface="Avenir Next LT Pro"/>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Create flash cards</a:t>
            </a: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Produce quizzes</a:t>
            </a: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Condense large chunks of text</a:t>
            </a: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err="1">
                <a:ln>
                  <a:noFill/>
                </a:ln>
                <a:solidFill>
                  <a:srgbClr val="FFFFFF"/>
                </a:solidFill>
                <a:effectLst/>
                <a:uLnTx/>
                <a:uFillTx/>
                <a:latin typeface="Arial"/>
                <a:ea typeface="+mn-ea"/>
                <a:cs typeface="Arial"/>
              </a:rPr>
              <a:t>Organise</a:t>
            </a:r>
            <a:r>
              <a:rPr kumimoji="0" lang="en-US" sz="2800" b="0" i="0" u="none" strike="noStrike" kern="1200" cap="none" spc="0" normalizeH="0" baseline="0" noProof="0">
                <a:ln>
                  <a:noFill/>
                </a:ln>
                <a:solidFill>
                  <a:srgbClr val="FFFFFF"/>
                </a:solidFill>
                <a:effectLst/>
                <a:uLnTx/>
                <a:uFillTx/>
                <a:latin typeface="Arial"/>
                <a:ea typeface="+mn-ea"/>
                <a:cs typeface="Arial"/>
              </a:rPr>
              <a:t> notes</a:t>
            </a: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Create revision timetables</a:t>
            </a:r>
          </a:p>
        </p:txBody>
      </p:sp>
      <p:sp>
        <p:nvSpPr>
          <p:cNvPr id="12" name="Rectangle: Rounded Corners 11">
            <a:extLst>
              <a:ext uri="{FF2B5EF4-FFF2-40B4-BE49-F238E27FC236}">
                <a16:creationId xmlns:a16="http://schemas.microsoft.com/office/drawing/2014/main" id="{FA1BB7AF-AAF2-D376-228A-18A1CE67BCA0}"/>
              </a:ext>
            </a:extLst>
          </p:cNvPr>
          <p:cNvSpPr/>
          <p:nvPr/>
        </p:nvSpPr>
        <p:spPr>
          <a:xfrm>
            <a:off x="4961212" y="3750278"/>
            <a:ext cx="5874030" cy="277159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mn-ea"/>
                <a:cs typeface="Arial"/>
              </a:rPr>
              <a:t>What AI </a:t>
            </a:r>
            <a:r>
              <a:rPr kumimoji="0" lang="en-US" sz="2800" b="1" i="0" u="none" strike="noStrike" kern="1200" cap="none" spc="0" normalizeH="0" baseline="0" noProof="0">
                <a:ln>
                  <a:noFill/>
                </a:ln>
                <a:solidFill>
                  <a:srgbClr val="FF0000"/>
                </a:solidFill>
                <a:effectLst/>
                <a:uLnTx/>
                <a:uFillTx/>
                <a:latin typeface="Arial"/>
                <a:ea typeface="+mn-ea"/>
                <a:cs typeface="Arial"/>
              </a:rPr>
              <a:t>Can't</a:t>
            </a:r>
            <a:r>
              <a:rPr kumimoji="0" lang="en-US" sz="2800" b="1" i="0" u="none" strike="noStrike" kern="1200" cap="none" spc="0" normalizeH="0" baseline="0" noProof="0">
                <a:ln>
                  <a:noFill/>
                </a:ln>
                <a:solidFill>
                  <a:srgbClr val="FFFFFF"/>
                </a:solidFill>
                <a:effectLst/>
                <a:uLnTx/>
                <a:uFillTx/>
                <a:latin typeface="Arial"/>
                <a:ea typeface="+mn-ea"/>
                <a:cs typeface="Arial"/>
              </a:rPr>
              <a:t> Do:</a:t>
            </a:r>
            <a:endParaRPr kumimoji="0" lang="en-US" sz="1800" b="0" i="0" u="none" strike="noStrike" kern="1200" cap="none" spc="0" normalizeH="0" baseline="0" noProof="0">
              <a:ln>
                <a:noFill/>
              </a:ln>
              <a:solidFill>
                <a:srgbClr val="FFFFFF"/>
              </a:solidFill>
              <a:effectLst/>
              <a:uLnTx/>
              <a:uFillTx/>
              <a:latin typeface="Avenir Next LT Pro"/>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Fact check information</a:t>
            </a: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Write essays</a:t>
            </a: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Analyse information</a:t>
            </a: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Answer exam questions</a:t>
            </a:r>
          </a:p>
          <a:p>
            <a:pPr marL="457200" marR="0" lvl="0" indent="-457200" algn="l" defTabSz="914400" rtl="0" eaLnBrk="1" fontAlgn="auto" latinLnBrk="0" hangingPunct="1">
              <a:lnSpc>
                <a:spcPct val="100000"/>
              </a:lnSpc>
              <a:spcBef>
                <a:spcPts val="0"/>
              </a:spcBef>
              <a:spcAft>
                <a:spcPts val="0"/>
              </a:spcAft>
              <a:buClrTx/>
              <a:buSzTx/>
              <a:buFont typeface="Calibri"/>
              <a:buChar char="-"/>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Revise/think for you!</a:t>
            </a:r>
          </a:p>
        </p:txBody>
      </p:sp>
    </p:spTree>
    <p:extLst>
      <p:ext uri="{BB962C8B-B14F-4D97-AF65-F5344CB8AC3E}">
        <p14:creationId xmlns:p14="http://schemas.microsoft.com/office/powerpoint/2010/main" val="643352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B02B-25F7-696D-7E96-394019C0A1A7}"/>
              </a:ext>
            </a:extLst>
          </p:cNvPr>
          <p:cNvSpPr>
            <a:spLocks noGrp="1"/>
          </p:cNvSpPr>
          <p:nvPr>
            <p:ph type="ctrTitle"/>
          </p:nvPr>
        </p:nvSpPr>
        <p:spPr>
          <a:xfrm>
            <a:off x="1524000" y="1262408"/>
            <a:ext cx="9144000" cy="1475745"/>
          </a:xfrm>
        </p:spPr>
        <p:txBody>
          <a:bodyPr>
            <a:noAutofit/>
          </a:bodyPr>
          <a:lstStyle/>
          <a:p>
            <a:r>
              <a:rPr lang="en-GB" sz="9600">
                <a:latin typeface="Brandon Grotesque Bold"/>
              </a:rPr>
              <a:t>KS5 Boost</a:t>
            </a:r>
            <a:endParaRPr lang="en-US" sz="8000"/>
          </a:p>
        </p:txBody>
      </p:sp>
      <p:sp>
        <p:nvSpPr>
          <p:cNvPr id="5" name="Subtitle 4">
            <a:extLst>
              <a:ext uri="{FF2B5EF4-FFF2-40B4-BE49-F238E27FC236}">
                <a16:creationId xmlns:a16="http://schemas.microsoft.com/office/drawing/2014/main" id="{513BAD4F-1FC3-BD8E-6023-E080142A1450}"/>
              </a:ext>
            </a:extLst>
          </p:cNvPr>
          <p:cNvSpPr>
            <a:spLocks noGrp="1"/>
          </p:cNvSpPr>
          <p:nvPr>
            <p:ph type="subTitle" idx="1"/>
          </p:nvPr>
        </p:nvSpPr>
        <p:spPr>
          <a:xfrm>
            <a:off x="1524000" y="3267446"/>
            <a:ext cx="9144000" cy="597877"/>
          </a:xfrm>
        </p:spPr>
        <p:txBody>
          <a:bodyPr vert="horz" lIns="91440" tIns="45720" rIns="91440" bIns="45720" rtlCol="0" anchor="t">
            <a:normAutofit/>
          </a:bodyPr>
          <a:lstStyle/>
          <a:p>
            <a:r>
              <a:rPr lang="en-GB" sz="3600" i="1">
                <a:latin typeface="Brandon Grotesque Medium"/>
              </a:rPr>
              <a:t>Academic Catch Up Programme</a:t>
            </a:r>
            <a:endParaRPr lang="en-GB" sz="3600" i="1"/>
          </a:p>
        </p:txBody>
      </p:sp>
    </p:spTree>
    <p:extLst>
      <p:ext uri="{BB962C8B-B14F-4D97-AF65-F5344CB8AC3E}">
        <p14:creationId xmlns:p14="http://schemas.microsoft.com/office/powerpoint/2010/main" val="2105606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5A9F-3919-B856-A74F-2D6B14F992C9}"/>
              </a:ext>
            </a:extLst>
          </p:cNvPr>
          <p:cNvSpPr>
            <a:spLocks noGrp="1"/>
          </p:cNvSpPr>
          <p:nvPr>
            <p:ph type="title"/>
          </p:nvPr>
        </p:nvSpPr>
        <p:spPr>
          <a:xfrm>
            <a:off x="93030" y="98676"/>
            <a:ext cx="11092872" cy="791563"/>
          </a:xfrm>
        </p:spPr>
        <p:txBody>
          <a:bodyPr anchor="ctr">
            <a:normAutofit/>
          </a:bodyPr>
          <a:lstStyle/>
          <a:p>
            <a:r>
              <a:rPr lang="en-GB" b="1"/>
              <a:t>KS5 Boost</a:t>
            </a:r>
          </a:p>
        </p:txBody>
      </p:sp>
      <p:sp>
        <p:nvSpPr>
          <p:cNvPr id="7" name="Text Placeholder 6">
            <a:extLst>
              <a:ext uri="{FF2B5EF4-FFF2-40B4-BE49-F238E27FC236}">
                <a16:creationId xmlns:a16="http://schemas.microsoft.com/office/drawing/2014/main" id="{85DF4A38-26F7-2055-9DB0-3B3FED84E8E8}"/>
              </a:ext>
            </a:extLst>
          </p:cNvPr>
          <p:cNvSpPr>
            <a:spLocks noGrp="1"/>
          </p:cNvSpPr>
          <p:nvPr>
            <p:ph sz="half" idx="1"/>
          </p:nvPr>
        </p:nvSpPr>
        <p:spPr>
          <a:xfrm>
            <a:off x="98245" y="741422"/>
            <a:ext cx="7536862" cy="5771198"/>
          </a:xfrm>
        </p:spPr>
        <p:txBody>
          <a:bodyPr vert="horz" lIns="91440" tIns="45720" rIns="91440" bIns="45720" rtlCol="0" anchor="t">
            <a:normAutofit/>
          </a:bodyPr>
          <a:lstStyle/>
          <a:p>
            <a:pPr marL="0" indent="0">
              <a:buNone/>
            </a:pPr>
            <a:r>
              <a:rPr lang="en-GB" sz="2400" b="1"/>
              <a:t>What is Boost?</a:t>
            </a:r>
            <a:endParaRPr lang="en-US" sz="2400" i="1"/>
          </a:p>
          <a:p>
            <a:pPr marL="0" indent="0">
              <a:buNone/>
            </a:pPr>
            <a:r>
              <a:rPr lang="en-GB" sz="2000" i="1">
                <a:ea typeface="Calibri"/>
                <a:cs typeface="Calibri"/>
              </a:rPr>
              <a:t>Boost is a </a:t>
            </a:r>
            <a:r>
              <a:rPr lang="en-GB" sz="2000" i="1">
                <a:solidFill>
                  <a:schemeClr val="tx1"/>
                </a:solidFill>
                <a:highlight>
                  <a:srgbClr val="FFFF00"/>
                </a:highlight>
                <a:ea typeface="Calibri"/>
                <a:cs typeface="Calibri"/>
              </a:rPr>
              <a:t>7-week academic programme</a:t>
            </a:r>
            <a:r>
              <a:rPr lang="en-GB" sz="2000" i="1">
                <a:ea typeface="Calibri"/>
                <a:cs typeface="Calibri"/>
              </a:rPr>
              <a:t> designed to help students identify gaps in their knowledge and skills and take practical steps to improve them. </a:t>
            </a:r>
            <a:endParaRPr lang="en-GB" sz="2000"/>
          </a:p>
          <a:p>
            <a:pPr marL="0" indent="0">
              <a:buNone/>
            </a:pPr>
            <a:endParaRPr lang="en-GB" sz="2000" i="1">
              <a:ea typeface="Calibri"/>
              <a:cs typeface="Calibri"/>
            </a:endParaRPr>
          </a:p>
          <a:p>
            <a:pPr marL="0" indent="0">
              <a:buNone/>
            </a:pPr>
            <a:r>
              <a:rPr lang="en-GB" sz="2400" b="1"/>
              <a:t>Which students will be involved?</a:t>
            </a:r>
            <a:br>
              <a:rPr lang="en-GB" sz="2000" b="1"/>
            </a:br>
            <a:r>
              <a:rPr lang="en-GB" sz="2000" i="1"/>
              <a:t>Students who are </a:t>
            </a:r>
            <a:r>
              <a:rPr lang="en-GB" sz="2000" i="1">
                <a:solidFill>
                  <a:schemeClr val="tx1"/>
                </a:solidFill>
                <a:highlight>
                  <a:srgbClr val="FFFF00"/>
                </a:highlight>
              </a:rPr>
              <a:t>two grades below their target grade in mock exams</a:t>
            </a:r>
            <a:r>
              <a:rPr lang="en-GB" sz="2000" i="1"/>
              <a:t> will automatically be referred onto the programme.</a:t>
            </a:r>
            <a:endParaRPr lang="en-US" sz="2000" i="1">
              <a:ea typeface="Calibri"/>
              <a:cs typeface="Calibri"/>
            </a:endParaRPr>
          </a:p>
          <a:p>
            <a:pPr marL="0" indent="0">
              <a:buNone/>
            </a:pPr>
            <a:r>
              <a:rPr lang="en-GB" sz="2000" i="1">
                <a:solidFill>
                  <a:schemeClr val="tx1"/>
                </a:solidFill>
                <a:highlight>
                  <a:srgbClr val="FFFF00"/>
                </a:highlight>
                <a:ea typeface="Calibri"/>
                <a:cs typeface="Calibri"/>
              </a:rPr>
              <a:t>Teacher referrals.</a:t>
            </a:r>
            <a:endParaRPr lang="en-GB" sz="2000" i="1">
              <a:solidFill>
                <a:schemeClr val="tx1"/>
              </a:solidFill>
              <a:ea typeface="Calibri" panose="020F0502020204030204"/>
              <a:cs typeface="Calibri" panose="020F0502020204030204"/>
            </a:endParaRPr>
          </a:p>
          <a:p>
            <a:pPr marL="0" indent="0">
              <a:buNone/>
            </a:pPr>
            <a:r>
              <a:rPr lang="en-GB" sz="2000" i="1"/>
              <a:t>Student request.</a:t>
            </a:r>
            <a:endParaRPr lang="en-GB" sz="2000" i="1">
              <a:ea typeface="Calibri"/>
              <a:cs typeface="Calibri"/>
            </a:endParaRPr>
          </a:p>
          <a:p>
            <a:pPr marL="342900" indent="-342900">
              <a:buFont typeface="Calibri"/>
              <a:buChar char="-"/>
            </a:pPr>
            <a:endParaRPr lang="en-GB" sz="2000" i="1"/>
          </a:p>
          <a:p>
            <a:pPr marL="0" indent="0">
              <a:buNone/>
            </a:pPr>
            <a:r>
              <a:rPr lang="en-GB" sz="2400" b="1"/>
              <a:t>What support will students receive?</a:t>
            </a:r>
            <a:br>
              <a:rPr lang="en-GB" sz="2000" b="1"/>
            </a:br>
            <a:r>
              <a:rPr lang="en-GB" sz="2000" i="1"/>
              <a:t>Students will have </a:t>
            </a:r>
            <a:r>
              <a:rPr lang="en-GB" sz="2000" i="1">
                <a:solidFill>
                  <a:schemeClr val="tx1"/>
                </a:solidFill>
                <a:highlight>
                  <a:srgbClr val="FFFF00"/>
                </a:highlight>
              </a:rPr>
              <a:t>1 weekly self-study session per subject</a:t>
            </a:r>
            <a:r>
              <a:rPr lang="en-GB" sz="2000" i="1"/>
              <a:t> concern.</a:t>
            </a:r>
          </a:p>
          <a:p>
            <a:pPr marL="0" indent="0">
              <a:buNone/>
            </a:pPr>
            <a:r>
              <a:rPr lang="en-GB" sz="2000" i="1"/>
              <a:t>Students will have </a:t>
            </a:r>
            <a:r>
              <a:rPr lang="en-GB" sz="2000" i="1">
                <a:solidFill>
                  <a:schemeClr val="tx1"/>
                </a:solidFill>
                <a:highlight>
                  <a:srgbClr val="FFFF00"/>
                </a:highlight>
              </a:rPr>
              <a:t>1 mentoring meeting per week</a:t>
            </a:r>
            <a:r>
              <a:rPr lang="en-GB" sz="2000" i="1"/>
              <a:t> with a member of the 6th Form Team.</a:t>
            </a:r>
            <a:endParaRPr lang="en-GB" sz="2000" i="1">
              <a:ea typeface="Calibri"/>
              <a:cs typeface="Calibri"/>
            </a:endParaRPr>
          </a:p>
        </p:txBody>
      </p:sp>
      <p:pic>
        <p:nvPicPr>
          <p:cNvPr id="8" name="Picture 7" descr="A blue and white sign with yellow text&#10;&#10;AI-generated content may be incorrect.">
            <a:extLst>
              <a:ext uri="{FF2B5EF4-FFF2-40B4-BE49-F238E27FC236}">
                <a16:creationId xmlns:a16="http://schemas.microsoft.com/office/drawing/2014/main" id="{1DE670E3-B21A-AD47-7355-95584D61F753}"/>
              </a:ext>
            </a:extLst>
          </p:cNvPr>
          <p:cNvPicPr>
            <a:picLocks noChangeAspect="1"/>
          </p:cNvPicPr>
          <p:nvPr/>
        </p:nvPicPr>
        <p:blipFill>
          <a:blip r:embed="rId2"/>
          <a:stretch>
            <a:fillRect/>
          </a:stretch>
        </p:blipFill>
        <p:spPr>
          <a:xfrm>
            <a:off x="7634014" y="224656"/>
            <a:ext cx="4274577" cy="6429519"/>
          </a:xfrm>
          <a:prstGeom prst="rect">
            <a:avLst/>
          </a:prstGeom>
          <a:ln>
            <a:noFill/>
          </a:ln>
          <a:effectLst>
            <a:softEdge rad="112500"/>
          </a:effectLst>
        </p:spPr>
      </p:pic>
    </p:spTree>
    <p:extLst>
      <p:ext uri="{BB962C8B-B14F-4D97-AF65-F5344CB8AC3E}">
        <p14:creationId xmlns:p14="http://schemas.microsoft.com/office/powerpoint/2010/main" val="1536926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C5014F1-2DAF-3101-1587-77ED07A417DA}"/>
              </a:ext>
            </a:extLst>
          </p:cNvPr>
          <p:cNvGraphicFramePr>
            <a:graphicFrameLocks noGrp="1"/>
          </p:cNvGraphicFramePr>
          <p:nvPr/>
        </p:nvGraphicFramePr>
        <p:xfrm>
          <a:off x="319548" y="467033"/>
          <a:ext cx="11320091" cy="5437050"/>
        </p:xfrm>
        <a:graphic>
          <a:graphicData uri="http://schemas.openxmlformats.org/drawingml/2006/table">
            <a:tbl>
              <a:tblPr firstRow="1" bandRow="1">
                <a:tableStyleId>{5C22544A-7EE6-4342-B048-85BDC9FD1C3A}</a:tableStyleId>
              </a:tblPr>
              <a:tblGrid>
                <a:gridCol w="2105186">
                  <a:extLst>
                    <a:ext uri="{9D8B030D-6E8A-4147-A177-3AD203B41FA5}">
                      <a16:colId xmlns:a16="http://schemas.microsoft.com/office/drawing/2014/main" val="771750937"/>
                    </a:ext>
                  </a:extLst>
                </a:gridCol>
                <a:gridCol w="1214033">
                  <a:extLst>
                    <a:ext uri="{9D8B030D-6E8A-4147-A177-3AD203B41FA5}">
                      <a16:colId xmlns:a16="http://schemas.microsoft.com/office/drawing/2014/main" val="538286249"/>
                    </a:ext>
                  </a:extLst>
                </a:gridCol>
                <a:gridCol w="8000872">
                  <a:extLst>
                    <a:ext uri="{9D8B030D-6E8A-4147-A177-3AD203B41FA5}">
                      <a16:colId xmlns:a16="http://schemas.microsoft.com/office/drawing/2014/main" val="749166174"/>
                    </a:ext>
                  </a:extLst>
                </a:gridCol>
              </a:tblGrid>
              <a:tr h="1417759">
                <a:tc>
                  <a:txBody>
                    <a:bodyPr/>
                    <a:lstStyle/>
                    <a:p>
                      <a:pPr algn="ctr"/>
                      <a:r>
                        <a:rPr lang="en-US" sz="2000" b="1">
                          <a:solidFill>
                            <a:schemeClr val="bg1"/>
                          </a:solidFill>
                        </a:rPr>
                        <a:t>Week 1</a:t>
                      </a:r>
                    </a:p>
                  </a:txBody>
                  <a:tcPr anchor="ctr">
                    <a:lnL w="0">
                      <a:noFill/>
                    </a:lnL>
                    <a:lnR w="0">
                      <a:noFill/>
                    </a:lnR>
                    <a:lnT w="0">
                      <a:no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pPr marL="0" indent="0">
                        <a:buNone/>
                      </a:pPr>
                      <a:r>
                        <a:rPr lang="en-US" sz="2000" b="1">
                          <a:solidFill>
                            <a:schemeClr val="bg1"/>
                          </a:solidFill>
                        </a:rPr>
                        <a:t>Folder Check </a:t>
                      </a:r>
                      <a:endParaRPr lang="en-US" sz="2000" b="0">
                        <a:solidFill>
                          <a:schemeClr val="bg1"/>
                        </a:solidFill>
                      </a:endParaRPr>
                    </a:p>
                    <a:p>
                      <a:pPr marL="0" lvl="0" indent="0">
                        <a:buNone/>
                      </a:pPr>
                      <a:r>
                        <a:rPr lang="en-US" sz="2000" b="1">
                          <a:solidFill>
                            <a:schemeClr val="bg1"/>
                          </a:solidFill>
                        </a:rPr>
                        <a:t>Identifying Strengths and Weaknesses</a:t>
                      </a:r>
                    </a:p>
                    <a:p>
                      <a:pPr lvl="0">
                        <a:buNone/>
                      </a:pPr>
                      <a:r>
                        <a:rPr lang="en-US" sz="2000" b="0" i="1">
                          <a:solidFill>
                            <a:schemeClr val="bg1"/>
                          </a:solidFill>
                        </a:rPr>
                        <a:t>Students to use teacher feedback to identify their strengths and weaknesses</a:t>
                      </a:r>
                    </a:p>
                    <a:p>
                      <a:pPr lvl="0">
                        <a:buNone/>
                      </a:pPr>
                      <a:r>
                        <a:rPr lang="en-US" sz="2000" b="1">
                          <a:solidFill>
                            <a:schemeClr val="bg1"/>
                          </a:solidFill>
                        </a:rPr>
                        <a:t>Setting SMART Targets</a:t>
                      </a:r>
                    </a:p>
                  </a:txBody>
                  <a:tcPr>
                    <a:lnL w="0">
                      <a:noFill/>
                    </a:lnL>
                    <a:lnR w="0">
                      <a:noFill/>
                    </a:lnR>
                    <a:lnT w="0">
                      <a:noFill/>
                    </a:lnT>
                    <a:lnB w="12700">
                      <a:solidFill>
                        <a:schemeClr val="bg1"/>
                      </a:solidFill>
                    </a:lnB>
                    <a:noFill/>
                  </a:tcPr>
                </a:tc>
                <a:extLst>
                  <a:ext uri="{0D108BD9-81ED-4DB2-BD59-A6C34878D82A}">
                    <a16:rowId xmlns:a16="http://schemas.microsoft.com/office/drawing/2014/main" val="935937714"/>
                  </a:ext>
                </a:extLst>
              </a:tr>
              <a:tr h="1087411">
                <a:tc>
                  <a:txBody>
                    <a:bodyPr/>
                    <a:lstStyle/>
                    <a:p>
                      <a:pPr algn="ctr"/>
                      <a:r>
                        <a:rPr lang="en-US" sz="2000" b="1">
                          <a:solidFill>
                            <a:schemeClr val="bg1"/>
                          </a:solidFill>
                        </a:rPr>
                        <a:t>Week 2 - 3</a:t>
                      </a: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r>
                        <a:rPr lang="en-US" sz="2000" b="1">
                          <a:solidFill>
                            <a:schemeClr val="bg1"/>
                          </a:solidFill>
                        </a:rPr>
                        <a:t>Strengthening Knowledge</a:t>
                      </a:r>
                    </a:p>
                    <a:p>
                      <a:pPr lvl="0">
                        <a:buNone/>
                      </a:pPr>
                      <a:r>
                        <a:rPr lang="en-US" sz="2000" b="0" i="1">
                          <a:solidFill>
                            <a:schemeClr val="bg1"/>
                          </a:solidFill>
                        </a:rPr>
                        <a:t>Students log evidence of work produced to strengthen subject knowledge (knowledge </a:t>
                      </a:r>
                      <a:r>
                        <a:rPr lang="en-US" sz="2000" b="0" i="1" err="1">
                          <a:solidFill>
                            <a:schemeClr val="bg1"/>
                          </a:solidFill>
                        </a:rPr>
                        <a:t>organisers</a:t>
                      </a:r>
                      <a:r>
                        <a:rPr lang="en-US" sz="2000" b="0" i="1">
                          <a:solidFill>
                            <a:schemeClr val="bg1"/>
                          </a:solidFill>
                        </a:rPr>
                        <a:t>, flashcards, blurting, Cornell notes </a:t>
                      </a:r>
                      <a:r>
                        <a:rPr lang="en-US" sz="2000" b="0" i="1" err="1">
                          <a:solidFill>
                            <a:schemeClr val="bg1"/>
                          </a:solidFill>
                        </a:rPr>
                        <a:t>etc</a:t>
                      </a:r>
                      <a:r>
                        <a:rPr lang="en-US" sz="2000" b="0" i="1">
                          <a:solidFill>
                            <a:schemeClr val="bg1"/>
                          </a:solidFill>
                        </a:rPr>
                        <a:t>)</a:t>
                      </a:r>
                    </a:p>
                  </a:txBody>
                  <a:tcP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973514003"/>
                  </a:ext>
                </a:extLst>
              </a:tr>
              <a:tr h="1087411">
                <a:tc>
                  <a:txBody>
                    <a:bodyPr/>
                    <a:lstStyle/>
                    <a:p>
                      <a:pPr algn="ctr"/>
                      <a:r>
                        <a:rPr lang="en-US" sz="2000" b="1">
                          <a:solidFill>
                            <a:schemeClr val="bg1"/>
                          </a:solidFill>
                        </a:rPr>
                        <a:t>Week 4 - 5</a:t>
                      </a: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r>
                        <a:rPr lang="en-US" sz="2000" b="1">
                          <a:solidFill>
                            <a:schemeClr val="bg1"/>
                          </a:solidFill>
                        </a:rPr>
                        <a:t>Application</a:t>
                      </a:r>
                    </a:p>
                    <a:p>
                      <a:pPr lvl="0">
                        <a:buNone/>
                      </a:pPr>
                      <a:r>
                        <a:rPr lang="en-US" sz="2000" b="0" i="1">
                          <a:solidFill>
                            <a:schemeClr val="bg1"/>
                          </a:solidFill>
                        </a:rPr>
                        <a:t>Students log evidence of work produced to strengthen exam skills (Past papers, error analysis, model answers </a:t>
                      </a:r>
                      <a:r>
                        <a:rPr lang="en-US" sz="2000" b="0" i="1" err="1">
                          <a:solidFill>
                            <a:schemeClr val="bg1"/>
                          </a:solidFill>
                        </a:rPr>
                        <a:t>etc</a:t>
                      </a:r>
                      <a:r>
                        <a:rPr lang="en-US" sz="2000" b="0" i="1">
                          <a:solidFill>
                            <a:schemeClr val="bg1"/>
                          </a:solidFill>
                        </a:rPr>
                        <a:t>)</a:t>
                      </a:r>
                    </a:p>
                  </a:txBody>
                  <a:tcP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520450033"/>
                  </a:ext>
                </a:extLst>
              </a:tr>
              <a:tr h="757058">
                <a:tc>
                  <a:txBody>
                    <a:bodyPr/>
                    <a:lstStyle/>
                    <a:p>
                      <a:pPr algn="ctr"/>
                      <a:r>
                        <a:rPr lang="en-US" sz="2000" b="1">
                          <a:solidFill>
                            <a:schemeClr val="bg1"/>
                          </a:solidFill>
                        </a:rPr>
                        <a:t>Week 6</a:t>
                      </a:r>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r>
                        <a:rPr lang="en-US" sz="2000" b="1">
                          <a:solidFill>
                            <a:schemeClr val="bg1"/>
                          </a:solidFill>
                        </a:rPr>
                        <a:t>Exam Readiness</a:t>
                      </a:r>
                    </a:p>
                    <a:p>
                      <a:pPr lvl="0">
                        <a:buNone/>
                      </a:pPr>
                      <a:r>
                        <a:rPr lang="en-US" sz="2000" b="0" i="1">
                          <a:solidFill>
                            <a:schemeClr val="bg1"/>
                          </a:solidFill>
                        </a:rPr>
                        <a:t>Analysis of exam answers completed in Exam Monday</a:t>
                      </a:r>
                    </a:p>
                  </a:txBody>
                  <a:tcP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287338134"/>
                  </a:ext>
                </a:extLst>
              </a:tr>
              <a:tr h="1087411">
                <a:tc>
                  <a:txBody>
                    <a:bodyPr/>
                    <a:lstStyle/>
                    <a:p>
                      <a:pPr algn="ctr"/>
                      <a:r>
                        <a:rPr lang="en-US" sz="2000" b="1">
                          <a:solidFill>
                            <a:schemeClr val="bg1"/>
                          </a:solidFill>
                        </a:rPr>
                        <a:t>Week 7</a:t>
                      </a:r>
                      <a:endParaRPr lang="en-US" sz="2000"/>
                    </a:p>
                  </a:txBody>
                  <a:tcPr anchor="ctr">
                    <a:lnL w="0">
                      <a:noFill/>
                    </a:lnL>
                    <a:lnR w="0">
                      <a:noFill/>
                    </a:lnR>
                    <a:lnT w="12700">
                      <a:solidFill>
                        <a:schemeClr val="bg1"/>
                      </a:solidFill>
                    </a:lnT>
                    <a:lnB w="12700">
                      <a:solidFill>
                        <a:schemeClr val="bg1"/>
                      </a:solidFill>
                    </a:lnB>
                    <a:noFill/>
                  </a:tcPr>
                </a:tc>
                <a:tc>
                  <a:txBody>
                    <a:bodyPr/>
                    <a:lstStyle/>
                    <a:p>
                      <a:endParaRPr lang="en-US" sz="2000">
                        <a:solidFill>
                          <a:schemeClr val="bg1"/>
                        </a:solidFill>
                      </a:endParaRPr>
                    </a:p>
                  </a:txBody>
                  <a:tcPr>
                    <a:lnL w="0">
                      <a:noFill/>
                    </a:lnL>
                    <a:lnR w="0">
                      <a:noFill/>
                    </a:lnR>
                    <a:lnT w="0">
                      <a:noFill/>
                    </a:lnT>
                    <a:lnB w="0">
                      <a:noFill/>
                    </a:lnB>
                    <a:noFill/>
                  </a:tcPr>
                </a:tc>
                <a:tc>
                  <a:txBody>
                    <a:bodyPr/>
                    <a:lstStyle/>
                    <a:p>
                      <a:r>
                        <a:rPr lang="en-US" sz="2000" b="1">
                          <a:solidFill>
                            <a:schemeClr val="bg1"/>
                          </a:solidFill>
                        </a:rPr>
                        <a:t>Reflection and Next Steps</a:t>
                      </a:r>
                    </a:p>
                    <a:p>
                      <a:pPr lvl="0">
                        <a:buNone/>
                      </a:pPr>
                      <a:r>
                        <a:rPr lang="en-US" sz="2000" b="0" i="1">
                          <a:solidFill>
                            <a:schemeClr val="bg1"/>
                          </a:solidFill>
                        </a:rPr>
                        <a:t>Identify the strategies which worked best to improve knowledge and skills</a:t>
                      </a:r>
                    </a:p>
                    <a:p>
                      <a:pPr lvl="0">
                        <a:buNone/>
                      </a:pPr>
                      <a:r>
                        <a:rPr lang="en-US" sz="2000" b="0" i="1">
                          <a:solidFill>
                            <a:schemeClr val="bg1"/>
                          </a:solidFill>
                        </a:rPr>
                        <a:t>Identify next steps to maintain progress</a:t>
                      </a:r>
                    </a:p>
                  </a:txBody>
                  <a:tcPr>
                    <a:lnL w="0">
                      <a:noFill/>
                    </a:lnL>
                    <a:lnR w="0">
                      <a:noFill/>
                    </a:lnR>
                    <a:lnT w="12700">
                      <a:solidFill>
                        <a:schemeClr val="bg1"/>
                      </a:solidFill>
                    </a:lnT>
                    <a:lnB w="12700">
                      <a:solidFill>
                        <a:schemeClr val="bg1"/>
                      </a:solidFill>
                    </a:lnB>
                    <a:noFill/>
                  </a:tcPr>
                </a:tc>
                <a:extLst>
                  <a:ext uri="{0D108BD9-81ED-4DB2-BD59-A6C34878D82A}">
                    <a16:rowId xmlns:a16="http://schemas.microsoft.com/office/drawing/2014/main" val="4251499572"/>
                  </a:ext>
                </a:extLst>
              </a:tr>
            </a:tbl>
          </a:graphicData>
        </a:graphic>
      </p:graphicFrame>
    </p:spTree>
    <p:extLst>
      <p:ext uri="{BB962C8B-B14F-4D97-AF65-F5344CB8AC3E}">
        <p14:creationId xmlns:p14="http://schemas.microsoft.com/office/powerpoint/2010/main" val="427400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68D7-264C-01F0-7CA1-7CF128A0B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FE9EA-3EF3-2B92-8A4E-50E377A4420D}"/>
              </a:ext>
            </a:extLst>
          </p:cNvPr>
          <p:cNvSpPr>
            <a:spLocks noGrp="1"/>
          </p:cNvSpPr>
          <p:nvPr>
            <p:ph type="ctrTitle"/>
          </p:nvPr>
        </p:nvSpPr>
        <p:spPr>
          <a:xfrm>
            <a:off x="1524000" y="1262408"/>
            <a:ext cx="9144000" cy="1475745"/>
          </a:xfrm>
        </p:spPr>
        <p:txBody>
          <a:bodyPr>
            <a:noAutofit/>
          </a:bodyPr>
          <a:lstStyle/>
          <a:p>
            <a:r>
              <a:rPr lang="en-GB" sz="9600">
                <a:latin typeface="Brandon Grotesque Bold"/>
              </a:rPr>
              <a:t>Up Learn</a:t>
            </a:r>
            <a:endParaRPr lang="en-US" err="1"/>
          </a:p>
        </p:txBody>
      </p:sp>
      <p:sp>
        <p:nvSpPr>
          <p:cNvPr id="5" name="Subtitle 4">
            <a:extLst>
              <a:ext uri="{FF2B5EF4-FFF2-40B4-BE49-F238E27FC236}">
                <a16:creationId xmlns:a16="http://schemas.microsoft.com/office/drawing/2014/main" id="{BE802517-3E39-F33D-349A-B92D08F6D30A}"/>
              </a:ext>
            </a:extLst>
          </p:cNvPr>
          <p:cNvSpPr>
            <a:spLocks noGrp="1"/>
          </p:cNvSpPr>
          <p:nvPr>
            <p:ph type="subTitle" idx="1"/>
          </p:nvPr>
        </p:nvSpPr>
        <p:spPr>
          <a:xfrm>
            <a:off x="1524000" y="3267446"/>
            <a:ext cx="9144000" cy="597877"/>
          </a:xfrm>
        </p:spPr>
        <p:txBody>
          <a:bodyPr vert="horz" lIns="91440" tIns="45720" rIns="91440" bIns="45720" rtlCol="0" anchor="t">
            <a:normAutofit/>
          </a:bodyPr>
          <a:lstStyle/>
          <a:p>
            <a:r>
              <a:rPr lang="en-GB" sz="3600" i="1">
                <a:latin typeface="Brandon Grotesque Medium"/>
              </a:rPr>
              <a:t>Limited offer</a:t>
            </a:r>
            <a:endParaRPr lang="en-US"/>
          </a:p>
        </p:txBody>
      </p:sp>
    </p:spTree>
    <p:extLst>
      <p:ext uri="{BB962C8B-B14F-4D97-AF65-F5344CB8AC3E}">
        <p14:creationId xmlns:p14="http://schemas.microsoft.com/office/powerpoint/2010/main" val="4001750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rn for Children of NHS Staff ...">
            <a:extLst>
              <a:ext uri="{FF2B5EF4-FFF2-40B4-BE49-F238E27FC236}">
                <a16:creationId xmlns:a16="http://schemas.microsoft.com/office/drawing/2014/main" id="{424BAF62-7728-CF95-9E2F-705274BBD400}"/>
              </a:ext>
            </a:extLst>
          </p:cNvPr>
          <p:cNvPicPr>
            <a:picLocks noChangeAspect="1"/>
          </p:cNvPicPr>
          <p:nvPr/>
        </p:nvPicPr>
        <p:blipFill>
          <a:blip r:embed="rId2"/>
          <a:stretch>
            <a:fillRect/>
          </a:stretch>
        </p:blipFill>
        <p:spPr>
          <a:xfrm>
            <a:off x="573" y="-312"/>
            <a:ext cx="6919347" cy="1982491"/>
          </a:xfrm>
          <a:prstGeom prst="rect">
            <a:avLst/>
          </a:prstGeom>
          <a:ln>
            <a:noFill/>
          </a:ln>
          <a:effectLst>
            <a:softEdge rad="112500"/>
          </a:effectLst>
        </p:spPr>
      </p:pic>
      <p:sp>
        <p:nvSpPr>
          <p:cNvPr id="2" name="TextBox 1">
            <a:extLst>
              <a:ext uri="{FF2B5EF4-FFF2-40B4-BE49-F238E27FC236}">
                <a16:creationId xmlns:a16="http://schemas.microsoft.com/office/drawing/2014/main" id="{53CC7A59-43E1-ED87-1115-5C85EEE3D955}"/>
              </a:ext>
            </a:extLst>
          </p:cNvPr>
          <p:cNvSpPr txBox="1"/>
          <p:nvPr/>
        </p:nvSpPr>
        <p:spPr>
          <a:xfrm>
            <a:off x="238432" y="4699819"/>
            <a:ext cx="3542070" cy="2031325"/>
          </a:xfrm>
          <a:prstGeom prst="rect">
            <a:avLst/>
          </a:prstGeom>
          <a:solidFill>
            <a:schemeClr val="accent3">
              <a:lumMod val="60000"/>
              <a:lumOff val="40000"/>
            </a:schemeClr>
          </a:solid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42424"/>
                </a:solidFill>
                <a:effectLst/>
                <a:uLnTx/>
                <a:uFillTx/>
                <a:latin typeface="Segoe UI"/>
                <a:ea typeface="+mn-ea"/>
                <a:cs typeface="Segoe UI"/>
              </a:rPr>
              <a:t>Courses Offered:</a:t>
            </a:r>
            <a:endParaRPr kumimoji="0" lang="en-US" sz="1800" b="0" i="0" u="none" strike="noStrike" kern="1200" cap="none" spc="0" normalizeH="0" baseline="0" noProof="0">
              <a:ln>
                <a:noFill/>
              </a:ln>
              <a:solidFill>
                <a:srgbClr val="01234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800" b="0" i="0" u="none" strike="noStrike" kern="1200" cap="none" spc="0" normalizeH="0" baseline="0" noProof="0">
                <a:ln>
                  <a:noFill/>
                </a:ln>
                <a:solidFill>
                  <a:srgbClr val="242424"/>
                </a:solidFill>
                <a:effectLst/>
                <a:uLnTx/>
                <a:uFillTx/>
                <a:latin typeface="Segoe UI"/>
                <a:ea typeface="+mn-ea"/>
                <a:cs typeface="Segoe UI"/>
              </a:rPr>
              <a:t>AQA Biology</a:t>
            </a:r>
            <a:endParaRPr kumimoji="0" lang="en-US" sz="1800" b="0" i="0" u="none" strike="noStrike" kern="1200" cap="none" spc="0" normalizeH="0" baseline="0" noProof="0">
              <a:ln>
                <a:noFill/>
              </a:ln>
              <a:solidFill>
                <a:srgbClr val="01234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800" b="0" i="0" u="none" strike="noStrike" kern="1200" cap="none" spc="0" normalizeH="0" baseline="0" noProof="0">
                <a:ln>
                  <a:noFill/>
                </a:ln>
                <a:solidFill>
                  <a:srgbClr val="242424"/>
                </a:solidFill>
                <a:effectLst/>
                <a:uLnTx/>
                <a:uFillTx/>
                <a:latin typeface="Segoe UI"/>
                <a:ea typeface="+mn-ea"/>
                <a:cs typeface="Segoe UI"/>
              </a:rPr>
              <a:t>AQA Chemistry</a:t>
            </a: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800" b="0" i="0" u="none" strike="noStrike" kern="1200" cap="none" spc="0" normalizeH="0" baseline="0" noProof="0">
                <a:ln>
                  <a:noFill/>
                </a:ln>
                <a:solidFill>
                  <a:srgbClr val="242424"/>
                </a:solidFill>
                <a:effectLst/>
                <a:uLnTx/>
                <a:uFillTx/>
                <a:latin typeface="Segoe UI"/>
                <a:ea typeface="+mn-ea"/>
                <a:cs typeface="Segoe UI"/>
              </a:rPr>
              <a:t>AQA Physics</a:t>
            </a: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800" b="0" i="0" u="none" strike="noStrike" kern="1200" cap="none" spc="0" normalizeH="0" baseline="0" noProof="0">
                <a:ln>
                  <a:noFill/>
                </a:ln>
                <a:solidFill>
                  <a:srgbClr val="242424"/>
                </a:solidFill>
                <a:effectLst/>
                <a:uLnTx/>
                <a:uFillTx/>
                <a:latin typeface="Segoe UI"/>
                <a:ea typeface="+mn-ea"/>
                <a:cs typeface="Segoe UI"/>
              </a:rPr>
              <a:t>AQA Economics</a:t>
            </a: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800" b="0" i="0" u="none" strike="noStrike" kern="1200" cap="none" spc="0" normalizeH="0" baseline="0" noProof="0">
                <a:ln>
                  <a:noFill/>
                </a:ln>
                <a:solidFill>
                  <a:srgbClr val="242424"/>
                </a:solidFill>
                <a:effectLst/>
                <a:uLnTx/>
                <a:uFillTx/>
                <a:latin typeface="Segoe UI"/>
                <a:ea typeface="+mn-ea"/>
                <a:cs typeface="Segoe UI"/>
              </a:rPr>
              <a:t>AQA Psychology</a:t>
            </a:r>
          </a:p>
          <a:p>
            <a:pPr marL="285750" marR="0" lvl="0" indent="-285750" algn="l" defTabSz="914400" rtl="0" eaLnBrk="1" fontAlgn="auto" latinLnBrk="0" hangingPunct="1">
              <a:lnSpc>
                <a:spcPct val="100000"/>
              </a:lnSpc>
              <a:spcBef>
                <a:spcPts val="0"/>
              </a:spcBef>
              <a:spcAft>
                <a:spcPts val="0"/>
              </a:spcAft>
              <a:buClrTx/>
              <a:buSzTx/>
              <a:buFont typeface="Courier New,monospace"/>
              <a:buChar char="o"/>
              <a:tabLst/>
              <a:defRPr/>
            </a:pPr>
            <a:r>
              <a:rPr kumimoji="0" lang="en-US" sz="1800" b="0" i="0" u="none" strike="noStrike" kern="1200" cap="none" spc="0" normalizeH="0" baseline="0" noProof="0">
                <a:ln>
                  <a:noFill/>
                </a:ln>
                <a:solidFill>
                  <a:srgbClr val="242424"/>
                </a:solidFill>
                <a:effectLst/>
                <a:uLnTx/>
                <a:uFillTx/>
                <a:latin typeface="Segoe UI"/>
                <a:ea typeface="+mn-ea"/>
                <a:cs typeface="Segoe UI"/>
              </a:rPr>
              <a:t>Edexcel </a:t>
            </a:r>
            <a:r>
              <a:rPr kumimoji="0" lang="en-US" sz="1800" b="0" i="0" u="none" strike="noStrike" kern="1200" cap="none" spc="0" normalizeH="0" baseline="0" noProof="0" err="1">
                <a:ln>
                  <a:noFill/>
                </a:ln>
                <a:solidFill>
                  <a:srgbClr val="242424"/>
                </a:solidFill>
                <a:effectLst/>
                <a:uLnTx/>
                <a:uFillTx/>
                <a:latin typeface="Segoe UI"/>
                <a:ea typeface="+mn-ea"/>
                <a:cs typeface="Segoe UI"/>
              </a:rPr>
              <a:t>Maths</a:t>
            </a:r>
            <a:r>
              <a:rPr kumimoji="0" lang="en-US" sz="1800" b="0" i="0" u="none" strike="noStrike" kern="1200" cap="none" spc="0" normalizeH="0" baseline="0" noProof="0">
                <a:ln>
                  <a:noFill/>
                </a:ln>
                <a:solidFill>
                  <a:srgbClr val="242424"/>
                </a:solidFill>
                <a:effectLst/>
                <a:uLnTx/>
                <a:uFillTx/>
                <a:latin typeface="Segoe UI"/>
                <a:ea typeface="+mn-ea"/>
                <a:cs typeface="Segoe UI"/>
              </a:rPr>
              <a:t> (Year 13 only)</a:t>
            </a:r>
            <a:endParaRPr kumimoji="0" lang="en-US" sz="1800" b="0" i="0" u="none" strike="noStrike" kern="1200" cap="none" spc="0" normalizeH="0" baseline="0" noProof="0">
              <a:ln>
                <a:noFill/>
              </a:ln>
              <a:solidFill>
                <a:srgbClr val="000000"/>
              </a:solidFill>
              <a:effectLst/>
              <a:uLnTx/>
              <a:uFillTx/>
              <a:latin typeface="Segoe UI"/>
              <a:ea typeface="+mn-ea"/>
              <a:cs typeface="Segoe UI"/>
            </a:endParaRPr>
          </a:p>
        </p:txBody>
      </p:sp>
      <p:pic>
        <p:nvPicPr>
          <p:cNvPr id="3" name="Picture 2" descr="Getting Started with Up School | Up Learn">
            <a:extLst>
              <a:ext uri="{FF2B5EF4-FFF2-40B4-BE49-F238E27FC236}">
                <a16:creationId xmlns:a16="http://schemas.microsoft.com/office/drawing/2014/main" id="{2C920133-3025-BA8B-F1E4-0393D29261EF}"/>
              </a:ext>
            </a:extLst>
          </p:cNvPr>
          <p:cNvPicPr>
            <a:picLocks noChangeAspect="1"/>
          </p:cNvPicPr>
          <p:nvPr/>
        </p:nvPicPr>
        <p:blipFill>
          <a:blip r:embed="rId3"/>
          <a:stretch>
            <a:fillRect/>
          </a:stretch>
        </p:blipFill>
        <p:spPr>
          <a:xfrm>
            <a:off x="8804788" y="1409973"/>
            <a:ext cx="3382296" cy="3153150"/>
          </a:xfrm>
          <a:prstGeom prst="rect">
            <a:avLst/>
          </a:prstGeom>
        </p:spPr>
      </p:pic>
      <p:sp>
        <p:nvSpPr>
          <p:cNvPr id="5" name="TextBox 4">
            <a:extLst>
              <a:ext uri="{FF2B5EF4-FFF2-40B4-BE49-F238E27FC236}">
                <a16:creationId xmlns:a16="http://schemas.microsoft.com/office/drawing/2014/main" id="{09BBB131-A9C9-AAE8-2EC7-4153479E3B42}"/>
              </a:ext>
            </a:extLst>
          </p:cNvPr>
          <p:cNvSpPr txBox="1"/>
          <p:nvPr/>
        </p:nvSpPr>
        <p:spPr>
          <a:xfrm>
            <a:off x="233100" y="1694607"/>
            <a:ext cx="8297425" cy="286232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12346"/>
                </a:solidFill>
                <a:effectLst/>
                <a:uLnTx/>
                <a:uFillTx/>
                <a:latin typeface="Calibri" panose="020F0502020204030204"/>
                <a:ea typeface="Calibri" panose="020F0502020204030204"/>
                <a:cs typeface="Calibri" panose="020F0502020204030204"/>
              </a:rPr>
              <a:t>Up Learn is a cutting-edge online platform designed to help you achieve A*/A grades at A Level. With interactive video lessons, personalized quizzes, and 24/7 access to expert tutors, it offers a comprehensive, self-paced learning experience. The Refresh Knowledge feature identifies and reinforces areas where you need improvement, ensuring efficient revision. Up Learn's AI-powered system tailors your study plan to focus on your weakest topics, maximizing your learning potential. Whether you're aiming for top universities or seeking to boost your grades, Up Learn provides the tools and support to help you succeed.</a:t>
            </a:r>
            <a:endParaRPr kumimoji="0" lang="en-US" sz="2000" b="0" i="0" u="none" strike="noStrike" kern="1200" cap="none" spc="0" normalizeH="0" baseline="0" noProof="0">
              <a:ln>
                <a:noFill/>
              </a:ln>
              <a:solidFill>
                <a:srgbClr val="012346"/>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44B3E8A-6154-8D82-0250-AB4D9A1CAFBA}"/>
              </a:ext>
            </a:extLst>
          </p:cNvPr>
          <p:cNvSpPr txBox="1"/>
          <p:nvPr/>
        </p:nvSpPr>
        <p:spPr>
          <a:xfrm>
            <a:off x="6100916" y="4699819"/>
            <a:ext cx="5705167" cy="1938992"/>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12346"/>
                </a:solidFill>
                <a:effectLst/>
                <a:uLnTx/>
                <a:uFillTx/>
                <a:latin typeface="Calibri" panose="020F0502020204030204"/>
                <a:ea typeface="+mn-ea"/>
                <a:cs typeface="+mn-cs"/>
              </a:rPr>
              <a:t>Limited Offer – Available to students who sign up by Monday 6th October (Access granted WC 20th October)</a:t>
            </a:r>
            <a:endParaRPr kumimoji="0" lang="en-US" sz="2400" b="0" i="0" u="none" strike="noStrike" kern="1200" cap="none" spc="0" normalizeH="0" baseline="0" noProof="0">
              <a:ln>
                <a:noFill/>
              </a:ln>
              <a:solidFill>
                <a:srgbClr val="012346"/>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srgbClr val="012346"/>
                </a:solidFill>
                <a:effectLst/>
                <a:uLnTx/>
                <a:uFillTx/>
                <a:latin typeface="Calibri" panose="020F0502020204030204"/>
                <a:ea typeface="+mn-ea"/>
                <a:cs typeface="+mn-cs"/>
              </a:rPr>
              <a:t>£130 for access until Aug 2026.</a:t>
            </a:r>
          </a:p>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srgbClr val="012346"/>
                </a:solidFill>
                <a:effectLst/>
                <a:uLnTx/>
                <a:uFillTx/>
                <a:latin typeface="Calibri" panose="020F0502020204030204"/>
                <a:ea typeface="+mn-ea"/>
                <a:cs typeface="+mn-cs"/>
              </a:rPr>
              <a:t>£210 for access until Aug 2027. </a:t>
            </a:r>
            <a:endParaRPr kumimoji="0" lang="en-US" sz="1800" b="0" i="0" u="none" strike="noStrike" kern="1200" cap="none" spc="0" normalizeH="0" baseline="0" noProof="0">
              <a:ln>
                <a:noFill/>
              </a:ln>
              <a:solidFill>
                <a:srgbClr val="012346"/>
              </a:solidFill>
              <a:effectLst/>
              <a:uLnTx/>
              <a:uFillTx/>
              <a:latin typeface="Calibri" panose="020F0502020204030204"/>
              <a:ea typeface="+mn-ea"/>
              <a:cs typeface="+mn-cs"/>
            </a:endParaRPr>
          </a:p>
        </p:txBody>
      </p:sp>
      <p:sp>
        <p:nvSpPr>
          <p:cNvPr id="7" name="Rectangle: Folded Corner 6">
            <a:extLst>
              <a:ext uri="{FF2B5EF4-FFF2-40B4-BE49-F238E27FC236}">
                <a16:creationId xmlns:a16="http://schemas.microsoft.com/office/drawing/2014/main" id="{B9198374-60B1-AEDA-9FB3-7CE401AB1B43}"/>
              </a:ext>
            </a:extLst>
          </p:cNvPr>
          <p:cNvSpPr/>
          <p:nvPr/>
        </p:nvSpPr>
        <p:spPr>
          <a:xfrm rot="-360000">
            <a:off x="9842049" y="211338"/>
            <a:ext cx="2095187" cy="1657109"/>
          </a:xfrm>
          <a:prstGeom prst="foldedCorne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rPr>
              <a:t>Sign up using the form on the student noticeboard</a:t>
            </a:r>
          </a:p>
        </p:txBody>
      </p:sp>
    </p:spTree>
    <p:extLst>
      <p:ext uri="{BB962C8B-B14F-4D97-AF65-F5344CB8AC3E}">
        <p14:creationId xmlns:p14="http://schemas.microsoft.com/office/powerpoint/2010/main" val="109857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a:xfrm>
            <a:off x="838199" y="365125"/>
            <a:ext cx="10704443" cy="1325563"/>
          </a:xfrm>
        </p:spPr>
        <p:txBody>
          <a:bodyPr>
            <a:normAutofit fontScale="90000"/>
          </a:bodyPr>
          <a:lstStyle/>
          <a:p>
            <a:r>
              <a:rPr lang="en-US" sz="3600" b="1">
                <a:solidFill>
                  <a:srgbClr val="00B0F0"/>
                </a:solidFill>
                <a:latin typeface="Arial"/>
                <a:cs typeface="Arial"/>
              </a:rPr>
              <a:t>Careers component – How do we support students to make choices about their post-18 destinations?  </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a:xfrm>
            <a:off x="463147" y="2071687"/>
            <a:ext cx="11264348" cy="4935400"/>
          </a:xfrm>
        </p:spPr>
        <p:txBody>
          <a:bodyPr vert="horz" lIns="91440" tIns="45720" rIns="91440" bIns="45720" rtlCol="0" anchor="t">
            <a:noAutofit/>
          </a:bodyPr>
          <a:lstStyle/>
          <a:p>
            <a:pPr>
              <a:defRPr/>
            </a:pPr>
            <a:r>
              <a:rPr lang="en-GB" altLang="en-US" sz="2000">
                <a:latin typeface="Arial"/>
                <a:cs typeface="Arial"/>
              </a:rPr>
              <a:t>Access to </a:t>
            </a:r>
            <a:r>
              <a:rPr lang="en-GB" altLang="en-US" sz="2000" err="1">
                <a:latin typeface="Arial"/>
                <a:cs typeface="Arial"/>
              </a:rPr>
              <a:t>Unifrog</a:t>
            </a:r>
            <a:r>
              <a:rPr lang="en-GB" altLang="en-US" sz="2000">
                <a:latin typeface="Arial"/>
                <a:cs typeface="Arial"/>
              </a:rPr>
              <a:t>, an online platform which enables student to search university courses and apprenticeships, track key competencies and write personal statements</a:t>
            </a:r>
          </a:p>
          <a:p>
            <a:pPr>
              <a:defRPr/>
            </a:pPr>
            <a:r>
              <a:rPr lang="en-GB" altLang="en-US" sz="2000">
                <a:latin typeface="Arial"/>
                <a:cs typeface="Arial"/>
              </a:rPr>
              <a:t>Employment Readiness Programme</a:t>
            </a:r>
          </a:p>
          <a:p>
            <a:pPr>
              <a:defRPr/>
            </a:pPr>
            <a:r>
              <a:rPr lang="en-GB" altLang="en-US" sz="2000">
                <a:latin typeface="Arial"/>
                <a:cs typeface="Arial"/>
              </a:rPr>
              <a:t>Encouragement to take up MOOC (Massive Open Online Course) related to subject/area of interest </a:t>
            </a:r>
            <a:endParaRPr lang="en-GB" altLang="en-US" sz="2000">
              <a:latin typeface="Arial" panose="020B0604020202020204" pitchFamily="34" charset="0"/>
              <a:cs typeface="Arial" panose="020B0604020202020204" pitchFamily="34" charset="0"/>
            </a:endParaRPr>
          </a:p>
          <a:p>
            <a:pPr>
              <a:defRPr/>
            </a:pPr>
            <a:r>
              <a:rPr lang="en-GB" altLang="en-US" sz="2000">
                <a:latin typeface="Arial"/>
                <a:cs typeface="Arial"/>
              </a:rPr>
              <a:t>Personal Development lessons, after school and assembly presentations from employers, apprenticeship providers and university reps</a:t>
            </a:r>
          </a:p>
          <a:p>
            <a:pPr>
              <a:defRPr/>
            </a:pPr>
            <a:r>
              <a:rPr lang="en-GB" altLang="en-US" sz="2000">
                <a:latin typeface="Arial"/>
                <a:cs typeface="Arial"/>
              </a:rPr>
              <a:t>Access to careers guidance appointments with a qualified careers adviser in addition to Sixth Form Team and form tutor support</a:t>
            </a:r>
          </a:p>
          <a:p>
            <a:pPr>
              <a:defRPr/>
            </a:pPr>
            <a:endParaRPr lang="en-GB" altLang="en-US" sz="1600">
              <a:latin typeface="Arial"/>
              <a:cs typeface="Arial"/>
            </a:endParaRPr>
          </a:p>
          <a:p>
            <a:pPr eaLnBrk="1" hangingPunct="1">
              <a:defRPr/>
            </a:pPr>
            <a:endParaRPr lang="en-US" altLang="en-US" sz="16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407971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a:xfrm>
            <a:off x="838199" y="365125"/>
            <a:ext cx="10704443" cy="1325563"/>
          </a:xfrm>
        </p:spPr>
        <p:txBody>
          <a:bodyPr>
            <a:normAutofit fontScale="90000"/>
          </a:bodyPr>
          <a:lstStyle/>
          <a:p>
            <a:r>
              <a:rPr lang="en-US" sz="3600" b="1">
                <a:solidFill>
                  <a:srgbClr val="00B0F0"/>
                </a:solidFill>
                <a:latin typeface="Arial"/>
                <a:cs typeface="Arial"/>
              </a:rPr>
              <a:t>Careers component – How do we support students to make choices about their post-18 destinations?  </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a:xfrm>
            <a:off x="463147" y="1925149"/>
            <a:ext cx="11264348" cy="4935400"/>
          </a:xfrm>
        </p:spPr>
        <p:txBody>
          <a:bodyPr vert="horz" lIns="91440" tIns="45720" rIns="91440" bIns="45720" rtlCol="0" anchor="t">
            <a:noAutofit/>
          </a:bodyPr>
          <a:lstStyle/>
          <a:p>
            <a:pPr>
              <a:defRPr/>
            </a:pPr>
            <a:r>
              <a:rPr lang="en-GB" altLang="en-US" sz="2000">
                <a:latin typeface="Arial"/>
                <a:cs typeface="Arial"/>
              </a:rPr>
              <a:t>Additional support for potential medics and dentists from Mrs Warnes (Science), focusing particularly on UCAT preparation</a:t>
            </a:r>
            <a:endParaRPr lang="en-US" sz="2000">
              <a:latin typeface="Arial"/>
              <a:cs typeface="Arial"/>
            </a:endParaRPr>
          </a:p>
          <a:p>
            <a:pPr>
              <a:defRPr/>
            </a:pPr>
            <a:r>
              <a:rPr lang="en-GB" altLang="en-US" sz="2000">
                <a:latin typeface="Arial"/>
                <a:cs typeface="Arial"/>
              </a:rPr>
              <a:t>Early applicant programme for potential Oxbridge, dentists, medics and vets</a:t>
            </a:r>
          </a:p>
          <a:p>
            <a:pPr>
              <a:defRPr/>
            </a:pPr>
            <a:r>
              <a:rPr lang="en-GB" altLang="en-US" sz="2000">
                <a:latin typeface="Arial"/>
                <a:cs typeface="Arial"/>
              </a:rPr>
              <a:t>Advertisement of huge variety of opportunities through Mr Williams’ Friday bulletin – you need to be proactive with these</a:t>
            </a:r>
          </a:p>
          <a:p>
            <a:pPr eaLnBrk="1" hangingPunct="1">
              <a:defRPr/>
            </a:pPr>
            <a:r>
              <a:rPr lang="en-US" altLang="en-US" sz="2000">
                <a:latin typeface="Arial"/>
                <a:cs typeface="Arial"/>
              </a:rPr>
              <a:t>Alumni support across range of post-18 choices</a:t>
            </a:r>
          </a:p>
          <a:p>
            <a:pPr eaLnBrk="1" hangingPunct="1">
              <a:defRPr/>
            </a:pPr>
            <a:r>
              <a:rPr lang="en-US" altLang="en-US" sz="2000">
                <a:latin typeface="Arial"/>
                <a:cs typeface="Arial"/>
              </a:rPr>
              <a:t>Use of the UCAS Hub to support students across all routes</a:t>
            </a:r>
          </a:p>
          <a:p>
            <a:pPr>
              <a:defRPr/>
            </a:pPr>
            <a:r>
              <a:rPr lang="en-US" altLang="en-US" sz="2000">
                <a:latin typeface="Arial"/>
                <a:cs typeface="Arial"/>
              </a:rPr>
              <a:t>Attendance of all Year 12s at the UCAS Exhibition in Manchester and selected students to the Cambridge conference</a:t>
            </a:r>
          </a:p>
          <a:p>
            <a:pPr eaLnBrk="1" hangingPunct="1">
              <a:defRPr/>
            </a:pPr>
            <a:r>
              <a:rPr lang="en-US" altLang="en-US" sz="2000">
                <a:latin typeface="Arial"/>
                <a:cs typeface="Arial"/>
              </a:rPr>
              <a:t>Work experience week (July 2026)</a:t>
            </a:r>
          </a:p>
          <a:p>
            <a:endParaRPr lang="en-US">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294418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a:xfrm>
            <a:off x="838200" y="365125"/>
            <a:ext cx="10515600" cy="1325563"/>
          </a:xfrm>
        </p:spPr>
        <p:txBody>
          <a:bodyPr anchor="ctr">
            <a:normAutofit/>
          </a:bodyPr>
          <a:lstStyle/>
          <a:p>
            <a:r>
              <a:rPr lang="en-US" b="1"/>
              <a:t>Attendance Matters  </a:t>
            </a:r>
            <a:endParaRPr lang="en-US" b="1">
              <a:ea typeface="Calibri Light"/>
              <a:cs typeface="Calibri Light"/>
            </a:endParaRPr>
          </a:p>
        </p:txBody>
      </p:sp>
      <p:sp>
        <p:nvSpPr>
          <p:cNvPr id="4" name="Content Placeholder 3">
            <a:extLst>
              <a:ext uri="{FF2B5EF4-FFF2-40B4-BE49-F238E27FC236}">
                <a16:creationId xmlns:a16="http://schemas.microsoft.com/office/drawing/2014/main" id="{3F8CE591-71B8-7C4B-8F92-D926BF234622}"/>
              </a:ext>
            </a:extLst>
          </p:cNvPr>
          <p:cNvSpPr>
            <a:spLocks noGrp="1"/>
          </p:cNvSpPr>
          <p:nvPr>
            <p:ph sz="half" idx="1"/>
          </p:nvPr>
        </p:nvSpPr>
        <p:spPr>
          <a:xfrm>
            <a:off x="838200" y="1825625"/>
            <a:ext cx="5181600" cy="4351338"/>
          </a:xfrm>
        </p:spPr>
        <p:txBody>
          <a:bodyPr vert="horz" lIns="91440" tIns="45720" rIns="91440" bIns="45720" rtlCol="0" anchor="t">
            <a:normAutofit/>
          </a:bodyPr>
          <a:lstStyle/>
          <a:p>
            <a:pPr marL="0" indent="0">
              <a:buNone/>
            </a:pPr>
            <a:endParaRPr lang="en-US">
              <a:cs typeface="Calibri"/>
            </a:endParaRPr>
          </a:p>
          <a:p>
            <a:pPr marL="0" indent="0">
              <a:buNone/>
            </a:pPr>
            <a:endParaRPr lang="en-US"/>
          </a:p>
        </p:txBody>
      </p:sp>
      <p:sp>
        <p:nvSpPr>
          <p:cNvPr id="5" name="Content Placeholder 3">
            <a:extLst>
              <a:ext uri="{FF2B5EF4-FFF2-40B4-BE49-F238E27FC236}">
                <a16:creationId xmlns:a16="http://schemas.microsoft.com/office/drawing/2014/main" id="{3D1EB030-D46F-7C82-87B3-1F47DCBC5CD7}"/>
              </a:ext>
            </a:extLst>
          </p:cNvPr>
          <p:cNvSpPr txBox="1">
            <a:spLocks/>
          </p:cNvSpPr>
          <p:nvPr/>
        </p:nvSpPr>
        <p:spPr>
          <a:xfrm>
            <a:off x="6295292" y="1851025"/>
            <a:ext cx="5181600"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Attendance to school</a:t>
            </a:r>
          </a:p>
          <a:p>
            <a:r>
              <a:rPr lang="en-US">
                <a:ea typeface="Calibri"/>
                <a:cs typeface="Calibri"/>
              </a:rPr>
              <a:t>Attendance to timetabled lessons</a:t>
            </a:r>
          </a:p>
          <a:p>
            <a:r>
              <a:rPr lang="en-US">
                <a:ea typeface="Calibri"/>
                <a:cs typeface="Calibri"/>
              </a:rPr>
              <a:t>Attendance to supervised study sessions</a:t>
            </a:r>
          </a:p>
          <a:p>
            <a:r>
              <a:rPr lang="en-US">
                <a:ea typeface="Calibri"/>
                <a:cs typeface="Calibri"/>
              </a:rPr>
              <a:t>Punctuality to morning registration: 8.45am in the form room</a:t>
            </a:r>
          </a:p>
          <a:p>
            <a:r>
              <a:rPr lang="en-US">
                <a:ea typeface="Calibri"/>
                <a:cs typeface="Calibri"/>
              </a:rPr>
              <a:t>Punctuality to lessons</a:t>
            </a:r>
          </a:p>
          <a:p>
            <a:r>
              <a:rPr lang="en-US">
                <a:ea typeface="Calibri"/>
                <a:cs typeface="Calibri"/>
              </a:rPr>
              <a:t>The higher the attendance, the more likely students are to achieve a successful outcome</a:t>
            </a:r>
          </a:p>
          <a:p>
            <a:endParaRPr lang="en-US">
              <a:ea typeface="Calibri"/>
              <a:cs typeface="Calibri"/>
            </a:endParaRPr>
          </a:p>
          <a:p>
            <a:endParaRPr lang="en-US">
              <a:ea typeface="Calibri"/>
              <a:cs typeface="Calibri"/>
            </a:endParaRPr>
          </a:p>
          <a:p>
            <a:pPr marL="0" indent="0">
              <a:buNone/>
            </a:pPr>
            <a:endParaRPr lang="en-US">
              <a:ea typeface="Calibri"/>
              <a:cs typeface="Calibri"/>
            </a:endParaRPr>
          </a:p>
        </p:txBody>
      </p:sp>
      <p:pic>
        <p:nvPicPr>
          <p:cNvPr id="6" name="Picture 5" descr="A graph showing a number of people&#10;&#10;Description automatically generated">
            <a:extLst>
              <a:ext uri="{FF2B5EF4-FFF2-40B4-BE49-F238E27FC236}">
                <a16:creationId xmlns:a16="http://schemas.microsoft.com/office/drawing/2014/main" id="{55D35E9C-2A55-60D3-AA88-9E450EB1D777}"/>
              </a:ext>
            </a:extLst>
          </p:cNvPr>
          <p:cNvPicPr>
            <a:picLocks noChangeAspect="1"/>
          </p:cNvPicPr>
          <p:nvPr/>
        </p:nvPicPr>
        <p:blipFill>
          <a:blip r:embed="rId2"/>
          <a:stretch>
            <a:fillRect/>
          </a:stretch>
        </p:blipFill>
        <p:spPr>
          <a:xfrm>
            <a:off x="416170" y="1852297"/>
            <a:ext cx="5888891" cy="3534407"/>
          </a:xfrm>
          <a:prstGeom prst="rect">
            <a:avLst/>
          </a:prstGeom>
        </p:spPr>
      </p:pic>
    </p:spTree>
    <p:extLst>
      <p:ext uri="{BB962C8B-B14F-4D97-AF65-F5344CB8AC3E}">
        <p14:creationId xmlns:p14="http://schemas.microsoft.com/office/powerpoint/2010/main" val="227018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9B44-7C69-A3F0-67B0-1FC28B8175E8}"/>
              </a:ext>
            </a:extLst>
          </p:cNvPr>
          <p:cNvSpPr>
            <a:spLocks noGrp="1"/>
          </p:cNvSpPr>
          <p:nvPr>
            <p:ph type="title"/>
          </p:nvPr>
        </p:nvSpPr>
        <p:spPr>
          <a:xfrm>
            <a:off x="838200" y="365125"/>
            <a:ext cx="10515600" cy="1325563"/>
          </a:xfrm>
        </p:spPr>
        <p:txBody>
          <a:bodyPr anchor="ctr">
            <a:normAutofit/>
          </a:bodyPr>
          <a:lstStyle/>
          <a:p>
            <a:r>
              <a:rPr lang="en-US" b="1"/>
              <a:t>Entry and Exit</a:t>
            </a:r>
            <a:endParaRPr lang="en-GB" b="1"/>
          </a:p>
        </p:txBody>
      </p:sp>
      <p:sp>
        <p:nvSpPr>
          <p:cNvPr id="3" name="Content Placeholder 2">
            <a:extLst>
              <a:ext uri="{FF2B5EF4-FFF2-40B4-BE49-F238E27FC236}">
                <a16:creationId xmlns:a16="http://schemas.microsoft.com/office/drawing/2014/main" id="{80EF59C3-13D5-33EE-B9E3-BE4F5F48DB79}"/>
              </a:ext>
            </a:extLst>
          </p:cNvPr>
          <p:cNvSpPr>
            <a:spLocks noGrp="1"/>
          </p:cNvSpPr>
          <p:nvPr>
            <p:ph sz="half" idx="1"/>
          </p:nvPr>
        </p:nvSpPr>
        <p:spPr>
          <a:xfrm>
            <a:off x="838200" y="1825625"/>
            <a:ext cx="5181600" cy="4351338"/>
          </a:xfrm>
        </p:spPr>
        <p:txBody>
          <a:bodyPr vert="horz" lIns="91440" tIns="45720" rIns="91440" bIns="45720" rtlCol="0" anchor="t">
            <a:normAutofit/>
          </a:bodyPr>
          <a:lstStyle/>
          <a:p>
            <a:r>
              <a:rPr lang="en-US" sz="2000"/>
              <a:t>Year 12 and 13 students can enter the school site through Main Reception or through the North Gate.</a:t>
            </a:r>
            <a:endParaRPr lang="en-US" sz="2000">
              <a:ea typeface="Calibri"/>
              <a:cs typeface="Calibri"/>
            </a:endParaRPr>
          </a:p>
          <a:p>
            <a:r>
              <a:rPr lang="en-US" sz="2000"/>
              <a:t>Members of the Sixth Form Team will be on duty at both sign in sites.</a:t>
            </a:r>
            <a:endParaRPr lang="en-US" sz="2000">
              <a:ea typeface="Calibri"/>
              <a:cs typeface="Calibri"/>
            </a:endParaRPr>
          </a:p>
          <a:p>
            <a:r>
              <a:rPr lang="en-US" sz="2000"/>
              <a:t>Although ID badges will open toilet doors, they will not open external doors.</a:t>
            </a:r>
            <a:endParaRPr lang="en-US" sz="2000">
              <a:ea typeface="Calibri"/>
              <a:cs typeface="Calibri"/>
            </a:endParaRPr>
          </a:p>
          <a:p>
            <a:r>
              <a:rPr lang="en-US" sz="2000"/>
              <a:t>Students will need to remain on site until 1.25pm</a:t>
            </a:r>
            <a:endParaRPr lang="en-US" sz="2000">
              <a:ea typeface="Calibri"/>
              <a:cs typeface="Calibri"/>
            </a:endParaRPr>
          </a:p>
          <a:p>
            <a:r>
              <a:rPr lang="en-US" sz="2000"/>
              <a:t>Year 12s and 13s can leave at 12.25pm on Wednesdays if they do not have an enrichment activity or a timetabled lesson during periods 4 and 5.</a:t>
            </a:r>
            <a:endParaRPr lang="en-US" sz="2000">
              <a:ea typeface="Calibri"/>
              <a:cs typeface="Calibri"/>
            </a:endParaRPr>
          </a:p>
        </p:txBody>
      </p:sp>
      <p:pic>
        <p:nvPicPr>
          <p:cNvPr id="4" name="Picture 3" descr="A sign with text and images&#10;&#10;AI-generated content may be incorrect.">
            <a:extLst>
              <a:ext uri="{FF2B5EF4-FFF2-40B4-BE49-F238E27FC236}">
                <a16:creationId xmlns:a16="http://schemas.microsoft.com/office/drawing/2014/main" id="{6E4C1480-CD68-5F23-BF15-F26D5E1271EB}"/>
              </a:ext>
            </a:extLst>
          </p:cNvPr>
          <p:cNvPicPr>
            <a:picLocks noChangeAspect="1"/>
          </p:cNvPicPr>
          <p:nvPr/>
        </p:nvPicPr>
        <p:blipFill>
          <a:blip r:embed="rId2"/>
          <a:stretch>
            <a:fillRect/>
          </a:stretch>
        </p:blipFill>
        <p:spPr>
          <a:xfrm>
            <a:off x="7310741" y="708520"/>
            <a:ext cx="3650184" cy="5468443"/>
          </a:xfrm>
          <a:prstGeom prst="rect">
            <a:avLst/>
          </a:prstGeom>
          <a:noFill/>
        </p:spPr>
      </p:pic>
    </p:spTree>
    <p:extLst>
      <p:ext uri="{BB962C8B-B14F-4D97-AF65-F5344CB8AC3E}">
        <p14:creationId xmlns:p14="http://schemas.microsoft.com/office/powerpoint/2010/main" val="601719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4C30-1C46-15FE-8A65-4FEF0AAC7781}"/>
              </a:ext>
            </a:extLst>
          </p:cNvPr>
          <p:cNvSpPr>
            <a:spLocks noGrp="1"/>
          </p:cNvSpPr>
          <p:nvPr>
            <p:ph type="title"/>
          </p:nvPr>
        </p:nvSpPr>
        <p:spPr/>
        <p:txBody>
          <a:bodyPr/>
          <a:lstStyle/>
          <a:p>
            <a:r>
              <a:rPr lang="en-US" b="1">
                <a:ea typeface="Calibri Light"/>
                <a:cs typeface="Calibri Light"/>
              </a:rPr>
              <a:t>Reporting Student Absence</a:t>
            </a:r>
          </a:p>
        </p:txBody>
      </p:sp>
      <p:sp>
        <p:nvSpPr>
          <p:cNvPr id="3" name="Content Placeholder 2">
            <a:extLst>
              <a:ext uri="{FF2B5EF4-FFF2-40B4-BE49-F238E27FC236}">
                <a16:creationId xmlns:a16="http://schemas.microsoft.com/office/drawing/2014/main" id="{79CC0A67-D8CC-20E6-51F0-21E627909807}"/>
              </a:ext>
            </a:extLst>
          </p:cNvPr>
          <p:cNvSpPr>
            <a:spLocks noGrp="1"/>
          </p:cNvSpPr>
          <p:nvPr>
            <p:ph idx="1"/>
          </p:nvPr>
        </p:nvSpPr>
        <p:spPr/>
        <p:txBody>
          <a:bodyPr vert="horz" lIns="91440" tIns="45720" rIns="91440" bIns="45720" rtlCol="0" anchor="t">
            <a:normAutofit/>
          </a:bodyPr>
          <a:lstStyle/>
          <a:p>
            <a:r>
              <a:rPr lang="en-US">
                <a:ea typeface="Calibri"/>
                <a:cs typeface="Calibri"/>
              </a:rPr>
              <a:t>The school should be notified by a parent or carer by 8.45am - including for part of a day.</a:t>
            </a:r>
          </a:p>
          <a:p>
            <a:r>
              <a:rPr lang="en-US">
                <a:ea typeface="Calibri"/>
                <a:cs typeface="Calibri"/>
              </a:rPr>
              <a:t>Students cannot certify absence themselves.</a:t>
            </a:r>
          </a:p>
          <a:p>
            <a:r>
              <a:rPr lang="en-US">
                <a:ea typeface="Calibri"/>
                <a:cs typeface="Calibri"/>
              </a:rPr>
              <a:t>Absence should be reported to </a:t>
            </a:r>
            <a:r>
              <a:rPr lang="en-US" err="1">
                <a:ea typeface="Calibri"/>
                <a:cs typeface="Calibri"/>
              </a:rPr>
              <a:t>Mrs</a:t>
            </a:r>
            <a:r>
              <a:rPr lang="en-US">
                <a:ea typeface="Calibri"/>
                <a:cs typeface="Calibri"/>
              </a:rPr>
              <a:t> Flannery either by phone 01625 441070 or by email </a:t>
            </a:r>
            <a:r>
              <a:rPr lang="en-US">
                <a:solidFill>
                  <a:schemeClr val="accent1">
                    <a:lumMod val="76000"/>
                    <a:lumOff val="24000"/>
                  </a:schemeClr>
                </a:solidFill>
                <a:ea typeface="Calibri"/>
                <a:cs typeface="Calibri"/>
                <a:hlinkClick r:id="rId2"/>
              </a:rPr>
              <a:t>sixthformabsence@wilmslowhigh.com</a:t>
            </a:r>
            <a:endParaRPr lang="en-US">
              <a:solidFill>
                <a:schemeClr val="accent1">
                  <a:lumMod val="76000"/>
                  <a:lumOff val="24000"/>
                </a:schemeClr>
              </a:solidFill>
              <a:ea typeface="Calibri"/>
              <a:cs typeface="Calibri"/>
            </a:endParaRPr>
          </a:p>
          <a:p>
            <a:r>
              <a:rPr lang="en-US">
                <a:ea typeface="Calibri"/>
                <a:cs typeface="Calibri"/>
              </a:rPr>
              <a:t>Every day, not just the first day. </a:t>
            </a:r>
          </a:p>
        </p:txBody>
      </p:sp>
    </p:spTree>
    <p:extLst>
      <p:ext uri="{BB962C8B-B14F-4D97-AF65-F5344CB8AC3E}">
        <p14:creationId xmlns:p14="http://schemas.microsoft.com/office/powerpoint/2010/main" val="3600769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chor="ctr">
            <a:normAutofit/>
          </a:bodyPr>
          <a:lstStyle/>
          <a:p>
            <a:r>
              <a:rPr lang="en-US" b="1"/>
              <a:t>We are committed to providing a safe, respectful and cooperative environment </a:t>
            </a:r>
            <a:endParaRPr lang="en-US"/>
          </a:p>
        </p:txBody>
      </p:sp>
      <p:sp>
        <p:nvSpPr>
          <p:cNvPr id="4" name="Content Placeholder 3">
            <a:extLst>
              <a:ext uri="{FF2B5EF4-FFF2-40B4-BE49-F238E27FC236}">
                <a16:creationId xmlns:a16="http://schemas.microsoft.com/office/drawing/2014/main" id="{3F8CE591-71B8-7C4B-8F92-D926BF234622}"/>
              </a:ext>
            </a:extLst>
          </p:cNvPr>
          <p:cNvSpPr>
            <a:spLocks noGrp="1"/>
          </p:cNvSpPr>
          <p:nvPr>
            <p:ph idx="1"/>
          </p:nvPr>
        </p:nvSpPr>
        <p:spPr/>
        <p:txBody>
          <a:bodyPr vert="horz" lIns="91440" tIns="45720" rIns="91440" bIns="45720" rtlCol="0" anchor="t">
            <a:normAutofit/>
          </a:bodyPr>
          <a:lstStyle/>
          <a:p>
            <a:pPr marL="0" indent="0">
              <a:buNone/>
            </a:pPr>
            <a:r>
              <a:rPr lang="en-US" sz="2400"/>
              <a:t>We want our students to feel that we respect them, their safety, and their environment, and we want to be open to their thoughts and ideas.   We do not tolerate any </a:t>
            </a:r>
            <a:r>
              <a:rPr lang="en-US" sz="2400" err="1"/>
              <a:t>behaviours</a:t>
            </a:r>
            <a:r>
              <a:rPr lang="en-US" sz="2400"/>
              <a:t> that are unsafe or disrespectful and we challenge bullying, harassment and discrimination.  </a:t>
            </a:r>
          </a:p>
          <a:p>
            <a:pPr marL="0" indent="0">
              <a:buNone/>
            </a:pPr>
            <a:endParaRPr lang="en-US" sz="2400"/>
          </a:p>
          <a:p>
            <a:pPr marL="0" indent="0">
              <a:buNone/>
            </a:pPr>
            <a:r>
              <a:rPr lang="en-US" sz="2400"/>
              <a:t>Modelling to younger students  </a:t>
            </a:r>
            <a:endParaRPr lang="en-US" sz="2400">
              <a:cs typeface="Calibri"/>
            </a:endParaRPr>
          </a:p>
          <a:p>
            <a:pPr marL="0" indent="0">
              <a:buNone/>
            </a:pPr>
            <a:r>
              <a:rPr lang="en-US" sz="2400"/>
              <a:t>The wider community: Staff, visitors on site, the local community   </a:t>
            </a:r>
            <a:endParaRPr lang="en-US" sz="2400">
              <a:cs typeface="Calibri"/>
            </a:endParaRPr>
          </a:p>
          <a:p>
            <a:pPr marL="0" indent="0">
              <a:buNone/>
            </a:pPr>
            <a:r>
              <a:rPr lang="en-US" sz="2400"/>
              <a:t>Site Standards: safe, respectful, cooperative  </a:t>
            </a:r>
          </a:p>
          <a:p>
            <a:pPr>
              <a:buNone/>
            </a:pPr>
            <a:r>
              <a:rPr lang="en-US" sz="2400" err="1">
                <a:cs typeface="Calibri"/>
              </a:rPr>
              <a:t>Behaviour</a:t>
            </a:r>
            <a:r>
              <a:rPr lang="en-US" sz="2400">
                <a:cs typeface="Calibri"/>
              </a:rPr>
              <a:t> and learning points</a:t>
            </a:r>
          </a:p>
          <a:p>
            <a:pPr>
              <a:buNone/>
            </a:pPr>
            <a:r>
              <a:rPr lang="en-US" sz="2400">
                <a:cs typeface="Calibri"/>
              </a:rPr>
              <a:t>Environment  </a:t>
            </a:r>
          </a:p>
          <a:p>
            <a:pPr>
              <a:buNone/>
            </a:pPr>
            <a:endParaRPr lang="en-US" sz="2400">
              <a:cs typeface="Calibri"/>
            </a:endParaRPr>
          </a:p>
          <a:p>
            <a:pPr marL="0" indent="0">
              <a:buNone/>
            </a:pPr>
            <a:endParaRPr lang="en-US" sz="2400">
              <a:cs typeface="Calibri"/>
            </a:endParaRPr>
          </a:p>
          <a:p>
            <a:pPr marL="0" indent="0">
              <a:buNone/>
            </a:pPr>
            <a:endParaRPr lang="en-US" sz="2400">
              <a:cs typeface="Calibri"/>
            </a:endParaRPr>
          </a:p>
        </p:txBody>
      </p:sp>
    </p:spTree>
    <p:extLst>
      <p:ext uri="{BB962C8B-B14F-4D97-AF65-F5344CB8AC3E}">
        <p14:creationId xmlns:p14="http://schemas.microsoft.com/office/powerpoint/2010/main" val="1605026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37CB-F669-F9A6-29DC-22955DE1480B}"/>
              </a:ext>
            </a:extLst>
          </p:cNvPr>
          <p:cNvSpPr>
            <a:spLocks noGrp="1"/>
          </p:cNvSpPr>
          <p:nvPr>
            <p:ph type="title"/>
          </p:nvPr>
        </p:nvSpPr>
        <p:spPr/>
        <p:txBody>
          <a:bodyPr anchor="ctr">
            <a:normAutofit/>
          </a:bodyPr>
          <a:lstStyle/>
          <a:p>
            <a:r>
              <a:rPr lang="en-US" b="1"/>
              <a:t>Modelling to younger students</a:t>
            </a:r>
          </a:p>
        </p:txBody>
      </p:sp>
      <p:sp>
        <p:nvSpPr>
          <p:cNvPr id="3" name="Content Placeholder 2">
            <a:extLst>
              <a:ext uri="{FF2B5EF4-FFF2-40B4-BE49-F238E27FC236}">
                <a16:creationId xmlns:a16="http://schemas.microsoft.com/office/drawing/2014/main" id="{00D4FF1F-A493-FE6E-D4D0-45B9D04724FC}"/>
              </a:ext>
            </a:extLst>
          </p:cNvPr>
          <p:cNvSpPr>
            <a:spLocks noGrp="1"/>
          </p:cNvSpPr>
          <p:nvPr>
            <p:ph idx="1"/>
          </p:nvPr>
        </p:nvSpPr>
        <p:spPr>
          <a:xfrm>
            <a:off x="838200" y="1825625"/>
            <a:ext cx="5257800" cy="4351338"/>
          </a:xfrm>
        </p:spPr>
        <p:txBody>
          <a:bodyPr vert="horz" lIns="91440" tIns="45720" rIns="91440" bIns="45720" rtlCol="0">
            <a:normAutofit/>
          </a:bodyPr>
          <a:lstStyle/>
          <a:p>
            <a:endParaRPr lang="en-US"/>
          </a:p>
          <a:p>
            <a:endParaRPr lang="en-US"/>
          </a:p>
          <a:p>
            <a:r>
              <a:rPr lang="en-US"/>
              <a:t>Role models for students in Years 7 to 11</a:t>
            </a:r>
          </a:p>
          <a:p>
            <a:r>
              <a:rPr lang="en-US"/>
              <a:t>Professionalism and integrity</a:t>
            </a:r>
          </a:p>
          <a:p>
            <a:endParaRPr lang="en-US"/>
          </a:p>
          <a:p>
            <a:pPr marL="0" indent="0">
              <a:buNone/>
            </a:pPr>
            <a:endParaRPr lang="en-US"/>
          </a:p>
        </p:txBody>
      </p:sp>
      <p:pic>
        <p:nvPicPr>
          <p:cNvPr id="4" name="Picture 3">
            <a:extLst>
              <a:ext uri="{FF2B5EF4-FFF2-40B4-BE49-F238E27FC236}">
                <a16:creationId xmlns:a16="http://schemas.microsoft.com/office/drawing/2014/main" id="{0A5BA604-92EC-654A-331E-1D40C09F0751}"/>
              </a:ext>
            </a:extLst>
          </p:cNvPr>
          <p:cNvPicPr>
            <a:picLocks noChangeAspect="1"/>
          </p:cNvPicPr>
          <p:nvPr/>
        </p:nvPicPr>
        <p:blipFill>
          <a:blip r:embed="rId2"/>
          <a:stretch>
            <a:fillRect/>
          </a:stretch>
        </p:blipFill>
        <p:spPr>
          <a:xfrm>
            <a:off x="6654339" y="2291138"/>
            <a:ext cx="5181600" cy="2914650"/>
          </a:xfrm>
          <a:prstGeom prst="rect">
            <a:avLst/>
          </a:prstGeom>
          <a:noFill/>
        </p:spPr>
      </p:pic>
    </p:spTree>
    <p:extLst>
      <p:ext uri="{BB962C8B-B14F-4D97-AF65-F5344CB8AC3E}">
        <p14:creationId xmlns:p14="http://schemas.microsoft.com/office/powerpoint/2010/main" val="1517207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3AB6-E417-1664-A7CA-B186A933F94A}"/>
              </a:ext>
            </a:extLst>
          </p:cNvPr>
          <p:cNvSpPr>
            <a:spLocks noGrp="1"/>
          </p:cNvSpPr>
          <p:nvPr>
            <p:ph type="title"/>
          </p:nvPr>
        </p:nvSpPr>
        <p:spPr/>
        <p:txBody>
          <a:bodyPr/>
          <a:lstStyle/>
          <a:p>
            <a:r>
              <a:rPr lang="en-US" b="1">
                <a:latin typeface="Arial"/>
                <a:cs typeface="Calibri Light"/>
              </a:rPr>
              <a:t>The Wider Community</a:t>
            </a:r>
          </a:p>
        </p:txBody>
      </p:sp>
      <p:sp>
        <p:nvSpPr>
          <p:cNvPr id="3" name="Content Placeholder 2">
            <a:extLst>
              <a:ext uri="{FF2B5EF4-FFF2-40B4-BE49-F238E27FC236}">
                <a16:creationId xmlns:a16="http://schemas.microsoft.com/office/drawing/2014/main" id="{74F8D24F-7E8F-BF02-CFDD-D42AC8110DB9}"/>
              </a:ext>
            </a:extLst>
          </p:cNvPr>
          <p:cNvSpPr>
            <a:spLocks noGrp="1"/>
          </p:cNvSpPr>
          <p:nvPr>
            <p:ph idx="1"/>
          </p:nvPr>
        </p:nvSpPr>
        <p:spPr/>
        <p:txBody>
          <a:bodyPr vert="horz" lIns="91440" tIns="45720" rIns="91440" bIns="45720" rtlCol="0" anchor="t">
            <a:normAutofit/>
          </a:bodyPr>
          <a:lstStyle/>
          <a:p>
            <a:r>
              <a:rPr lang="en-US" sz="2000">
                <a:latin typeface="Arial"/>
                <a:cs typeface="Calibri"/>
              </a:rPr>
              <a:t>Representing the school – uphold the school's reputation</a:t>
            </a:r>
          </a:p>
          <a:p>
            <a:r>
              <a:rPr lang="en-US" sz="2000">
                <a:latin typeface="Arial"/>
                <a:cs typeface="Calibri"/>
              </a:rPr>
              <a:t>Show consideration and respect for staff, visitors on site and members of the local community</a:t>
            </a:r>
          </a:p>
          <a:p>
            <a:r>
              <a:rPr lang="en-US" sz="2000">
                <a:latin typeface="Arial"/>
                <a:cs typeface="Calibri"/>
              </a:rPr>
              <a:t>Parking off site – legally and safely</a:t>
            </a:r>
          </a:p>
          <a:p>
            <a:r>
              <a:rPr lang="en-US" sz="2000">
                <a:latin typeface="Arial"/>
                <a:cs typeface="Calibri"/>
              </a:rPr>
              <a:t>Respect the rights of local residents</a:t>
            </a:r>
          </a:p>
          <a:p>
            <a:r>
              <a:rPr lang="en-US" sz="2000" err="1">
                <a:latin typeface="Arial"/>
                <a:cs typeface="Calibri"/>
              </a:rPr>
              <a:t>Behaviour</a:t>
            </a:r>
            <a:r>
              <a:rPr lang="en-US" sz="2000">
                <a:latin typeface="Arial"/>
                <a:cs typeface="Calibri"/>
              </a:rPr>
              <a:t> in Wilmslow during and at the end of the school day</a:t>
            </a:r>
          </a:p>
          <a:p>
            <a:endParaRPr lang="en-US">
              <a:cs typeface="Calibri"/>
            </a:endParaRPr>
          </a:p>
        </p:txBody>
      </p:sp>
    </p:spTree>
    <p:extLst>
      <p:ext uri="{BB962C8B-B14F-4D97-AF65-F5344CB8AC3E}">
        <p14:creationId xmlns:p14="http://schemas.microsoft.com/office/powerpoint/2010/main" val="4218389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B258-D655-F711-6661-6649450AB933}"/>
              </a:ext>
            </a:extLst>
          </p:cNvPr>
          <p:cNvSpPr>
            <a:spLocks noGrp="1"/>
          </p:cNvSpPr>
          <p:nvPr>
            <p:ph type="title"/>
          </p:nvPr>
        </p:nvSpPr>
        <p:spPr>
          <a:xfrm>
            <a:off x="838200" y="365125"/>
            <a:ext cx="10515600" cy="1325563"/>
          </a:xfrm>
        </p:spPr>
        <p:txBody>
          <a:bodyPr anchor="ctr">
            <a:normAutofit/>
          </a:bodyPr>
          <a:lstStyle/>
          <a:p>
            <a:r>
              <a:rPr lang="en-US" b="1"/>
              <a:t>Communication</a:t>
            </a:r>
            <a:endParaRPr lang="en-GB" b="1"/>
          </a:p>
        </p:txBody>
      </p:sp>
      <p:sp>
        <p:nvSpPr>
          <p:cNvPr id="3" name="Content Placeholder 2">
            <a:extLst>
              <a:ext uri="{FF2B5EF4-FFF2-40B4-BE49-F238E27FC236}">
                <a16:creationId xmlns:a16="http://schemas.microsoft.com/office/drawing/2014/main" id="{12CDA38E-A94F-F88F-A037-1F307AA8AF2F}"/>
              </a:ext>
            </a:extLst>
          </p:cNvPr>
          <p:cNvSpPr>
            <a:spLocks noGrp="1"/>
          </p:cNvSpPr>
          <p:nvPr>
            <p:ph sz="half" idx="1"/>
          </p:nvPr>
        </p:nvSpPr>
        <p:spPr>
          <a:xfrm>
            <a:off x="838200" y="1825625"/>
            <a:ext cx="5181600" cy="4351338"/>
          </a:xfrm>
        </p:spPr>
        <p:txBody>
          <a:bodyPr vert="horz" lIns="91440" tIns="45720" rIns="91440" bIns="45720" rtlCol="0">
            <a:normAutofit/>
          </a:bodyPr>
          <a:lstStyle/>
          <a:p>
            <a:r>
              <a:rPr lang="en-US"/>
              <a:t>Email</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effectLst/>
                <a:uLnTx/>
                <a:uFillTx/>
              </a:rPr>
              <a:t>Firefly tasks</a:t>
            </a:r>
            <a:endParaRPr lang="en-US"/>
          </a:p>
          <a:p>
            <a:r>
              <a:rPr lang="en-US"/>
              <a:t>Sixth Form Noticeboard – updated daily - notices</a:t>
            </a:r>
          </a:p>
          <a:p>
            <a:r>
              <a:rPr lang="en-US"/>
              <a:t>Sixth Form Bulletin – Key dates, notes, form time focus, post 18 opportunities, UCAS calendar cultural corner, contact details.</a:t>
            </a:r>
            <a:endParaRPr lang="en-US" err="1"/>
          </a:p>
          <a:p>
            <a:endParaRPr lang="en-GB"/>
          </a:p>
        </p:txBody>
      </p:sp>
      <p:pic>
        <p:nvPicPr>
          <p:cNvPr id="4" name="Picture 3" descr="A screenshot of a computer&#10;&#10;AI-generated content may be incorrect.">
            <a:extLst>
              <a:ext uri="{FF2B5EF4-FFF2-40B4-BE49-F238E27FC236}">
                <a16:creationId xmlns:a16="http://schemas.microsoft.com/office/drawing/2014/main" id="{3949E685-B0FC-1055-3CF4-931ACCB59A38}"/>
              </a:ext>
            </a:extLst>
          </p:cNvPr>
          <p:cNvPicPr>
            <a:picLocks noChangeAspect="1"/>
          </p:cNvPicPr>
          <p:nvPr/>
        </p:nvPicPr>
        <p:blipFill>
          <a:blip r:embed="rId2"/>
          <a:stretch>
            <a:fillRect/>
          </a:stretch>
        </p:blipFill>
        <p:spPr>
          <a:xfrm>
            <a:off x="6172200" y="1927864"/>
            <a:ext cx="5181600" cy="2733293"/>
          </a:xfrm>
          <a:prstGeom prst="rect">
            <a:avLst/>
          </a:prstGeom>
          <a:noFill/>
        </p:spPr>
      </p:pic>
    </p:spTree>
    <p:extLst>
      <p:ext uri="{BB962C8B-B14F-4D97-AF65-F5344CB8AC3E}">
        <p14:creationId xmlns:p14="http://schemas.microsoft.com/office/powerpoint/2010/main" val="3789434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B02B-25F7-696D-7E96-394019C0A1A7}"/>
              </a:ext>
            </a:extLst>
          </p:cNvPr>
          <p:cNvSpPr>
            <a:spLocks noGrp="1"/>
          </p:cNvSpPr>
          <p:nvPr>
            <p:ph type="ctrTitle"/>
          </p:nvPr>
        </p:nvSpPr>
        <p:spPr>
          <a:xfrm>
            <a:off x="977900" y="2693377"/>
            <a:ext cx="10553700" cy="879475"/>
          </a:xfrm>
        </p:spPr>
        <p:txBody>
          <a:bodyPr>
            <a:noAutofit/>
          </a:bodyPr>
          <a:lstStyle/>
          <a:p>
            <a:r>
              <a:rPr lang="en-US" sz="6600">
                <a:latin typeface="Brandon Grotesque Bold"/>
              </a:rPr>
              <a:t>Support</a:t>
            </a:r>
          </a:p>
        </p:txBody>
      </p:sp>
      <p:sp>
        <p:nvSpPr>
          <p:cNvPr id="3" name="Subtitle 2">
            <a:extLst>
              <a:ext uri="{FF2B5EF4-FFF2-40B4-BE49-F238E27FC236}">
                <a16:creationId xmlns:a16="http://schemas.microsoft.com/office/drawing/2014/main" id="{B03608A9-2046-6BA1-E825-187001FBCE9B}"/>
              </a:ext>
            </a:extLst>
          </p:cNvPr>
          <p:cNvSpPr>
            <a:spLocks noGrp="1"/>
          </p:cNvSpPr>
          <p:nvPr>
            <p:ph type="subTitle" idx="1"/>
          </p:nvPr>
        </p:nvSpPr>
        <p:spPr>
          <a:xfrm>
            <a:off x="1524000" y="1207477"/>
            <a:ext cx="9144000" cy="597877"/>
          </a:xfrm>
        </p:spPr>
        <p:txBody>
          <a:bodyPr/>
          <a:lstStyle/>
          <a:p>
            <a:endParaRPr lang="en-US"/>
          </a:p>
        </p:txBody>
      </p:sp>
    </p:spTree>
    <p:extLst>
      <p:ext uri="{BB962C8B-B14F-4D97-AF65-F5344CB8AC3E}">
        <p14:creationId xmlns:p14="http://schemas.microsoft.com/office/powerpoint/2010/main" val="3879346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ormAutofit/>
          </a:bodyPr>
          <a:lstStyle/>
          <a:p>
            <a:r>
              <a:rPr lang="en-US" sz="3600" b="1">
                <a:solidFill>
                  <a:srgbClr val="00B0F0"/>
                </a:solidFill>
                <a:latin typeface="Arial"/>
                <a:cs typeface="Arial"/>
              </a:rPr>
              <a:t>Pastoral Support  </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p:txBody>
          <a:bodyPr vert="horz" lIns="91440" tIns="45720" rIns="91440" bIns="45720" rtlCol="0" anchor="t">
            <a:normAutofit/>
          </a:bodyPr>
          <a:lstStyle/>
          <a:p>
            <a:pPr marL="0" indent="0">
              <a:buNone/>
            </a:pPr>
            <a:r>
              <a:rPr lang="en-US" sz="2000">
                <a:latin typeface="Arial"/>
                <a:cs typeface="Calibri"/>
              </a:rPr>
              <a:t>Form Tutor</a:t>
            </a:r>
          </a:p>
          <a:p>
            <a:pPr marL="0" indent="0">
              <a:buNone/>
            </a:pPr>
            <a:r>
              <a:rPr lang="en-US" sz="2000">
                <a:latin typeface="Arial"/>
                <a:cs typeface="Calibri"/>
              </a:rPr>
              <a:t>Sixth Form Student Managers: </a:t>
            </a:r>
            <a:r>
              <a:rPr lang="en-US" sz="2000" err="1">
                <a:latin typeface="Arial"/>
                <a:cs typeface="Calibri"/>
              </a:rPr>
              <a:t>Mrs</a:t>
            </a:r>
            <a:r>
              <a:rPr lang="en-US" sz="2000">
                <a:latin typeface="Arial"/>
                <a:cs typeface="Calibri"/>
              </a:rPr>
              <a:t> Hardman and </a:t>
            </a:r>
            <a:r>
              <a:rPr lang="en-US" sz="2000" err="1">
                <a:latin typeface="Arial"/>
                <a:cs typeface="Calibri"/>
              </a:rPr>
              <a:t>Mrs</a:t>
            </a:r>
            <a:r>
              <a:rPr lang="en-US" sz="2000">
                <a:latin typeface="Arial"/>
                <a:cs typeface="Calibri"/>
              </a:rPr>
              <a:t> Allcock</a:t>
            </a:r>
          </a:p>
          <a:p>
            <a:pPr marL="0" indent="0">
              <a:buNone/>
            </a:pPr>
            <a:r>
              <a:rPr lang="en-US" sz="2000">
                <a:latin typeface="Arial"/>
                <a:cs typeface="Calibri"/>
              </a:rPr>
              <a:t>Sixth Form Team: </a:t>
            </a:r>
            <a:r>
              <a:rPr lang="en-US" sz="2000" err="1">
                <a:latin typeface="Arial"/>
                <a:cs typeface="Calibri"/>
              </a:rPr>
              <a:t>Mrs</a:t>
            </a:r>
            <a:r>
              <a:rPr lang="en-US" sz="2000">
                <a:latin typeface="Arial"/>
                <a:cs typeface="Calibri"/>
              </a:rPr>
              <a:t> Kettlewell, </a:t>
            </a:r>
            <a:r>
              <a:rPr lang="en-US" sz="2000" err="1">
                <a:latin typeface="Arial"/>
                <a:cs typeface="Calibri"/>
              </a:rPr>
              <a:t>Mr</a:t>
            </a:r>
            <a:r>
              <a:rPr lang="en-US" sz="2000">
                <a:latin typeface="Arial"/>
                <a:cs typeface="Calibri"/>
              </a:rPr>
              <a:t> Williams and </a:t>
            </a:r>
            <a:r>
              <a:rPr lang="en-US" sz="2000" err="1">
                <a:latin typeface="Arial"/>
                <a:cs typeface="Calibri"/>
              </a:rPr>
              <a:t>Ms</a:t>
            </a:r>
            <a:r>
              <a:rPr lang="en-US" sz="2000">
                <a:latin typeface="Arial"/>
                <a:cs typeface="Calibri"/>
              </a:rPr>
              <a:t> Cradock</a:t>
            </a:r>
          </a:p>
          <a:p>
            <a:pPr marL="0" indent="0">
              <a:buNone/>
            </a:pPr>
            <a:r>
              <a:rPr lang="en-US" sz="2000">
                <a:latin typeface="Arial"/>
                <a:cs typeface="Calibri"/>
              </a:rPr>
              <a:t>Weekly 1 to 1 sessions with counsellor</a:t>
            </a:r>
          </a:p>
          <a:p>
            <a:pPr marL="0" indent="0">
              <a:buNone/>
            </a:pPr>
            <a:r>
              <a:rPr lang="en-US" sz="2000">
                <a:latin typeface="Arial"/>
                <a:cs typeface="Calibri"/>
              </a:rPr>
              <a:t>NHS Mental Health Support Team</a:t>
            </a:r>
          </a:p>
          <a:p>
            <a:pPr marL="0" indent="0">
              <a:buNone/>
            </a:pPr>
            <a:r>
              <a:rPr lang="en-US" sz="2000">
                <a:latin typeface="Arial"/>
                <a:cs typeface="Calibri"/>
              </a:rPr>
              <a:t>Small group sessions</a:t>
            </a:r>
          </a:p>
          <a:p>
            <a:pPr marL="0" indent="0">
              <a:buNone/>
            </a:pPr>
            <a:r>
              <a:rPr lang="en-US" sz="2000">
                <a:latin typeface="Arial"/>
                <a:cs typeface="Calibri"/>
              </a:rPr>
              <a:t>Links with external agencies</a:t>
            </a:r>
          </a:p>
          <a:p>
            <a:pPr marL="0" indent="0">
              <a:buNone/>
            </a:pPr>
            <a:r>
              <a:rPr lang="en-US" sz="2000">
                <a:latin typeface="Arial"/>
                <a:cs typeface="Calibri"/>
              </a:rPr>
              <a:t>External support – links published on the Sixth Form Noticeboard</a:t>
            </a:r>
          </a:p>
          <a:p>
            <a:pPr marL="0" indent="0">
              <a:buNone/>
            </a:pPr>
            <a:r>
              <a:rPr lang="en-US" sz="2000">
                <a:latin typeface="Arial"/>
                <a:cs typeface="Calibri"/>
              </a:rPr>
              <a:t>Form Time Wellbeing sessions</a:t>
            </a:r>
          </a:p>
          <a:p>
            <a:pPr marL="0" indent="0">
              <a:buNone/>
            </a:pPr>
            <a:endParaRPr lang="en-US" b="1">
              <a:solidFill>
                <a:srgbClr val="FFE005"/>
              </a:solidFill>
              <a:cs typeface="Calibri"/>
            </a:endParaRPr>
          </a:p>
          <a:p>
            <a:pPr marL="0" indent="0">
              <a:buNone/>
            </a:pPr>
            <a:endParaRPr lang="en-US" b="1">
              <a:solidFill>
                <a:srgbClr val="FFE005"/>
              </a:solidFill>
              <a:cs typeface="Calibri"/>
            </a:endParaRPr>
          </a:p>
        </p:txBody>
      </p:sp>
    </p:spTree>
    <p:extLst>
      <p:ext uri="{BB962C8B-B14F-4D97-AF65-F5344CB8AC3E}">
        <p14:creationId xmlns:p14="http://schemas.microsoft.com/office/powerpoint/2010/main" val="3372404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ormAutofit/>
          </a:bodyPr>
          <a:lstStyle/>
          <a:p>
            <a:r>
              <a:rPr lang="en-US" sz="3600" b="1">
                <a:solidFill>
                  <a:srgbClr val="00B0F0"/>
                </a:solidFill>
                <a:latin typeface="Arial"/>
                <a:cs typeface="Arial"/>
              </a:rPr>
              <a:t>Academic Support  </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p:txBody>
          <a:bodyPr vert="horz" lIns="91440" tIns="45720" rIns="91440" bIns="45720" rtlCol="0" anchor="t">
            <a:normAutofit/>
          </a:bodyPr>
          <a:lstStyle/>
          <a:p>
            <a:pPr marL="0" indent="0">
              <a:buNone/>
            </a:pPr>
            <a:r>
              <a:rPr lang="en-US" sz="2000">
                <a:latin typeface="Arial"/>
                <a:cs typeface="Calibri"/>
              </a:rPr>
              <a:t>Form Tutor</a:t>
            </a:r>
          </a:p>
          <a:p>
            <a:pPr marL="0" indent="0">
              <a:buNone/>
            </a:pPr>
            <a:r>
              <a:rPr lang="en-US" sz="2000">
                <a:latin typeface="Arial"/>
                <a:cs typeface="Calibri"/>
              </a:rPr>
              <a:t>Subject Teachers</a:t>
            </a:r>
          </a:p>
          <a:p>
            <a:pPr marL="0" indent="0">
              <a:buNone/>
            </a:pPr>
            <a:r>
              <a:rPr lang="en-US" sz="2000">
                <a:latin typeface="Arial"/>
                <a:cs typeface="Calibri"/>
              </a:rPr>
              <a:t>Sixth Form Team: </a:t>
            </a:r>
            <a:r>
              <a:rPr lang="en-US" sz="2000" err="1">
                <a:latin typeface="Arial"/>
                <a:cs typeface="Calibri"/>
              </a:rPr>
              <a:t>Ms</a:t>
            </a:r>
            <a:r>
              <a:rPr lang="en-US" sz="2000">
                <a:latin typeface="Arial"/>
                <a:cs typeface="Calibri"/>
              </a:rPr>
              <a:t> Cradock, </a:t>
            </a:r>
            <a:r>
              <a:rPr lang="en-US" sz="2000" err="1">
                <a:latin typeface="Arial"/>
                <a:cs typeface="Calibri"/>
              </a:rPr>
              <a:t>Mrs</a:t>
            </a:r>
            <a:r>
              <a:rPr lang="en-US" sz="2000">
                <a:latin typeface="Arial"/>
                <a:cs typeface="Calibri"/>
              </a:rPr>
              <a:t> Kettlewell and </a:t>
            </a:r>
            <a:r>
              <a:rPr lang="en-US" sz="2000" err="1">
                <a:latin typeface="Arial"/>
                <a:cs typeface="Calibri"/>
              </a:rPr>
              <a:t>Mr</a:t>
            </a:r>
            <a:r>
              <a:rPr lang="en-US" sz="2000">
                <a:latin typeface="Arial"/>
                <a:cs typeface="Calibri"/>
              </a:rPr>
              <a:t> Williams</a:t>
            </a:r>
          </a:p>
          <a:p>
            <a:pPr marL="0" indent="0">
              <a:buNone/>
            </a:pPr>
            <a:r>
              <a:rPr lang="en-US" sz="2000">
                <a:latin typeface="Arial"/>
                <a:cs typeface="Calibri"/>
              </a:rPr>
              <a:t>Year 12: PM 1 to 1 slots</a:t>
            </a:r>
          </a:p>
          <a:p>
            <a:pPr marL="0" indent="0">
              <a:buNone/>
            </a:pPr>
            <a:r>
              <a:rPr lang="en-US" sz="2000">
                <a:latin typeface="Arial"/>
                <a:cs typeface="Calibri"/>
              </a:rPr>
              <a:t>Year 13: PM 1 to 1 slots</a:t>
            </a:r>
          </a:p>
          <a:p>
            <a:pPr marL="0" indent="0">
              <a:buNone/>
            </a:pPr>
            <a:r>
              <a:rPr lang="en-US" sz="2000">
                <a:latin typeface="Arial"/>
                <a:cs typeface="Calibri"/>
              </a:rPr>
              <a:t>Smart Learning and VESPA </a:t>
            </a:r>
            <a:r>
              <a:rPr lang="en-US" sz="2000" err="1">
                <a:latin typeface="Arial"/>
                <a:cs typeface="Calibri"/>
              </a:rPr>
              <a:t>programmes</a:t>
            </a:r>
            <a:endParaRPr lang="en-US" sz="2000">
              <a:latin typeface="Arial"/>
              <a:cs typeface="Calibri"/>
            </a:endParaRPr>
          </a:p>
          <a:p>
            <a:pPr marL="0" indent="0">
              <a:buNone/>
            </a:pPr>
            <a:r>
              <a:rPr lang="en-US" sz="2000">
                <a:latin typeface="Arial"/>
                <a:cs typeface="Calibri"/>
              </a:rPr>
              <a:t>Exam Mondays</a:t>
            </a:r>
          </a:p>
          <a:p>
            <a:pPr marL="0" indent="0">
              <a:buNone/>
            </a:pPr>
            <a:r>
              <a:rPr lang="en-US" sz="2000">
                <a:latin typeface="Arial"/>
                <a:cs typeface="Calibri"/>
              </a:rPr>
              <a:t>Subject Clinics</a:t>
            </a:r>
          </a:p>
          <a:p>
            <a:pPr marL="0" indent="0">
              <a:buNone/>
            </a:pPr>
            <a:r>
              <a:rPr lang="en-US" sz="2000">
                <a:latin typeface="Arial"/>
                <a:cs typeface="Calibri"/>
              </a:rPr>
              <a:t>Coursework Catch Up</a:t>
            </a:r>
          </a:p>
          <a:p>
            <a:pPr marL="0" indent="0">
              <a:buNone/>
            </a:pPr>
            <a:r>
              <a:rPr lang="en-US" sz="2000">
                <a:latin typeface="Arial"/>
                <a:cs typeface="Calibri"/>
              </a:rPr>
              <a:t>Homework Catch Up</a:t>
            </a:r>
          </a:p>
        </p:txBody>
      </p:sp>
    </p:spTree>
    <p:extLst>
      <p:ext uri="{BB962C8B-B14F-4D97-AF65-F5344CB8AC3E}">
        <p14:creationId xmlns:p14="http://schemas.microsoft.com/office/powerpoint/2010/main" val="4156218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ormAutofit/>
          </a:bodyPr>
          <a:lstStyle/>
          <a:p>
            <a:r>
              <a:rPr lang="en-US" sz="3600" b="1">
                <a:solidFill>
                  <a:srgbClr val="00B0F0"/>
                </a:solidFill>
                <a:latin typeface="Arial"/>
                <a:cs typeface="Arial"/>
              </a:rPr>
              <a:t>Support: Aspirations</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a:xfrm>
            <a:off x="838200" y="1488346"/>
            <a:ext cx="10515600" cy="4351338"/>
          </a:xfrm>
        </p:spPr>
        <p:txBody>
          <a:bodyPr vert="horz" lIns="91440" tIns="45720" rIns="91440" bIns="45720" rtlCol="0" anchor="t">
            <a:normAutofit/>
          </a:bodyPr>
          <a:lstStyle/>
          <a:p>
            <a:pPr marL="0" indent="0">
              <a:buNone/>
            </a:pPr>
            <a:r>
              <a:rPr lang="en-US" sz="2000">
                <a:latin typeface="Arial"/>
                <a:cs typeface="Calibri"/>
              </a:rPr>
              <a:t>Form Tutor</a:t>
            </a:r>
          </a:p>
          <a:p>
            <a:pPr marL="0" indent="0">
              <a:buNone/>
            </a:pPr>
            <a:r>
              <a:rPr lang="en-US" sz="2000" err="1">
                <a:latin typeface="Arial"/>
                <a:cs typeface="Calibri"/>
              </a:rPr>
              <a:t>Mrs</a:t>
            </a:r>
            <a:r>
              <a:rPr lang="en-US" sz="2000">
                <a:latin typeface="Arial"/>
                <a:cs typeface="Calibri"/>
              </a:rPr>
              <a:t> Cook - available for destinations drop-ins after school </a:t>
            </a:r>
          </a:p>
          <a:p>
            <a:pPr marL="0" indent="0">
              <a:buNone/>
            </a:pPr>
            <a:r>
              <a:rPr lang="en-US" sz="2000">
                <a:latin typeface="Arial"/>
                <a:cs typeface="Calibri"/>
              </a:rPr>
              <a:t>Sixth Form Team: </a:t>
            </a:r>
            <a:r>
              <a:rPr lang="en-US" sz="2000" err="1">
                <a:latin typeface="Arial"/>
                <a:cs typeface="Calibri"/>
              </a:rPr>
              <a:t>Ms</a:t>
            </a:r>
            <a:r>
              <a:rPr lang="en-US" sz="2000">
                <a:latin typeface="Arial"/>
                <a:cs typeface="Calibri"/>
              </a:rPr>
              <a:t> Cradock, </a:t>
            </a:r>
            <a:r>
              <a:rPr lang="en-US" sz="2000" err="1">
                <a:latin typeface="Arial"/>
                <a:cs typeface="Calibri"/>
              </a:rPr>
              <a:t>Mrs</a:t>
            </a:r>
            <a:r>
              <a:rPr lang="en-US" sz="2000">
                <a:latin typeface="Arial"/>
                <a:cs typeface="Calibri"/>
              </a:rPr>
              <a:t> Kettlewell and </a:t>
            </a:r>
            <a:r>
              <a:rPr lang="en-US" sz="2000" err="1">
                <a:latin typeface="Arial"/>
                <a:cs typeface="Calibri"/>
              </a:rPr>
              <a:t>Mr</a:t>
            </a:r>
            <a:r>
              <a:rPr lang="en-US" sz="2000">
                <a:latin typeface="Arial"/>
                <a:cs typeface="Calibri"/>
              </a:rPr>
              <a:t> Williams</a:t>
            </a:r>
          </a:p>
          <a:p>
            <a:pPr marL="0" indent="0">
              <a:buNone/>
            </a:pPr>
            <a:r>
              <a:rPr lang="en-US" sz="2000">
                <a:latin typeface="Arial"/>
                <a:cs typeface="Calibri"/>
              </a:rPr>
              <a:t>Year 12 and 13 Wider Curriculum Lessons/Form Time</a:t>
            </a:r>
          </a:p>
          <a:p>
            <a:pPr marL="0" indent="0">
              <a:buNone/>
            </a:pPr>
            <a:r>
              <a:rPr lang="en-US" sz="2000">
                <a:latin typeface="Arial"/>
                <a:cs typeface="Calibri"/>
              </a:rPr>
              <a:t>Employment Readiness </a:t>
            </a:r>
            <a:r>
              <a:rPr lang="en-US" sz="2000" err="1">
                <a:latin typeface="Arial"/>
                <a:cs typeface="Calibri"/>
              </a:rPr>
              <a:t>Programme</a:t>
            </a:r>
            <a:r>
              <a:rPr lang="en-US" sz="2000">
                <a:latin typeface="Arial"/>
                <a:cs typeface="Calibri"/>
              </a:rPr>
              <a:t> in Year 13</a:t>
            </a:r>
          </a:p>
          <a:p>
            <a:pPr marL="0" indent="0">
              <a:buNone/>
            </a:pPr>
            <a:r>
              <a:rPr lang="en-US" sz="2000">
                <a:latin typeface="Arial"/>
                <a:cs typeface="Calibri"/>
              </a:rPr>
              <a:t>Year 12 STEP Programme</a:t>
            </a:r>
          </a:p>
          <a:p>
            <a:pPr marL="0" indent="0">
              <a:buNone/>
            </a:pPr>
            <a:r>
              <a:rPr lang="en-US" sz="2000">
                <a:latin typeface="Arial"/>
                <a:cs typeface="Calibri"/>
              </a:rPr>
              <a:t>Year 13 Personal Writing during Morning Registration and PM 1 to 1 slots</a:t>
            </a:r>
          </a:p>
          <a:p>
            <a:pPr marL="0" indent="0">
              <a:buNone/>
            </a:pPr>
            <a:r>
              <a:rPr lang="en-US" sz="2000">
                <a:latin typeface="Arial"/>
                <a:cs typeface="Calibri"/>
              </a:rPr>
              <a:t>Careers Appointments with independent careers adviser</a:t>
            </a:r>
          </a:p>
          <a:p>
            <a:pPr marL="0" indent="0">
              <a:buNone/>
            </a:pPr>
            <a:r>
              <a:rPr lang="en-US" sz="2000">
                <a:latin typeface="Arial"/>
                <a:cs typeface="Calibri"/>
              </a:rPr>
              <a:t>Work Experience </a:t>
            </a:r>
            <a:r>
              <a:rPr lang="en-US" sz="2000" err="1">
                <a:latin typeface="Arial"/>
                <a:cs typeface="Calibri"/>
              </a:rPr>
              <a:t>Programme</a:t>
            </a:r>
            <a:r>
              <a:rPr lang="en-US" sz="2000">
                <a:latin typeface="Arial"/>
                <a:cs typeface="Calibri"/>
              </a:rPr>
              <a:t> in Year 12</a:t>
            </a:r>
          </a:p>
        </p:txBody>
      </p:sp>
    </p:spTree>
    <p:extLst>
      <p:ext uri="{BB962C8B-B14F-4D97-AF65-F5344CB8AC3E}">
        <p14:creationId xmlns:p14="http://schemas.microsoft.com/office/powerpoint/2010/main" val="1525834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8105-1542-ECE2-E403-CAC2DF0D5CF0}"/>
              </a:ext>
            </a:extLst>
          </p:cNvPr>
          <p:cNvSpPr>
            <a:spLocks noGrp="1"/>
          </p:cNvSpPr>
          <p:nvPr>
            <p:ph type="title"/>
          </p:nvPr>
        </p:nvSpPr>
        <p:spPr/>
        <p:txBody>
          <a:bodyPr/>
          <a:lstStyle/>
          <a:p>
            <a:r>
              <a:rPr lang="en-US" b="1">
                <a:ea typeface="Calibri Light"/>
                <a:cs typeface="Calibri Light"/>
              </a:rPr>
              <a:t>Sixth Form Bursary</a:t>
            </a:r>
          </a:p>
        </p:txBody>
      </p:sp>
      <p:sp>
        <p:nvSpPr>
          <p:cNvPr id="3" name="Content Placeholder 2">
            <a:extLst>
              <a:ext uri="{FF2B5EF4-FFF2-40B4-BE49-F238E27FC236}">
                <a16:creationId xmlns:a16="http://schemas.microsoft.com/office/drawing/2014/main" id="{CC3951AB-184E-A177-104F-7B73D7AFFD97}"/>
              </a:ext>
            </a:extLst>
          </p:cNvPr>
          <p:cNvSpPr>
            <a:spLocks noGrp="1"/>
          </p:cNvSpPr>
          <p:nvPr>
            <p:ph idx="1"/>
          </p:nvPr>
        </p:nvSpPr>
        <p:spPr/>
        <p:txBody>
          <a:bodyPr vert="horz" lIns="91440" tIns="45720" rIns="91440" bIns="45720" rtlCol="0" anchor="t">
            <a:normAutofit/>
          </a:bodyPr>
          <a:lstStyle/>
          <a:p>
            <a:r>
              <a:rPr lang="en-US">
                <a:ea typeface="Calibri"/>
                <a:cs typeface="Calibri"/>
              </a:rPr>
              <a:t>The 16-19 Bursary Fund is money that has been given directly to Wilmslow High School by the government to assist 16-19 year old students who face financial barriers in continuing in full time education.</a:t>
            </a:r>
          </a:p>
          <a:p>
            <a:r>
              <a:rPr lang="en-US">
                <a:ea typeface="Calibri"/>
                <a:cs typeface="Calibri"/>
              </a:rPr>
              <a:t>To qualify for the Bursary Fund in the academic year 2024-25, your annual household income must be below £25,000 (for tax year 2023-24 or estimated for tax year 2024-25)</a:t>
            </a:r>
          </a:p>
          <a:p>
            <a:r>
              <a:rPr lang="en-US">
                <a:ea typeface="Calibri"/>
                <a:cs typeface="Calibri"/>
              </a:rPr>
              <a:t>Information and application packs can be collected from </a:t>
            </a:r>
            <a:r>
              <a:rPr lang="en-US" err="1">
                <a:ea typeface="Calibri"/>
                <a:cs typeface="Calibri"/>
              </a:rPr>
              <a:t>Mrs</a:t>
            </a:r>
            <a:r>
              <a:rPr lang="en-US">
                <a:ea typeface="Calibri"/>
                <a:cs typeface="Calibri"/>
              </a:rPr>
              <a:t> Flannery in the Sixth Form Office</a:t>
            </a:r>
          </a:p>
        </p:txBody>
      </p:sp>
    </p:spTree>
    <p:extLst>
      <p:ext uri="{BB962C8B-B14F-4D97-AF65-F5344CB8AC3E}">
        <p14:creationId xmlns:p14="http://schemas.microsoft.com/office/powerpoint/2010/main" val="101046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646B5-12E4-1B1C-A3DD-6D0D8A69D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89565-09D1-43E8-034B-981A2FE2D655}"/>
              </a:ext>
            </a:extLst>
          </p:cNvPr>
          <p:cNvSpPr>
            <a:spLocks noGrp="1"/>
          </p:cNvSpPr>
          <p:nvPr>
            <p:ph type="title"/>
          </p:nvPr>
        </p:nvSpPr>
        <p:spPr>
          <a:xfrm>
            <a:off x="838200" y="365125"/>
            <a:ext cx="10515600" cy="1325563"/>
          </a:xfrm>
        </p:spPr>
        <p:txBody>
          <a:bodyPr anchor="ctr">
            <a:normAutofit/>
          </a:bodyPr>
          <a:lstStyle/>
          <a:p>
            <a:r>
              <a:rPr lang="en-US" b="1"/>
              <a:t>Entry and Exit</a:t>
            </a:r>
            <a:endParaRPr lang="en-GB" b="1"/>
          </a:p>
        </p:txBody>
      </p:sp>
      <p:sp>
        <p:nvSpPr>
          <p:cNvPr id="3" name="Content Placeholder 2">
            <a:extLst>
              <a:ext uri="{FF2B5EF4-FFF2-40B4-BE49-F238E27FC236}">
                <a16:creationId xmlns:a16="http://schemas.microsoft.com/office/drawing/2014/main" id="{20949B1D-1F83-890D-CE8B-4B5A9E9DEB2C}"/>
              </a:ext>
            </a:extLst>
          </p:cNvPr>
          <p:cNvSpPr>
            <a:spLocks noGrp="1"/>
          </p:cNvSpPr>
          <p:nvPr>
            <p:ph sz="half" idx="1"/>
          </p:nvPr>
        </p:nvSpPr>
        <p:spPr>
          <a:xfrm>
            <a:off x="838200" y="1825625"/>
            <a:ext cx="5181600" cy="4351338"/>
          </a:xfrm>
        </p:spPr>
        <p:txBody>
          <a:bodyPr>
            <a:normAutofit fontScale="70000" lnSpcReduction="20000"/>
          </a:bodyPr>
          <a:lstStyle/>
          <a:p>
            <a:r>
              <a:rPr lang="en-US"/>
              <a:t>If students need to leave the school site during the school day, for example to attend a doctor’s appointment or a driving lesson, they must go to see </a:t>
            </a:r>
            <a:r>
              <a:rPr lang="en-US" err="1"/>
              <a:t>Mrs</a:t>
            </a:r>
            <a:r>
              <a:rPr lang="en-US"/>
              <a:t> Flannery in the sixth form office who will arrange their exit through Main Reception. </a:t>
            </a:r>
            <a:r>
              <a:rPr lang="en-US" err="1"/>
              <a:t>Mrs</a:t>
            </a:r>
            <a:r>
              <a:rPr lang="en-US"/>
              <a:t> Flannery will need authorization from a parent/carer via email to confirm that the student needs to leave the school site.</a:t>
            </a:r>
          </a:p>
          <a:p>
            <a:r>
              <a:rPr lang="en-US"/>
              <a:t>Members of the Sixth Form Team will also be on duty in Main Reception from 1.25pm to ensure that students sign out using the </a:t>
            </a:r>
            <a:r>
              <a:rPr lang="en-US" err="1"/>
              <a:t>Inventry</a:t>
            </a:r>
            <a:r>
              <a:rPr lang="en-US"/>
              <a:t> system.</a:t>
            </a:r>
          </a:p>
          <a:p>
            <a:r>
              <a:rPr lang="en-US"/>
              <a:t>Students will be able to go off site at 1.25pm to buy lunch and sign in again in Main Reception by 2.05pm for their last lesson.</a:t>
            </a:r>
            <a:endParaRPr lang="en-GB"/>
          </a:p>
        </p:txBody>
      </p:sp>
      <p:pic>
        <p:nvPicPr>
          <p:cNvPr id="4" name="Picture 3">
            <a:extLst>
              <a:ext uri="{FF2B5EF4-FFF2-40B4-BE49-F238E27FC236}">
                <a16:creationId xmlns:a16="http://schemas.microsoft.com/office/drawing/2014/main" id="{3BA51820-255D-B703-E031-57BD931F2AB5}"/>
              </a:ext>
            </a:extLst>
          </p:cNvPr>
          <p:cNvPicPr>
            <a:picLocks noChangeAspect="1"/>
          </p:cNvPicPr>
          <p:nvPr/>
        </p:nvPicPr>
        <p:blipFill>
          <a:blip r:embed="rId2"/>
          <a:stretch>
            <a:fillRect/>
          </a:stretch>
        </p:blipFill>
        <p:spPr>
          <a:xfrm>
            <a:off x="6172200" y="2058194"/>
            <a:ext cx="5181600" cy="3886200"/>
          </a:xfrm>
          <a:prstGeom prst="rect">
            <a:avLst/>
          </a:prstGeom>
          <a:noFill/>
        </p:spPr>
      </p:pic>
    </p:spTree>
    <p:extLst>
      <p:ext uri="{BB962C8B-B14F-4D97-AF65-F5344CB8AC3E}">
        <p14:creationId xmlns:p14="http://schemas.microsoft.com/office/powerpoint/2010/main" val="4164807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4B64-CD93-32F0-2C5A-6A444CDF406D}"/>
              </a:ext>
            </a:extLst>
          </p:cNvPr>
          <p:cNvSpPr>
            <a:spLocks noGrp="1"/>
          </p:cNvSpPr>
          <p:nvPr>
            <p:ph type="title"/>
          </p:nvPr>
        </p:nvSpPr>
        <p:spPr/>
        <p:txBody>
          <a:bodyPr/>
          <a:lstStyle/>
          <a:p>
            <a:r>
              <a:rPr lang="en-US" b="1">
                <a:latin typeface="Arial"/>
                <a:cs typeface="Calibri Light"/>
              </a:rPr>
              <a:t>Car Parking</a:t>
            </a:r>
            <a:endParaRPr lang="en-GB"/>
          </a:p>
        </p:txBody>
      </p:sp>
      <p:sp>
        <p:nvSpPr>
          <p:cNvPr id="3" name="Content Placeholder 2">
            <a:extLst>
              <a:ext uri="{FF2B5EF4-FFF2-40B4-BE49-F238E27FC236}">
                <a16:creationId xmlns:a16="http://schemas.microsoft.com/office/drawing/2014/main" id="{F355D51F-5637-3413-1BD0-B9ABEBD3AEFD}"/>
              </a:ext>
            </a:extLst>
          </p:cNvPr>
          <p:cNvSpPr>
            <a:spLocks noGrp="1"/>
          </p:cNvSpPr>
          <p:nvPr>
            <p:ph idx="1"/>
          </p:nvPr>
        </p:nvSpPr>
        <p:spPr/>
        <p:txBody>
          <a:bodyPr vert="horz" lIns="91440" tIns="45720" rIns="91440" bIns="45720" rtlCol="0" anchor="t">
            <a:normAutofit/>
          </a:bodyPr>
          <a:lstStyle/>
          <a:p>
            <a:r>
              <a:rPr lang="en-US"/>
              <a:t>Year 13 permit holders only</a:t>
            </a:r>
          </a:p>
          <a:p>
            <a:r>
              <a:rPr lang="en-US"/>
              <a:t>No on-site parking for year 12 students</a:t>
            </a:r>
          </a:p>
          <a:p>
            <a:r>
              <a:rPr lang="en-US"/>
              <a:t>In designated area</a:t>
            </a:r>
          </a:p>
          <a:p>
            <a:r>
              <a:rPr lang="en-US"/>
              <a:t>No parking on the roundabout, in visitors’ car park or staff car park</a:t>
            </a:r>
          </a:p>
          <a:p>
            <a:r>
              <a:rPr lang="en-US"/>
              <a:t>Students without a permit cannot park on the school site</a:t>
            </a:r>
          </a:p>
          <a:p>
            <a:r>
              <a:rPr lang="en-US"/>
              <a:t>If students are parking off site, they must do so legally and show consideration for local residents</a:t>
            </a:r>
            <a:endParaRPr lang="en-GB"/>
          </a:p>
        </p:txBody>
      </p:sp>
    </p:spTree>
    <p:extLst>
      <p:ext uri="{BB962C8B-B14F-4D97-AF65-F5344CB8AC3E}">
        <p14:creationId xmlns:p14="http://schemas.microsoft.com/office/powerpoint/2010/main" val="4101967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5DE1-05E9-B083-587A-CA07AE8984E7}"/>
              </a:ext>
            </a:extLst>
          </p:cNvPr>
          <p:cNvSpPr>
            <a:spLocks noGrp="1"/>
          </p:cNvSpPr>
          <p:nvPr/>
        </p:nvSpPr>
        <p:spPr>
          <a:xfrm>
            <a:off x="7397" y="254696"/>
            <a:ext cx="4162456" cy="165503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Aptos Display" panose="020F0302020204030204"/>
                <a:ea typeface="+mj-ea"/>
                <a:cs typeface="+mj-cs"/>
              </a:rPr>
              <a:t>Key Dates </a:t>
            </a:r>
            <a:endParaRPr kumimoji="0" lang="en-US" sz="6000" b="0" i="0" u="none" strike="noStrike" kern="1200" cap="none" spc="0" normalizeH="0" baseline="0" noProof="0">
              <a:ln>
                <a:noFill/>
              </a:ln>
              <a:solidFill>
                <a:srgbClr val="000000"/>
              </a:solidFill>
              <a:effectLst/>
              <a:uLnTx/>
              <a:uFillTx/>
              <a:latin typeface="Aptos Display"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Aptos Display" panose="020F0302020204030204"/>
                <a:ea typeface="+mj-ea"/>
                <a:cs typeface="+mj-cs"/>
              </a:rPr>
              <a:t>Year 12</a:t>
            </a:r>
            <a:endParaRPr kumimoji="0" lang="en-US" sz="6000" b="0" i="0" u="none" strike="noStrike" kern="1200" cap="none" spc="0" normalizeH="0" baseline="0" noProof="0">
              <a:ln>
                <a:noFill/>
              </a:ln>
              <a:solidFill>
                <a:prstClr val="black"/>
              </a:solidFill>
              <a:effectLst/>
              <a:uLnTx/>
              <a:uFillTx/>
              <a:latin typeface="Aptos Display" panose="020F0302020204030204"/>
              <a:ea typeface="+mj-ea"/>
              <a:cs typeface="+mj-cs"/>
            </a:endParaRPr>
          </a:p>
        </p:txBody>
      </p:sp>
      <p:graphicFrame>
        <p:nvGraphicFramePr>
          <p:cNvPr id="5" name="Table 4">
            <a:extLst>
              <a:ext uri="{FF2B5EF4-FFF2-40B4-BE49-F238E27FC236}">
                <a16:creationId xmlns:a16="http://schemas.microsoft.com/office/drawing/2014/main" id="{00A2910D-94EB-C32C-2CBD-651B909BA50F}"/>
              </a:ext>
            </a:extLst>
          </p:cNvPr>
          <p:cNvGraphicFramePr>
            <a:graphicFrameLocks noGrp="1"/>
          </p:cNvGraphicFramePr>
          <p:nvPr/>
        </p:nvGraphicFramePr>
        <p:xfrm>
          <a:off x="4270074" y="129396"/>
          <a:ext cx="7729861" cy="6612897"/>
        </p:xfrm>
        <a:graphic>
          <a:graphicData uri="http://schemas.openxmlformats.org/drawingml/2006/table">
            <a:tbl>
              <a:tblPr bandRow="1">
                <a:tableStyleId>{5C22544A-7EE6-4342-B048-85BDC9FD1C3A}</a:tableStyleId>
              </a:tblPr>
              <a:tblGrid>
                <a:gridCol w="910609">
                  <a:extLst>
                    <a:ext uri="{9D8B030D-6E8A-4147-A177-3AD203B41FA5}">
                      <a16:colId xmlns:a16="http://schemas.microsoft.com/office/drawing/2014/main" val="52764643"/>
                    </a:ext>
                  </a:extLst>
                </a:gridCol>
                <a:gridCol w="2918846">
                  <a:extLst>
                    <a:ext uri="{9D8B030D-6E8A-4147-A177-3AD203B41FA5}">
                      <a16:colId xmlns:a16="http://schemas.microsoft.com/office/drawing/2014/main" val="3814325403"/>
                    </a:ext>
                  </a:extLst>
                </a:gridCol>
                <a:gridCol w="3900406">
                  <a:extLst>
                    <a:ext uri="{9D8B030D-6E8A-4147-A177-3AD203B41FA5}">
                      <a16:colId xmlns:a16="http://schemas.microsoft.com/office/drawing/2014/main" val="2354818101"/>
                    </a:ext>
                  </a:extLst>
                </a:gridCol>
              </a:tblGrid>
              <a:tr h="720217">
                <a:tc rowSpan="3">
                  <a:txBody>
                    <a:bodyPr/>
                    <a:lstStyle/>
                    <a:p>
                      <a:pPr algn="ctr" rtl="0" fontAlgn="base"/>
                      <a:r>
                        <a:rPr lang="en-GB" sz="2000" b="1" i="0">
                          <a:solidFill>
                            <a:schemeClr val="bg1"/>
                          </a:solidFill>
                          <a:effectLst/>
                          <a:latin typeface="Aptos"/>
                        </a:rPr>
                        <a:t>HT1 </a:t>
                      </a:r>
                    </a:p>
                  </a:txBody>
                  <a:tcPr marL="66675" marR="66675">
                    <a:lnL w="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lvl="0" indent="0" algn="l" rtl="0" fontAlgn="base">
                        <a:buNone/>
                      </a:pPr>
                      <a:r>
                        <a:rPr lang="en-GB" sz="2000" b="1" i="0">
                          <a:solidFill>
                            <a:schemeClr val="bg1"/>
                          </a:solidFill>
                          <a:effectLst/>
                          <a:latin typeface="Aptos"/>
                        </a:rPr>
                        <a:t>WC 15th September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lvl="0" indent="0" algn="l">
                        <a:buNone/>
                      </a:pPr>
                      <a:r>
                        <a:rPr lang="en-GB" sz="2000" b="0" i="0" u="none" strike="noStrike" noProof="0">
                          <a:solidFill>
                            <a:schemeClr val="bg1"/>
                          </a:solidFill>
                          <a:effectLst/>
                          <a:latin typeface="Aptos"/>
                        </a:rPr>
                        <a:t>Course suitability assessments (some subjects)</a:t>
                      </a:r>
                      <a:endParaRPr lang="en-US" b="0"/>
                    </a:p>
                  </a:txBody>
                  <a:tcPr marL="66674" marR="66674" anchor="ctr">
                    <a:lnL w="12700">
                      <a:solidFill>
                        <a:schemeClr val="bg1"/>
                      </a:solidFill>
                    </a:lnL>
                    <a:lnR w="0">
                      <a:noFill/>
                    </a:lnR>
                    <a:lnT w="0">
                      <a:noFill/>
                    </a:lnT>
                    <a:lnB w="12700">
                      <a:solidFill>
                        <a:schemeClr val="bg1"/>
                      </a:solidFill>
                    </a:lnB>
                    <a:solidFill>
                      <a:schemeClr val="tx1"/>
                    </a:solidFill>
                  </a:tcPr>
                </a:tc>
                <a:extLst>
                  <a:ext uri="{0D108BD9-81ED-4DB2-BD59-A6C34878D82A}">
                    <a16:rowId xmlns:a16="http://schemas.microsoft.com/office/drawing/2014/main" val="1518694553"/>
                  </a:ext>
                </a:extLst>
              </a:tr>
              <a:tr h="589268">
                <a:tc vMerge="1">
                  <a:txBody>
                    <a:bodyPr/>
                    <a:lstStyle/>
                    <a:p>
                      <a:pPr algn="l" rtl="0" fontAlgn="base"/>
                      <a:endParaRPr lang="en-GB" sz="2000" b="1" i="0">
                        <a:effectLst/>
                        <a:latin typeface="Aptos"/>
                      </a:endParaRPr>
                    </a:p>
                  </a:txBody>
                  <a:tcPr marL="66674" marR="66674">
                    <a:lnL w="9524">
                      <a:solidFill>
                        <a:schemeClr val="bg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l">
                        <a:buNone/>
                      </a:pPr>
                      <a:r>
                        <a:rPr lang="en-GB" sz="2000" b="1" i="0" u="none" strike="noStrike" noProof="0">
                          <a:solidFill>
                            <a:schemeClr val="bg1"/>
                          </a:solidFill>
                          <a:effectLst/>
                          <a:latin typeface="Aptos"/>
                        </a:rPr>
                        <a:t>WC 13th October</a:t>
                      </a:r>
                    </a:p>
                  </a:txBody>
                  <a:tcPr marL="66674" marR="66674"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tc>
                  <a:txBody>
                    <a:bodyPr/>
                    <a:lstStyle/>
                    <a:p>
                      <a:pPr marL="0" lvl="0" indent="0" algn="l">
                        <a:buNone/>
                      </a:pPr>
                      <a:r>
                        <a:rPr lang="en-GB" sz="2000" b="0" i="0" u="none" strike="noStrike" noProof="0">
                          <a:solidFill>
                            <a:schemeClr val="bg1"/>
                          </a:solidFill>
                          <a:effectLst/>
                          <a:latin typeface="Aptos"/>
                        </a:rPr>
                        <a:t>Settling in Report (Attitude only)</a:t>
                      </a:r>
                      <a:endParaRPr lang="en-US" b="0"/>
                    </a:p>
                  </a:txBody>
                  <a:tcPr marL="66674" marR="66674" anchor="ctr">
                    <a:lnL w="12700">
                      <a:solidFill>
                        <a:schemeClr val="bg1"/>
                      </a:solidFill>
                    </a:lnL>
                    <a:lnR w="0">
                      <a:no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420762547"/>
                  </a:ext>
                </a:extLst>
              </a:tr>
              <a:tr h="589268">
                <a:tc vMerge="1">
                  <a:txBody>
                    <a:bodyPr/>
                    <a:lstStyle/>
                    <a:p>
                      <a:pPr algn="l" rtl="0" fontAlgn="base"/>
                      <a:endParaRPr lang="en-GB" sz="2000" b="1" i="0">
                        <a:effectLst/>
                        <a:latin typeface="Aptos"/>
                      </a:endParaRPr>
                    </a:p>
                  </a:txBody>
                  <a:tcPr marL="66674" marR="66674">
                    <a:lnL w="9524">
                      <a:solidFill>
                        <a:schemeClr val="bg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l">
                        <a:buNone/>
                      </a:pPr>
                      <a:r>
                        <a:rPr lang="en-GB" sz="2000" b="1" i="0" u="none" strike="noStrike" noProof="0">
                          <a:solidFill>
                            <a:schemeClr val="tx1"/>
                          </a:solidFill>
                          <a:effectLst/>
                          <a:latin typeface="Aptos"/>
                        </a:rPr>
                        <a:t>Thursday 16th October</a:t>
                      </a:r>
                    </a:p>
                  </a:txBody>
                  <a:tcPr marL="66674" marR="66674" anchor="ctr">
                    <a:lnL w="12700">
                      <a:solidFill>
                        <a:schemeClr val="bg1"/>
                      </a:solidFill>
                    </a:lnL>
                    <a:lnR w="12700">
                      <a:solidFill>
                        <a:schemeClr val="bg1"/>
                      </a:solidFill>
                    </a:lnR>
                    <a:lnT w="12700">
                      <a:solidFill>
                        <a:schemeClr val="bg1"/>
                      </a:solidFill>
                    </a:lnT>
                    <a:lnB w="12700">
                      <a:solidFill>
                        <a:schemeClr val="bg1"/>
                      </a:solidFill>
                    </a:lnB>
                    <a:solidFill>
                      <a:schemeClr val="accent2"/>
                    </a:solidFill>
                  </a:tcPr>
                </a:tc>
                <a:tc>
                  <a:txBody>
                    <a:bodyPr/>
                    <a:lstStyle/>
                    <a:p>
                      <a:pPr marL="0" lvl="0" indent="0" algn="l">
                        <a:buNone/>
                      </a:pPr>
                      <a:r>
                        <a:rPr lang="en-GB" sz="2000" b="0" i="0" u="none" strike="noStrike" noProof="0">
                          <a:solidFill>
                            <a:schemeClr val="tx1"/>
                          </a:solidFill>
                          <a:effectLst/>
                          <a:latin typeface="Aptos"/>
                        </a:rPr>
                        <a:t>Form Tutor Evening</a:t>
                      </a:r>
                      <a:endParaRPr lang="en-US" b="0">
                        <a:solidFill>
                          <a:schemeClr val="tx1"/>
                        </a:solidFill>
                      </a:endParaRPr>
                    </a:p>
                  </a:txBody>
                  <a:tcPr marL="66674" marR="66674" anchor="ctr">
                    <a:lnL w="12700">
                      <a:solidFill>
                        <a:schemeClr val="bg1"/>
                      </a:solidFill>
                    </a:lnL>
                    <a:lnR w="0">
                      <a:noFill/>
                    </a:lnR>
                    <a:lnT w="12700">
                      <a:solidFill>
                        <a:schemeClr val="bg1"/>
                      </a:solidFill>
                    </a:lnT>
                    <a:lnB w="12700">
                      <a:solidFill>
                        <a:schemeClr val="bg1"/>
                      </a:solidFill>
                    </a:lnB>
                    <a:solidFill>
                      <a:schemeClr val="accent2"/>
                    </a:solidFill>
                  </a:tcPr>
                </a:tc>
                <a:extLst>
                  <a:ext uri="{0D108BD9-81ED-4DB2-BD59-A6C34878D82A}">
                    <a16:rowId xmlns:a16="http://schemas.microsoft.com/office/drawing/2014/main" val="1169182271"/>
                  </a:ext>
                </a:extLst>
              </a:tr>
              <a:tr h="589268">
                <a:tc rowSpan="3">
                  <a:txBody>
                    <a:bodyPr/>
                    <a:lstStyle/>
                    <a:p>
                      <a:pPr algn="ctr" rtl="0" fontAlgn="base"/>
                      <a:r>
                        <a:rPr lang="en-GB" sz="2000" b="1" i="0">
                          <a:solidFill>
                            <a:schemeClr val="bg1"/>
                          </a:solidFill>
                          <a:effectLst/>
                          <a:latin typeface="Aptos"/>
                        </a:rPr>
                        <a:t>HT2 </a:t>
                      </a:r>
                    </a:p>
                  </a:txBody>
                  <a:tcPr marL="66675" marR="66675">
                    <a:lnL w="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lvl="0" indent="0" algn="l" rtl="0" fontAlgn="base">
                        <a:buClr>
                          <a:srgbClr val="000000"/>
                        </a:buClr>
                        <a:buNone/>
                      </a:pPr>
                      <a:r>
                        <a:rPr lang="en-GB" sz="2000" b="1" i="0" u="none" strike="noStrike" noProof="0">
                          <a:solidFill>
                            <a:schemeClr val="bg1"/>
                          </a:solidFill>
                          <a:effectLst/>
                          <a:latin typeface="Aptos"/>
                        </a:rPr>
                        <a:t>WC 3rd November</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lvl="0" indent="0" algn="l">
                        <a:buNone/>
                      </a:pPr>
                      <a:r>
                        <a:rPr lang="en-GB" sz="2000" b="0" i="0" u="none" strike="noStrike" noProof="0">
                          <a:solidFill>
                            <a:schemeClr val="bg1"/>
                          </a:solidFill>
                          <a:effectLst/>
                          <a:latin typeface="Aptos"/>
                        </a:rPr>
                        <a:t>Assessment week</a:t>
                      </a:r>
                      <a:endParaRPr lang="en-US" b="0"/>
                    </a:p>
                  </a:txBody>
                  <a:tcPr marL="66674" marR="66674" anchor="ctr">
                    <a:lnL w="12700">
                      <a:solidFill>
                        <a:schemeClr val="bg1"/>
                      </a:solidFill>
                    </a:lnL>
                    <a:lnR w="0">
                      <a:no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1552715081"/>
                  </a:ext>
                </a:extLst>
              </a:tr>
              <a:tr h="589268">
                <a:tc vMerge="1">
                  <a:txBody>
                    <a:bodyPr/>
                    <a:lstStyle/>
                    <a:p>
                      <a:pPr algn="l" rtl="0" fontAlgn="base"/>
                      <a:endParaRPr lang="en-GB" sz="2000" b="1" i="0">
                        <a:effectLst/>
                        <a:latin typeface="Aptos"/>
                      </a:endParaRPr>
                    </a:p>
                  </a:txBody>
                  <a:tcPr marL="66674" marR="66674">
                    <a:lnL w="9524">
                      <a:solidFill>
                        <a:schemeClr val="bg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l">
                        <a:buNone/>
                      </a:pPr>
                      <a:r>
                        <a:rPr lang="en-GB" sz="2000" b="1" i="0" u="none" strike="noStrike" noProof="0">
                          <a:solidFill>
                            <a:schemeClr val="bg1"/>
                          </a:solidFill>
                          <a:effectLst/>
                          <a:latin typeface="Aptos"/>
                        </a:rPr>
                        <a:t>WC 24th November </a:t>
                      </a:r>
                      <a:endParaRPr lang="en-US" b="1">
                        <a:solidFill>
                          <a:schemeClr val="bg1"/>
                        </a:solidFill>
                      </a:endParaRPr>
                    </a:p>
                  </a:txBody>
                  <a:tcPr marL="66674" marR="66674"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tc>
                  <a:txBody>
                    <a:bodyPr/>
                    <a:lstStyle/>
                    <a:p>
                      <a:pPr lvl="0" algn="l">
                        <a:lnSpc>
                          <a:spcPct val="100000"/>
                        </a:lnSpc>
                        <a:spcBef>
                          <a:spcPts val="0"/>
                        </a:spcBef>
                        <a:spcAft>
                          <a:spcPts val="0"/>
                        </a:spcAft>
                        <a:buNone/>
                      </a:pPr>
                      <a:r>
                        <a:rPr lang="en-GB" sz="2000" b="0" i="0" u="none" strike="noStrike" noProof="0">
                          <a:solidFill>
                            <a:schemeClr val="bg1"/>
                          </a:solidFill>
                          <a:effectLst/>
                          <a:latin typeface="Aptos"/>
                        </a:rPr>
                        <a:t>Report 1 Issued</a:t>
                      </a:r>
                      <a:endParaRPr lang="en-GB" sz="2000" b="0" i="0" u="none" strike="noStrike" noProof="0">
                        <a:solidFill>
                          <a:srgbClr val="012346"/>
                        </a:solidFill>
                        <a:effectLst/>
                        <a:latin typeface="Aptos"/>
                      </a:endParaRPr>
                    </a:p>
                  </a:txBody>
                  <a:tcPr marL="66674" marR="66674" anchor="ctr">
                    <a:lnL w="12700">
                      <a:solidFill>
                        <a:schemeClr val="bg1"/>
                      </a:solidFill>
                    </a:lnL>
                    <a:lnR w="0">
                      <a:no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3121987814"/>
                  </a:ext>
                </a:extLst>
              </a:tr>
              <a:tr h="589268">
                <a:tc vMerge="1">
                  <a:txBody>
                    <a:bodyPr/>
                    <a:lstStyle/>
                    <a:p>
                      <a:pPr algn="l" rtl="0" fontAlgn="base"/>
                      <a:endParaRPr lang="en-GB" sz="2000" b="1" i="0">
                        <a:effectLst/>
                        <a:latin typeface="Aptos"/>
                      </a:endParaRPr>
                    </a:p>
                  </a:txBody>
                  <a:tcPr marL="66674" marR="66674">
                    <a:lnL w="9524">
                      <a:solidFill>
                        <a:schemeClr val="bg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l">
                        <a:buNone/>
                      </a:pPr>
                      <a:r>
                        <a:rPr lang="en-GB" sz="2000" b="1" i="0" u="none" strike="noStrike" noProof="0">
                          <a:solidFill>
                            <a:schemeClr val="bg1"/>
                          </a:solidFill>
                          <a:effectLst/>
                          <a:latin typeface="Aptos"/>
                        </a:rPr>
                        <a:t>WC 15th December</a:t>
                      </a:r>
                    </a:p>
                  </a:txBody>
                  <a:tcPr marL="66674" marR="66674"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tc>
                  <a:txBody>
                    <a:bodyPr/>
                    <a:lstStyle/>
                    <a:p>
                      <a:pPr lvl="0" algn="l">
                        <a:lnSpc>
                          <a:spcPct val="100000"/>
                        </a:lnSpc>
                        <a:spcBef>
                          <a:spcPts val="0"/>
                        </a:spcBef>
                        <a:spcAft>
                          <a:spcPts val="0"/>
                        </a:spcAft>
                        <a:buNone/>
                      </a:pPr>
                      <a:r>
                        <a:rPr lang="en-GB" sz="2000" b="0" i="0" u="none" strike="noStrike" noProof="0">
                          <a:solidFill>
                            <a:schemeClr val="bg1"/>
                          </a:solidFill>
                          <a:effectLst/>
                          <a:latin typeface="Aptos"/>
                        </a:rPr>
                        <a:t>BTEC Mocks</a:t>
                      </a:r>
                      <a:endParaRPr lang="en-GB" sz="2000" b="0" i="0" u="none" strike="noStrike" noProof="0">
                        <a:solidFill>
                          <a:srgbClr val="012346"/>
                        </a:solidFill>
                        <a:effectLst/>
                        <a:latin typeface="Aptos"/>
                      </a:endParaRPr>
                    </a:p>
                  </a:txBody>
                  <a:tcPr marL="66674" marR="66674" anchor="ctr">
                    <a:lnL w="12700">
                      <a:solidFill>
                        <a:schemeClr val="bg1"/>
                      </a:solidFill>
                    </a:lnL>
                    <a:lnR w="0">
                      <a:no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393262972"/>
                  </a:ext>
                </a:extLst>
              </a:tr>
              <a:tr h="589268">
                <a:tc>
                  <a:txBody>
                    <a:bodyPr/>
                    <a:lstStyle/>
                    <a:p>
                      <a:pPr algn="ctr" rtl="0" fontAlgn="base"/>
                      <a:r>
                        <a:rPr lang="en-GB" sz="2000" b="1" i="0">
                          <a:solidFill>
                            <a:schemeClr val="bg1"/>
                          </a:solidFill>
                          <a:effectLst/>
                          <a:latin typeface="Aptos"/>
                        </a:rPr>
                        <a:t>HT5 </a:t>
                      </a:r>
                    </a:p>
                  </a:txBody>
                  <a:tcPr marL="66675" marR="66675">
                    <a:lnL w="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lvl="0" indent="0" algn="l" rtl="0" fontAlgn="base">
                        <a:buClr>
                          <a:srgbClr val="000000"/>
                        </a:buClr>
                        <a:buNone/>
                      </a:pPr>
                      <a:r>
                        <a:rPr lang="en-GB" sz="2000" b="1" i="0" u="none" strike="noStrike" noProof="0">
                          <a:solidFill>
                            <a:schemeClr val="bg1"/>
                          </a:solidFill>
                          <a:effectLst/>
                          <a:latin typeface="Aptos"/>
                        </a:rPr>
                        <a:t>WC 13th and 20th April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lvl="0" indent="0" algn="l">
                        <a:buNone/>
                      </a:pPr>
                      <a:r>
                        <a:rPr lang="en-GB" sz="2000" b="0" i="0" u="none" strike="noStrike" noProof="0">
                          <a:solidFill>
                            <a:schemeClr val="bg1"/>
                          </a:solidFill>
                          <a:effectLst/>
                          <a:latin typeface="Aptos"/>
                        </a:rPr>
                        <a:t>Mock Exams</a:t>
                      </a:r>
                      <a:endParaRPr lang="en-US" b="0"/>
                    </a:p>
                  </a:txBody>
                  <a:tcPr marL="66674" marR="66674" anchor="ctr">
                    <a:lnL w="12700">
                      <a:solidFill>
                        <a:schemeClr val="bg1"/>
                      </a:solidFill>
                    </a:lnL>
                    <a:lnR w="0">
                      <a:no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536783267"/>
                  </a:ext>
                </a:extLst>
              </a:tr>
              <a:tr h="589268">
                <a:tc rowSpan="4">
                  <a:txBody>
                    <a:bodyPr/>
                    <a:lstStyle/>
                    <a:p>
                      <a:pPr algn="ctr" rtl="0" fontAlgn="base"/>
                      <a:r>
                        <a:rPr lang="en-GB" sz="2000" b="1" i="0">
                          <a:solidFill>
                            <a:schemeClr val="bg1"/>
                          </a:solidFill>
                          <a:effectLst/>
                          <a:latin typeface="Aptos"/>
                        </a:rPr>
                        <a:t>HT6 </a:t>
                      </a:r>
                    </a:p>
                  </a:txBody>
                  <a:tcPr marL="66675" marR="66675">
                    <a:lnL w="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0" cap="flat" cmpd="sng" algn="ctr">
                      <a:noFill/>
                      <a:prstDash val="solid"/>
                      <a:round/>
                      <a:headEnd type="none" w="med" len="med"/>
                      <a:tailEnd type="none" w="med" len="med"/>
                    </a:lnB>
                    <a:solidFill>
                      <a:schemeClr val="tx1"/>
                    </a:solidFill>
                  </a:tcPr>
                </a:tc>
                <a:tc>
                  <a:txBody>
                    <a:bodyPr/>
                    <a:lstStyle/>
                    <a:p>
                      <a:pPr marL="0" lvl="0" indent="0" algn="l">
                        <a:buClr>
                          <a:srgbClr val="000000"/>
                        </a:buClr>
                        <a:buNone/>
                      </a:pPr>
                      <a:r>
                        <a:rPr lang="en-GB" sz="2000" b="1" i="0" u="none" strike="noStrike" noProof="0">
                          <a:solidFill>
                            <a:schemeClr val="bg1"/>
                          </a:solidFill>
                          <a:effectLst/>
                          <a:latin typeface="Aptos"/>
                        </a:rPr>
                        <a:t>WC 1st June</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lvl="0" algn="l">
                        <a:lnSpc>
                          <a:spcPct val="100000"/>
                        </a:lnSpc>
                        <a:spcBef>
                          <a:spcPts val="0"/>
                        </a:spcBef>
                        <a:spcAft>
                          <a:spcPts val="0"/>
                        </a:spcAft>
                        <a:buNone/>
                      </a:pPr>
                      <a:r>
                        <a:rPr lang="en-GB" sz="2000" b="0" i="0" u="none" strike="noStrike" noProof="0">
                          <a:solidFill>
                            <a:schemeClr val="bg1"/>
                          </a:solidFill>
                          <a:effectLst/>
                          <a:latin typeface="Aptos"/>
                        </a:rPr>
                        <a:t>Report 2 Issued</a:t>
                      </a:r>
                      <a:endParaRPr lang="en-GB" sz="2000" b="0" i="0" u="none" strike="noStrike" noProof="0">
                        <a:solidFill>
                          <a:srgbClr val="012346"/>
                        </a:solidFill>
                        <a:effectLst/>
                        <a:latin typeface="Aptos"/>
                      </a:endParaRPr>
                    </a:p>
                  </a:txBody>
                  <a:tcPr marL="66674" marR="66674" anchor="ctr">
                    <a:lnL w="12700">
                      <a:solidFill>
                        <a:schemeClr val="bg1"/>
                      </a:solidFill>
                    </a:lnL>
                    <a:lnR w="0">
                      <a:no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3662137738"/>
                  </a:ext>
                </a:extLst>
              </a:tr>
              <a:tr h="589268">
                <a:tc vMerge="1">
                  <a:txBody>
                    <a:bodyPr/>
                    <a:lstStyle/>
                    <a:p>
                      <a:pPr algn="l" rtl="0" fontAlgn="base"/>
                      <a:endParaRPr lang="en-GB" sz="2000" b="1" i="0">
                        <a:effectLst/>
                        <a:latin typeface="Aptos"/>
                      </a:endParaRPr>
                    </a:p>
                  </a:txBody>
                  <a:tcPr marL="66674" marR="66674">
                    <a:lnL w="9524">
                      <a:solidFill>
                        <a:schemeClr val="bg1"/>
                      </a:solidFill>
                    </a:lnL>
                    <a:lnR w="12700">
                      <a:solidFill>
                        <a:schemeClr val="tx1"/>
                      </a:solidFill>
                    </a:lnR>
                    <a:lnT w="12700">
                      <a:solidFill>
                        <a:schemeClr val="tx1"/>
                      </a:solidFill>
                    </a:lnT>
                    <a:lnB w="9524">
                      <a:solidFill>
                        <a:schemeClr val="bg1"/>
                      </a:solidFill>
                    </a:lnB>
                    <a:solidFill>
                      <a:schemeClr val="bg1"/>
                    </a:solidFill>
                  </a:tcPr>
                </a:tc>
                <a:tc>
                  <a:txBody>
                    <a:bodyPr/>
                    <a:lstStyle/>
                    <a:p>
                      <a:pPr marL="0" lvl="0" indent="0" algn="l">
                        <a:buNone/>
                      </a:pPr>
                      <a:r>
                        <a:rPr lang="en-GB" sz="2000" b="1" i="0" u="none" strike="noStrike" noProof="0">
                          <a:solidFill>
                            <a:schemeClr val="tx1"/>
                          </a:solidFill>
                          <a:effectLst/>
                          <a:latin typeface="Aptos"/>
                        </a:rPr>
                        <a:t>Thursday 4th June</a:t>
                      </a:r>
                    </a:p>
                  </a:txBody>
                  <a:tcPr marL="66674" marR="66674" anchor="ctr">
                    <a:lnL w="12700">
                      <a:solidFill>
                        <a:schemeClr val="bg1"/>
                      </a:solidFill>
                    </a:lnL>
                    <a:lnR w="12700">
                      <a:solidFill>
                        <a:schemeClr val="bg1"/>
                      </a:solidFill>
                    </a:lnR>
                    <a:lnT w="12700">
                      <a:solidFill>
                        <a:schemeClr val="bg1"/>
                      </a:solidFill>
                    </a:lnT>
                    <a:lnB w="12700">
                      <a:solidFill>
                        <a:schemeClr val="bg1"/>
                      </a:solidFill>
                    </a:lnB>
                    <a:solidFill>
                      <a:schemeClr val="accent2"/>
                    </a:solidFill>
                  </a:tcPr>
                </a:tc>
                <a:tc>
                  <a:txBody>
                    <a:bodyPr/>
                    <a:lstStyle/>
                    <a:p>
                      <a:pPr lvl="0" algn="l">
                        <a:lnSpc>
                          <a:spcPct val="100000"/>
                        </a:lnSpc>
                        <a:spcBef>
                          <a:spcPts val="0"/>
                        </a:spcBef>
                        <a:spcAft>
                          <a:spcPts val="0"/>
                        </a:spcAft>
                        <a:buNone/>
                      </a:pPr>
                      <a:r>
                        <a:rPr lang="en-GB" sz="2000" b="0" i="0" u="none" strike="noStrike" noProof="0">
                          <a:solidFill>
                            <a:schemeClr val="tx1"/>
                          </a:solidFill>
                          <a:effectLst/>
                          <a:latin typeface="Aptos"/>
                        </a:rPr>
                        <a:t>Parents Evening</a:t>
                      </a:r>
                    </a:p>
                  </a:txBody>
                  <a:tcPr marL="66674" marR="66674" anchor="ctr">
                    <a:lnL w="12700">
                      <a:solidFill>
                        <a:schemeClr val="bg1"/>
                      </a:solidFill>
                    </a:lnL>
                    <a:lnR w="0">
                      <a:noFill/>
                    </a:lnR>
                    <a:lnT w="12700">
                      <a:solidFill>
                        <a:schemeClr val="bg1"/>
                      </a:solidFill>
                    </a:lnT>
                    <a:lnB w="12700">
                      <a:solidFill>
                        <a:schemeClr val="bg1"/>
                      </a:solidFill>
                    </a:lnB>
                    <a:solidFill>
                      <a:schemeClr val="accent2"/>
                    </a:solidFill>
                  </a:tcPr>
                </a:tc>
                <a:extLst>
                  <a:ext uri="{0D108BD9-81ED-4DB2-BD59-A6C34878D82A}">
                    <a16:rowId xmlns:a16="http://schemas.microsoft.com/office/drawing/2014/main" val="1589157570"/>
                  </a:ext>
                </a:extLst>
              </a:tr>
              <a:tr h="589268">
                <a:tc vMerge="1">
                  <a:txBody>
                    <a:bodyPr/>
                    <a:lstStyle/>
                    <a:p>
                      <a:pPr algn="l" rtl="0" fontAlgn="base"/>
                      <a:endParaRPr lang="en-GB" sz="2000" b="1" i="0">
                        <a:effectLst/>
                        <a:latin typeface="Aptos"/>
                      </a:endParaRPr>
                    </a:p>
                  </a:txBody>
                  <a:tcPr marL="66674" marR="66674">
                    <a:lnL w="9524">
                      <a:solidFill>
                        <a:schemeClr val="bg1"/>
                      </a:solidFill>
                    </a:lnL>
                    <a:lnR w="12700">
                      <a:solidFill>
                        <a:schemeClr val="tx1"/>
                      </a:solidFill>
                    </a:lnR>
                    <a:lnT w="12700">
                      <a:solidFill>
                        <a:schemeClr val="tx1"/>
                      </a:solidFill>
                    </a:lnT>
                    <a:lnB w="9524">
                      <a:solidFill>
                        <a:schemeClr val="bg1"/>
                      </a:solidFill>
                    </a:lnB>
                    <a:solidFill>
                      <a:schemeClr val="bg1"/>
                    </a:solidFill>
                  </a:tcPr>
                </a:tc>
                <a:tc>
                  <a:txBody>
                    <a:bodyPr/>
                    <a:lstStyle/>
                    <a:p>
                      <a:pPr marL="0" lvl="0" indent="0" algn="l">
                        <a:buNone/>
                      </a:pPr>
                      <a:r>
                        <a:rPr lang="en-GB" sz="2000" b="1" i="0" u="none" strike="noStrike" noProof="0">
                          <a:solidFill>
                            <a:schemeClr val="bg1"/>
                          </a:solidFill>
                          <a:effectLst/>
                          <a:latin typeface="Aptos"/>
                        </a:rPr>
                        <a:t>WC 29th June </a:t>
                      </a:r>
                    </a:p>
                  </a:txBody>
                  <a:tcPr marL="66674" marR="66674"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tc>
                  <a:txBody>
                    <a:bodyPr/>
                    <a:lstStyle/>
                    <a:p>
                      <a:pPr marL="0" lvl="0" indent="0" algn="l">
                        <a:buNone/>
                      </a:pPr>
                      <a:r>
                        <a:rPr lang="en-GB" sz="2000" b="0" i="0" u="none" strike="noStrike" noProof="0">
                          <a:solidFill>
                            <a:schemeClr val="bg1"/>
                          </a:solidFill>
                          <a:effectLst/>
                          <a:latin typeface="Aptos"/>
                        </a:rPr>
                        <a:t>Re-sits and NEA catch up</a:t>
                      </a:r>
                      <a:endParaRPr lang="en-US" b="0"/>
                    </a:p>
                  </a:txBody>
                  <a:tcPr marL="66674" marR="66674" anchor="ctr">
                    <a:lnL w="12700">
                      <a:solidFill>
                        <a:schemeClr val="bg1"/>
                      </a:solidFill>
                    </a:lnL>
                    <a:lnR w="0">
                      <a:no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1503227711"/>
                  </a:ext>
                </a:extLst>
              </a:tr>
              <a:tr h="589268">
                <a:tc vMerge="1">
                  <a:txBody>
                    <a:bodyPr/>
                    <a:lstStyle/>
                    <a:p>
                      <a:pPr algn="l" rtl="0" fontAlgn="base"/>
                      <a:endParaRPr lang="en-GB" sz="2000" b="1" i="0">
                        <a:effectLst/>
                        <a:latin typeface="Aptos"/>
                      </a:endParaRPr>
                    </a:p>
                  </a:txBody>
                  <a:tcPr marL="66674" marR="66674">
                    <a:lnL w="9524">
                      <a:solidFill>
                        <a:schemeClr val="bg1"/>
                      </a:solidFill>
                    </a:lnL>
                    <a:lnR w="12700">
                      <a:solidFill>
                        <a:schemeClr val="tx1"/>
                      </a:solidFill>
                    </a:lnR>
                    <a:lnT w="12700">
                      <a:solidFill>
                        <a:schemeClr val="tx1"/>
                      </a:solidFill>
                    </a:lnT>
                    <a:lnB w="9524">
                      <a:solidFill>
                        <a:schemeClr val="bg1"/>
                      </a:solidFill>
                    </a:lnB>
                    <a:solidFill>
                      <a:schemeClr val="bg1"/>
                    </a:solidFill>
                  </a:tcPr>
                </a:tc>
                <a:tc>
                  <a:txBody>
                    <a:bodyPr/>
                    <a:lstStyle/>
                    <a:p>
                      <a:pPr marL="0" lvl="0" indent="0" algn="l">
                        <a:buNone/>
                      </a:pPr>
                      <a:r>
                        <a:rPr lang="en-GB" sz="2000" b="1" i="0" u="none" strike="noStrike" noProof="0">
                          <a:solidFill>
                            <a:schemeClr val="bg1"/>
                          </a:solidFill>
                          <a:effectLst/>
                          <a:latin typeface="Aptos"/>
                        </a:rPr>
                        <a:t>WC 6th July </a:t>
                      </a:r>
                      <a:endParaRPr lang="en-US" b="1">
                        <a:solidFill>
                          <a:schemeClr val="bg1"/>
                        </a:solidFill>
                      </a:endParaRPr>
                    </a:p>
                  </a:txBody>
                  <a:tcPr marL="66674" marR="66674" anchor="ctr">
                    <a:lnL w="12700">
                      <a:solidFill>
                        <a:schemeClr val="bg1"/>
                      </a:solidFill>
                    </a:lnL>
                    <a:lnR w="12700">
                      <a:solidFill>
                        <a:schemeClr val="bg1"/>
                      </a:solidFill>
                    </a:lnR>
                    <a:lnT w="12700">
                      <a:solidFill>
                        <a:schemeClr val="bg1"/>
                      </a:solidFill>
                    </a:lnT>
                    <a:lnB w="0">
                      <a:noFill/>
                    </a:lnB>
                    <a:solidFill>
                      <a:schemeClr val="tx1"/>
                    </a:solidFill>
                  </a:tcPr>
                </a:tc>
                <a:tc>
                  <a:txBody>
                    <a:bodyPr/>
                    <a:lstStyle/>
                    <a:p>
                      <a:pPr marL="0" lvl="0" indent="0" algn="l">
                        <a:buNone/>
                      </a:pPr>
                      <a:r>
                        <a:rPr lang="en-GB" sz="2000" b="0" i="0" u="none" strike="noStrike" noProof="0">
                          <a:solidFill>
                            <a:schemeClr val="bg1"/>
                          </a:solidFill>
                          <a:effectLst/>
                          <a:latin typeface="Aptos"/>
                        </a:rPr>
                        <a:t>Work Experience</a:t>
                      </a:r>
                      <a:endParaRPr lang="en-US" b="0"/>
                    </a:p>
                  </a:txBody>
                  <a:tcPr marL="66674" marR="66674" anchor="ctr">
                    <a:lnL w="12700">
                      <a:solidFill>
                        <a:schemeClr val="bg1"/>
                      </a:solidFill>
                    </a:lnL>
                    <a:lnR w="0">
                      <a:noFill/>
                    </a:lnR>
                    <a:lnT w="12700">
                      <a:solidFill>
                        <a:schemeClr val="bg1"/>
                      </a:solidFill>
                    </a:lnT>
                    <a:lnB w="0">
                      <a:noFill/>
                    </a:lnB>
                    <a:solidFill>
                      <a:schemeClr val="tx1"/>
                    </a:solidFill>
                  </a:tcPr>
                </a:tc>
                <a:extLst>
                  <a:ext uri="{0D108BD9-81ED-4DB2-BD59-A6C34878D82A}">
                    <a16:rowId xmlns:a16="http://schemas.microsoft.com/office/drawing/2014/main" val="1629856423"/>
                  </a:ext>
                </a:extLst>
              </a:tr>
            </a:tbl>
          </a:graphicData>
        </a:graphic>
      </p:graphicFrame>
    </p:spTree>
    <p:extLst>
      <p:ext uri="{BB962C8B-B14F-4D97-AF65-F5344CB8AC3E}">
        <p14:creationId xmlns:p14="http://schemas.microsoft.com/office/powerpoint/2010/main" val="167645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a:xfrm>
            <a:off x="838200" y="365125"/>
            <a:ext cx="10515600" cy="1325563"/>
          </a:xfrm>
        </p:spPr>
        <p:txBody>
          <a:bodyPr anchor="ctr">
            <a:normAutofit/>
          </a:bodyPr>
          <a:lstStyle/>
          <a:p>
            <a:r>
              <a:rPr lang="en-US" b="1"/>
              <a:t>Safeguarding: Lanyards and site security  </a:t>
            </a:r>
            <a:endParaRPr lang="en-US"/>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sz="half" idx="1"/>
          </p:nvPr>
        </p:nvSpPr>
        <p:spPr>
          <a:xfrm>
            <a:off x="838200" y="1575254"/>
            <a:ext cx="5181600" cy="4351338"/>
          </a:xfrm>
        </p:spPr>
        <p:txBody>
          <a:bodyPr vert="horz" lIns="91440" tIns="45720" rIns="91440" bIns="45720" rtlCol="0" anchor="t">
            <a:noAutofit/>
          </a:bodyPr>
          <a:lstStyle/>
          <a:p>
            <a:r>
              <a:rPr lang="en-US" sz="2000"/>
              <a:t>As part of our safeguarding procedures, all adults, including Sixth Form students, are required to wear their identity badge </a:t>
            </a:r>
            <a:r>
              <a:rPr lang="en-US" sz="2000" b="1" u="sng"/>
              <a:t>at all times </a:t>
            </a:r>
            <a:r>
              <a:rPr lang="en-US" sz="2000"/>
              <a:t>on the school site.   </a:t>
            </a:r>
            <a:endParaRPr lang="en-US" sz="2000">
              <a:ea typeface="Calibri"/>
              <a:cs typeface="Calibri"/>
            </a:endParaRPr>
          </a:p>
          <a:p>
            <a:r>
              <a:rPr lang="en-US" sz="2000"/>
              <a:t>Students will not be allowed on site without a lanyard.</a:t>
            </a:r>
            <a:endParaRPr lang="en-US" sz="2000">
              <a:ea typeface="Calibri"/>
              <a:cs typeface="Calibri"/>
            </a:endParaRPr>
          </a:p>
          <a:p>
            <a:r>
              <a:rPr lang="en-US" sz="2000"/>
              <a:t>If students forget to bring their identity badge with them to school, they will need to collect a temporary one from the Sixth Form Team member of staff at Main Reception. If students arrive at the Northern gate without a lanyard they will be asked to walk around to the Main Reception. </a:t>
            </a:r>
            <a:endParaRPr lang="en-US" sz="2000">
              <a:ea typeface="Calibri"/>
              <a:cs typeface="Calibri"/>
            </a:endParaRPr>
          </a:p>
          <a:p>
            <a:r>
              <a:rPr lang="en-US" sz="2000"/>
              <a:t>If staff see students on site without a lanyard, they will be asked to challenge this. </a:t>
            </a:r>
            <a:endParaRPr lang="en-US" sz="2000">
              <a:ea typeface="Calibri"/>
              <a:cs typeface="Calibri"/>
            </a:endParaRPr>
          </a:p>
        </p:txBody>
      </p:sp>
      <p:pic>
        <p:nvPicPr>
          <p:cNvPr id="4" name="Picture 3">
            <a:extLst>
              <a:ext uri="{FF2B5EF4-FFF2-40B4-BE49-F238E27FC236}">
                <a16:creationId xmlns:a16="http://schemas.microsoft.com/office/drawing/2014/main" id="{355B16AE-56E4-6D57-A71D-EEF294BA39F2}"/>
              </a:ext>
            </a:extLst>
          </p:cNvPr>
          <p:cNvPicPr>
            <a:picLocks noChangeAspect="1"/>
          </p:cNvPicPr>
          <p:nvPr/>
        </p:nvPicPr>
        <p:blipFill>
          <a:blip r:embed="rId2"/>
          <a:stretch>
            <a:fillRect/>
          </a:stretch>
        </p:blipFill>
        <p:spPr>
          <a:xfrm>
            <a:off x="7125809" y="1440273"/>
            <a:ext cx="3930118" cy="5222750"/>
          </a:xfrm>
          <a:prstGeom prst="rect">
            <a:avLst/>
          </a:prstGeom>
          <a:noFill/>
        </p:spPr>
      </p:pic>
    </p:spTree>
    <p:extLst>
      <p:ext uri="{BB962C8B-B14F-4D97-AF65-F5344CB8AC3E}">
        <p14:creationId xmlns:p14="http://schemas.microsoft.com/office/powerpoint/2010/main" val="164076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352A-77CE-474F-A018-DC702C9689D6}"/>
              </a:ext>
            </a:extLst>
          </p:cNvPr>
          <p:cNvSpPr>
            <a:spLocks noGrp="1"/>
          </p:cNvSpPr>
          <p:nvPr>
            <p:ph type="title"/>
          </p:nvPr>
        </p:nvSpPr>
        <p:spPr/>
        <p:txBody>
          <a:bodyPr>
            <a:normAutofit/>
          </a:bodyPr>
          <a:lstStyle/>
          <a:p>
            <a:r>
              <a:rPr lang="en-US" sz="3600" b="1">
                <a:solidFill>
                  <a:srgbClr val="00B0F0"/>
                </a:solidFill>
                <a:latin typeface="Arial"/>
                <a:cs typeface="Arial"/>
              </a:rPr>
              <a:t>Dress Code </a:t>
            </a:r>
            <a:endParaRPr lang="en-US" sz="3600">
              <a:solidFill>
                <a:srgbClr val="00B0F0"/>
              </a:solidFill>
            </a:endParaRPr>
          </a:p>
        </p:txBody>
      </p:sp>
      <p:sp>
        <p:nvSpPr>
          <p:cNvPr id="5" name="Content Placeholder 4">
            <a:extLst>
              <a:ext uri="{FF2B5EF4-FFF2-40B4-BE49-F238E27FC236}">
                <a16:creationId xmlns:a16="http://schemas.microsoft.com/office/drawing/2014/main" id="{0A2E95AF-84CA-B245-9E9F-67138E4E9103}"/>
              </a:ext>
            </a:extLst>
          </p:cNvPr>
          <p:cNvSpPr>
            <a:spLocks noGrp="1"/>
          </p:cNvSpPr>
          <p:nvPr>
            <p:ph idx="1"/>
          </p:nvPr>
        </p:nvSpPr>
        <p:spPr/>
        <p:txBody>
          <a:bodyPr>
            <a:normAutofit/>
          </a:bodyPr>
          <a:lstStyle/>
          <a:p>
            <a:r>
              <a:rPr lang="en-US" sz="1800">
                <a:latin typeface="Arial" panose="020B0604020202020204" pitchFamily="34" charset="0"/>
                <a:cs typeface="Arial" panose="020B0604020202020204" pitchFamily="34" charset="0"/>
              </a:rPr>
              <a:t>We ask that students dress as they would in a professional work environment. </a:t>
            </a:r>
          </a:p>
          <a:p>
            <a:pPr marL="0" indent="0">
              <a:buNone/>
            </a:pPr>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The dress code in the Sixth Form is a privilege not enjoyed by other members of the school community, it reflects the level of maturity and independence we expect from our Sixth Form students. As with all privileges there is also a responsibility - and in this respect it is as role models to students in Years 7 to11.   </a:t>
            </a:r>
          </a:p>
          <a:p>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Full details can be found on the school website and on the sixth form student noticeboard.</a:t>
            </a:r>
          </a:p>
        </p:txBody>
      </p:sp>
    </p:spTree>
    <p:extLst>
      <p:ext uri="{BB962C8B-B14F-4D97-AF65-F5344CB8AC3E}">
        <p14:creationId xmlns:p14="http://schemas.microsoft.com/office/powerpoint/2010/main" val="24690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D9FB-4C7A-D7FD-11F0-5F25BDF2E79E}"/>
              </a:ext>
            </a:extLst>
          </p:cNvPr>
          <p:cNvSpPr>
            <a:spLocks noGrp="1"/>
          </p:cNvSpPr>
          <p:nvPr>
            <p:ph type="title"/>
          </p:nvPr>
        </p:nvSpPr>
        <p:spPr/>
        <p:txBody>
          <a:bodyPr/>
          <a:lstStyle/>
          <a:p>
            <a:r>
              <a:rPr lang="en-US" sz="4400" b="1">
                <a:solidFill>
                  <a:srgbClr val="00B0F0"/>
                </a:solidFill>
                <a:latin typeface="Arial"/>
                <a:cs typeface="Arial"/>
              </a:rPr>
              <a:t>Dress Code </a:t>
            </a:r>
            <a:endParaRPr lang="en-GB"/>
          </a:p>
        </p:txBody>
      </p:sp>
      <p:sp>
        <p:nvSpPr>
          <p:cNvPr id="3" name="Content Placeholder 2">
            <a:extLst>
              <a:ext uri="{FF2B5EF4-FFF2-40B4-BE49-F238E27FC236}">
                <a16:creationId xmlns:a16="http://schemas.microsoft.com/office/drawing/2014/main" id="{A47A5970-A72E-4895-9618-B0AB3EB92E1E}"/>
              </a:ext>
            </a:extLst>
          </p:cNvPr>
          <p:cNvSpPr>
            <a:spLocks noGrp="1"/>
          </p:cNvSpPr>
          <p:nvPr>
            <p:ph idx="1"/>
          </p:nvPr>
        </p:nvSpPr>
        <p:spPr>
          <a:xfrm>
            <a:off x="838200" y="1524794"/>
            <a:ext cx="10515600" cy="4351338"/>
          </a:xfrm>
        </p:spPr>
        <p:txBody>
          <a:bodyPr>
            <a:normAutofit fontScale="25000" lnSpcReduction="20000"/>
          </a:bodyPr>
          <a:lstStyle/>
          <a:p>
            <a:r>
              <a:rPr lang="en-US" sz="6400">
                <a:latin typeface="Arial" panose="020B0604020202020204" pitchFamily="34" charset="0"/>
                <a:cs typeface="Arial" panose="020B0604020202020204" pitchFamily="34" charset="0"/>
              </a:rPr>
              <a:t>Tailored trousers (no </a:t>
            </a:r>
            <a:r>
              <a:rPr lang="en-US" sz="6400" err="1">
                <a:latin typeface="Arial" panose="020B0604020202020204" pitchFamily="34" charset="0"/>
                <a:cs typeface="Arial" panose="020B0604020202020204" pitchFamily="34" charset="0"/>
              </a:rPr>
              <a:t>lycra</a:t>
            </a:r>
            <a:r>
              <a:rPr lang="en-US" sz="6400">
                <a:latin typeface="Arial" panose="020B0604020202020204" pitchFamily="34" charset="0"/>
                <a:cs typeface="Arial" panose="020B0604020202020204" pitchFamily="34" charset="0"/>
              </a:rPr>
              <a:t>, leather, denim or leisure wear)  </a:t>
            </a:r>
          </a:p>
          <a:p>
            <a:r>
              <a:rPr lang="en-US" sz="6400">
                <a:latin typeface="Arial" panose="020B0604020202020204" pitchFamily="34" charset="0"/>
                <a:cs typeface="Arial" panose="020B0604020202020204" pitchFamily="34" charset="0"/>
              </a:rPr>
              <a:t>Tailored skirt - skirt length should be closer to the knee than the hip (no </a:t>
            </a:r>
            <a:r>
              <a:rPr lang="en-US" sz="6400" err="1">
                <a:latin typeface="Arial" panose="020B0604020202020204" pitchFamily="34" charset="0"/>
                <a:cs typeface="Arial" panose="020B0604020202020204" pitchFamily="34" charset="0"/>
              </a:rPr>
              <a:t>lycra</a:t>
            </a:r>
            <a:r>
              <a:rPr lang="en-US" sz="6400">
                <a:latin typeface="Arial" panose="020B0604020202020204" pitchFamily="34" charset="0"/>
                <a:cs typeface="Arial" panose="020B0604020202020204" pitchFamily="34" charset="0"/>
              </a:rPr>
              <a:t>, leather or denim),  </a:t>
            </a:r>
          </a:p>
          <a:p>
            <a:r>
              <a:rPr lang="en-US" sz="6400">
                <a:latin typeface="Arial" panose="020B0604020202020204" pitchFamily="34" charset="0"/>
                <a:cs typeface="Arial" panose="020B0604020202020204" pitchFamily="34" charset="0"/>
              </a:rPr>
              <a:t>Tailored shirt/blouse (should cover the shoulders and midriff, should not be see through).  </a:t>
            </a:r>
          </a:p>
          <a:p>
            <a:r>
              <a:rPr lang="en-US" sz="6400">
                <a:latin typeface="Arial" panose="020B0604020202020204" pitchFamily="34" charset="0"/>
                <a:cs typeface="Arial" panose="020B0604020202020204" pitchFamily="34" charset="0"/>
              </a:rPr>
              <a:t>Polo shirt (no large logos) </a:t>
            </a:r>
          </a:p>
          <a:p>
            <a:r>
              <a:rPr lang="en-US" sz="6400">
                <a:latin typeface="Arial" panose="020B0604020202020204" pitchFamily="34" charset="0"/>
                <a:cs typeface="Arial" panose="020B0604020202020204" pitchFamily="34" charset="0"/>
              </a:rPr>
              <a:t>Smart knitted jumper or cardigan (no sweatshirts, hoodies or logos)  </a:t>
            </a:r>
          </a:p>
          <a:p>
            <a:r>
              <a:rPr lang="en-US" sz="6400">
                <a:latin typeface="Arial" panose="020B0604020202020204" pitchFamily="34" charset="0"/>
                <a:cs typeface="Arial" panose="020B0604020202020204" pitchFamily="34" charset="0"/>
              </a:rPr>
              <a:t>Smart dress - dress length should be closer to the knee than the hip (no </a:t>
            </a:r>
            <a:r>
              <a:rPr lang="en-US" sz="6400" err="1">
                <a:latin typeface="Arial" panose="020B0604020202020204" pitchFamily="34" charset="0"/>
                <a:cs typeface="Arial" panose="020B0604020202020204" pitchFamily="34" charset="0"/>
              </a:rPr>
              <a:t>lycra</a:t>
            </a:r>
            <a:r>
              <a:rPr lang="en-US" sz="6400">
                <a:latin typeface="Arial" panose="020B0604020202020204" pitchFamily="34" charset="0"/>
                <a:cs typeface="Arial" panose="020B0604020202020204" pitchFamily="34" charset="0"/>
              </a:rPr>
              <a:t>, leather or denim)  </a:t>
            </a:r>
          </a:p>
          <a:p>
            <a:r>
              <a:rPr lang="en-US" sz="6400">
                <a:latin typeface="Arial" panose="020B0604020202020204" pitchFamily="34" charset="0"/>
                <a:cs typeface="Arial" panose="020B0604020202020204" pitchFamily="34" charset="0"/>
              </a:rPr>
              <a:t>Tailored jacket or blazer  </a:t>
            </a:r>
          </a:p>
          <a:p>
            <a:r>
              <a:rPr lang="en-US" sz="6400">
                <a:latin typeface="Arial" panose="020B0604020202020204" pitchFamily="34" charset="0"/>
                <a:cs typeface="Arial" panose="020B0604020202020204" pitchFamily="34" charset="0"/>
              </a:rPr>
              <a:t>Tailored suit  </a:t>
            </a:r>
          </a:p>
          <a:p>
            <a:r>
              <a:rPr lang="en-US" sz="6400">
                <a:latin typeface="Arial" panose="020B0604020202020204" pitchFamily="34" charset="0"/>
                <a:cs typeface="Arial" panose="020B0604020202020204" pitchFamily="34" charset="0"/>
              </a:rPr>
              <a:t>Formal items, such as waistcoats and ties, are optional  </a:t>
            </a:r>
          </a:p>
          <a:p>
            <a:r>
              <a:rPr lang="en-US" sz="6400">
                <a:latin typeface="Arial" panose="020B0604020202020204" pitchFamily="34" charset="0"/>
                <a:cs typeface="Arial" panose="020B0604020202020204" pitchFamily="34" charset="0"/>
              </a:rPr>
              <a:t>Polishable shoes or boots (UGG boots, sliders, Crocs and trainers are not permitted)  </a:t>
            </a:r>
          </a:p>
          <a:p>
            <a:r>
              <a:rPr lang="en-US" sz="6400">
                <a:latin typeface="Arial" panose="020B0604020202020204" pitchFamily="34" charset="0"/>
                <a:cs typeface="Arial" panose="020B0604020202020204" pitchFamily="34" charset="0"/>
              </a:rPr>
              <a:t>Bag - to fit A4 ring binders  </a:t>
            </a:r>
          </a:p>
          <a:p>
            <a:r>
              <a:rPr lang="en-US" sz="6400">
                <a:latin typeface="Arial" panose="020B0604020202020204" pitchFamily="34" charset="0"/>
                <a:cs typeface="Arial" panose="020B0604020202020204" pitchFamily="34" charset="0"/>
              </a:rPr>
              <a:t>Lanyards must be worn around neck and visible at all times whilst on site. </a:t>
            </a:r>
          </a:p>
          <a:p>
            <a:r>
              <a:rPr lang="en-US" sz="6400">
                <a:latin typeface="Arial" panose="020B0604020202020204" pitchFamily="34" charset="0"/>
                <a:cs typeface="Arial" panose="020B0604020202020204" pitchFamily="34" charset="0"/>
              </a:rPr>
              <a:t>BTEC Sport Extended Diploma students must wear either the above or Wilmslow High School branded sports kit. </a:t>
            </a:r>
            <a:endParaRPr lang="en-US" sz="6400"/>
          </a:p>
          <a:p>
            <a:r>
              <a:rPr lang="en-US" sz="6400">
                <a:latin typeface="Arial" panose="020B0604020202020204" pitchFamily="34" charset="0"/>
                <a:cs typeface="Arial" panose="020B0604020202020204" pitchFamily="34" charset="0"/>
              </a:rPr>
              <a:t>Coats (coats must not be worn in classrooms. Hoodies must not be worn as a coat)</a:t>
            </a:r>
            <a:r>
              <a:rPr lang="en-US" sz="7200">
                <a:latin typeface="Arial" panose="020B0604020202020204" pitchFamily="34" charset="0"/>
                <a:cs typeface="Arial" panose="020B0604020202020204" pitchFamily="34" charset="0"/>
              </a:rPr>
              <a:t> </a:t>
            </a:r>
            <a:endParaRPr lang="en-GB" sz="7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76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C617-AA18-416D-689D-8EAD59899ED6}"/>
              </a:ext>
            </a:extLst>
          </p:cNvPr>
          <p:cNvSpPr>
            <a:spLocks noGrp="1"/>
          </p:cNvSpPr>
          <p:nvPr>
            <p:ph type="title"/>
          </p:nvPr>
        </p:nvSpPr>
        <p:spPr/>
        <p:txBody>
          <a:bodyPr>
            <a:normAutofit/>
          </a:bodyPr>
          <a:lstStyle/>
          <a:p>
            <a:r>
              <a:rPr lang="en-US" sz="4000" b="1">
                <a:solidFill>
                  <a:srgbClr val="00B0F0"/>
                </a:solidFill>
                <a:latin typeface="Arial"/>
                <a:cs typeface="Calibri Light"/>
              </a:rPr>
              <a:t>Use of mobile phones by adults including Sixth Form students</a:t>
            </a:r>
          </a:p>
        </p:txBody>
      </p:sp>
      <p:sp>
        <p:nvSpPr>
          <p:cNvPr id="3" name="Content Placeholder 2">
            <a:extLst>
              <a:ext uri="{FF2B5EF4-FFF2-40B4-BE49-F238E27FC236}">
                <a16:creationId xmlns:a16="http://schemas.microsoft.com/office/drawing/2014/main" id="{BF613027-CC94-FD4B-352A-C724663A215F}"/>
              </a:ext>
            </a:extLst>
          </p:cNvPr>
          <p:cNvSpPr>
            <a:spLocks noGrp="1"/>
          </p:cNvSpPr>
          <p:nvPr>
            <p:ph idx="1"/>
          </p:nvPr>
        </p:nvSpPr>
        <p:spPr>
          <a:xfrm>
            <a:off x="838200" y="1720522"/>
            <a:ext cx="10515600" cy="4351338"/>
          </a:xfrm>
        </p:spPr>
        <p:txBody>
          <a:bodyPr vert="horz" lIns="91440" tIns="45720" rIns="91440" bIns="45720" rtlCol="0" anchor="t">
            <a:noAutofit/>
          </a:bodyPr>
          <a:lstStyle/>
          <a:p>
            <a:r>
              <a:rPr lang="en-US" sz="1800">
                <a:latin typeface="Arial"/>
                <a:cs typeface="Calibri"/>
              </a:rPr>
              <a:t>To support students in Years 7-11, adult members of the school community, including Sixth Form students, will only be able to use mobile phones in public areas between 08.35a.m. and 03.05p.m.: </a:t>
            </a:r>
          </a:p>
          <a:p>
            <a:pPr marL="0" indent="0">
              <a:buNone/>
            </a:pPr>
            <a:r>
              <a:rPr lang="en-US" sz="1800">
                <a:latin typeface="Arial"/>
                <a:cs typeface="Calibri"/>
              </a:rPr>
              <a:t> </a:t>
            </a:r>
            <a:r>
              <a:rPr lang="en-US" sz="1800">
                <a:solidFill>
                  <a:srgbClr val="FFFFFF"/>
                </a:solidFill>
                <a:latin typeface="Arial"/>
                <a:cs typeface="Calibri"/>
              </a:rPr>
              <a:t>   </a:t>
            </a:r>
            <a:r>
              <a:rPr lang="en-US" sz="1800">
                <a:solidFill>
                  <a:srgbClr val="FFC000"/>
                </a:solidFill>
                <a:latin typeface="Arial"/>
                <a:cs typeface="Calibri"/>
              </a:rPr>
              <a:t>for purposes which are expressly and obviously connected to work/ study</a:t>
            </a:r>
            <a:endParaRPr lang="en-US" sz="1800">
              <a:latin typeface="Arial"/>
              <a:cs typeface="Calibri"/>
            </a:endParaRPr>
          </a:p>
          <a:p>
            <a:r>
              <a:rPr lang="en-US" sz="1800">
                <a:latin typeface="Arial"/>
                <a:cs typeface="Calibri"/>
              </a:rPr>
              <a:t>The above does not apply to staff or sixth form designated social spaces areas </a:t>
            </a:r>
            <a:r>
              <a:rPr lang="en-US" sz="1800" b="1">
                <a:latin typeface="Arial"/>
                <a:cs typeface="Calibri"/>
              </a:rPr>
              <a:t>at break and lunch times. </a:t>
            </a:r>
            <a:r>
              <a:rPr lang="en-US" sz="1800">
                <a:latin typeface="Arial"/>
                <a:cs typeface="Calibri"/>
              </a:rPr>
              <a:t>(Sixth Form Study Base)</a:t>
            </a:r>
            <a:endParaRPr lang="en-US" sz="1800">
              <a:latin typeface="Arial"/>
              <a:ea typeface="Calibri"/>
              <a:cs typeface="Calibri"/>
            </a:endParaRPr>
          </a:p>
          <a:p>
            <a:r>
              <a:rPr lang="en-US" sz="1800">
                <a:latin typeface="Arial"/>
                <a:cs typeface="Calibri"/>
              </a:rPr>
              <a:t>Sixth Form students will not be able to use mobile phones in registration or lessons without the express permission of a member of staff</a:t>
            </a:r>
          </a:p>
          <a:p>
            <a:r>
              <a:rPr lang="en-US" sz="1800">
                <a:latin typeface="Arial"/>
                <a:cs typeface="Calibri"/>
              </a:rPr>
              <a:t>Mobile phones should only be used in Sixth Form study areas (including High Options) for purposes which are expressly and obviously connected to work/ study</a:t>
            </a:r>
          </a:p>
          <a:p>
            <a:r>
              <a:rPr lang="en-US" sz="1800">
                <a:latin typeface="Arial"/>
                <a:cs typeface="Calibri"/>
              </a:rPr>
              <a:t>Air pods should not be worn on corridors by any adult member of the school community and should only be worn in public areas, or any study area, for purposes which are expressly and obviously connected to work/ study</a:t>
            </a:r>
          </a:p>
          <a:p>
            <a:pPr marL="0" indent="0">
              <a:buNone/>
            </a:pPr>
            <a:endParaRPr lang="en-US">
              <a:ea typeface="Calibri" panose="020F0502020204030204"/>
              <a:cs typeface="Calibri"/>
            </a:endParaRPr>
          </a:p>
        </p:txBody>
      </p:sp>
    </p:spTree>
    <p:extLst>
      <p:ext uri="{BB962C8B-B14F-4D97-AF65-F5344CB8AC3E}">
        <p14:creationId xmlns:p14="http://schemas.microsoft.com/office/powerpoint/2010/main" val="3617851671"/>
      </p:ext>
    </p:extLst>
  </p:cSld>
  <p:clrMapOvr>
    <a:masterClrMapping/>
  </p:clrMapOvr>
</p:sld>
</file>

<file path=ppt/theme/theme1.xml><?xml version="1.0" encoding="utf-8"?>
<a:theme xmlns:a="http://schemas.openxmlformats.org/drawingml/2006/main" name="Office Theme">
  <a:themeElements>
    <a:clrScheme name="WHS Formal Curriculum">
      <a:dk1>
        <a:srgbClr val="012346"/>
      </a:dk1>
      <a:lt1>
        <a:srgbClr val="FFFFFF"/>
      </a:lt1>
      <a:dk2>
        <a:srgbClr val="44546A"/>
      </a:dk2>
      <a:lt2>
        <a:srgbClr val="C5E5AF"/>
      </a:lt2>
      <a:accent1>
        <a:srgbClr val="012346"/>
      </a:accent1>
      <a:accent2>
        <a:srgbClr val="9C8230"/>
      </a:accent2>
      <a:accent3>
        <a:srgbClr val="344F6B"/>
      </a:accent3>
      <a:accent4>
        <a:srgbClr val="677B90"/>
      </a:accent4>
      <a:accent5>
        <a:srgbClr val="99A7B5"/>
      </a:accent5>
      <a:accent6>
        <a:srgbClr val="012346"/>
      </a:accent6>
      <a:hlink>
        <a:srgbClr val="C5E5AF"/>
      </a:hlink>
      <a:folHlink>
        <a:srgbClr val="0123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F48BBF6-7A6C-6247-89C2-926870AD2F38}" vid="{26BA98A0-B62A-EA4B-9960-BD5F4AF97AC6}"/>
    </a:ext>
  </a:extLst>
</a:theme>
</file>

<file path=ppt/theme/theme2.xml><?xml version="1.0" encoding="utf-8"?>
<a:theme xmlns:a="http://schemas.openxmlformats.org/drawingml/2006/main" name="1_Office Theme">
  <a:themeElements>
    <a:clrScheme name="WHS Formal Curriculum">
      <a:dk1>
        <a:srgbClr val="012346"/>
      </a:dk1>
      <a:lt1>
        <a:srgbClr val="FFFFFF"/>
      </a:lt1>
      <a:dk2>
        <a:srgbClr val="44546A"/>
      </a:dk2>
      <a:lt2>
        <a:srgbClr val="C5E5AF"/>
      </a:lt2>
      <a:accent1>
        <a:srgbClr val="012346"/>
      </a:accent1>
      <a:accent2>
        <a:srgbClr val="9C8230"/>
      </a:accent2>
      <a:accent3>
        <a:srgbClr val="344F6B"/>
      </a:accent3>
      <a:accent4>
        <a:srgbClr val="677B90"/>
      </a:accent4>
      <a:accent5>
        <a:srgbClr val="99A7B5"/>
      </a:accent5>
      <a:accent6>
        <a:srgbClr val="012346"/>
      </a:accent6>
      <a:hlink>
        <a:srgbClr val="C5E5AF"/>
      </a:hlink>
      <a:folHlink>
        <a:srgbClr val="0123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F48BBF6-7A6C-6247-89C2-926870AD2F38}" vid="{26BA98A0-B62A-EA4B-9960-BD5F4AF97AC6}"/>
    </a:ext>
  </a:extLst>
</a:theme>
</file>

<file path=ppt/theme/theme3.xml><?xml version="1.0" encoding="utf-8"?>
<a:theme xmlns:a="http://schemas.openxmlformats.org/drawingml/2006/main" name="3_Office Theme">
  <a:themeElements>
    <a:clrScheme name="WHS Formal Curriculum">
      <a:dk1>
        <a:srgbClr val="012346"/>
      </a:dk1>
      <a:lt1>
        <a:srgbClr val="FFFFFF"/>
      </a:lt1>
      <a:dk2>
        <a:srgbClr val="44546A"/>
      </a:dk2>
      <a:lt2>
        <a:srgbClr val="C5E5AF"/>
      </a:lt2>
      <a:accent1>
        <a:srgbClr val="012346"/>
      </a:accent1>
      <a:accent2>
        <a:srgbClr val="9C8230"/>
      </a:accent2>
      <a:accent3>
        <a:srgbClr val="344F6B"/>
      </a:accent3>
      <a:accent4>
        <a:srgbClr val="677B90"/>
      </a:accent4>
      <a:accent5>
        <a:srgbClr val="99A7B5"/>
      </a:accent5>
      <a:accent6>
        <a:srgbClr val="012346"/>
      </a:accent6>
      <a:hlink>
        <a:srgbClr val="C5E5AF"/>
      </a:hlink>
      <a:folHlink>
        <a:srgbClr val="0123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F48BBF6-7A6C-6247-89C2-926870AD2F38}" vid="{26BA98A0-B62A-EA4B-9960-BD5F4AF97AC6}"/>
    </a:ext>
  </a:extLst>
</a:theme>
</file>

<file path=ppt/theme/theme4.xml><?xml version="1.0" encoding="utf-8"?>
<a:theme xmlns:a="http://schemas.openxmlformats.org/drawingml/2006/main" name="2_Office Theme">
  <a:themeElements>
    <a:clrScheme name="WHS Formal Curriculum">
      <a:dk1>
        <a:srgbClr val="012346"/>
      </a:dk1>
      <a:lt1>
        <a:srgbClr val="FFFFFF"/>
      </a:lt1>
      <a:dk2>
        <a:srgbClr val="44546A"/>
      </a:dk2>
      <a:lt2>
        <a:srgbClr val="C5E5AF"/>
      </a:lt2>
      <a:accent1>
        <a:srgbClr val="012346"/>
      </a:accent1>
      <a:accent2>
        <a:srgbClr val="9C8230"/>
      </a:accent2>
      <a:accent3>
        <a:srgbClr val="344F6B"/>
      </a:accent3>
      <a:accent4>
        <a:srgbClr val="677B90"/>
      </a:accent4>
      <a:accent5>
        <a:srgbClr val="99A7B5"/>
      </a:accent5>
      <a:accent6>
        <a:srgbClr val="012346"/>
      </a:accent6>
      <a:hlink>
        <a:srgbClr val="C5E5AF"/>
      </a:hlink>
      <a:folHlink>
        <a:srgbClr val="0123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F48BBF6-7A6C-6247-89C2-926870AD2F38}" vid="{26BA98A0-B62A-EA4B-9960-BD5F4AF97AC6}"/>
    </a:ext>
  </a:extLst>
</a:theme>
</file>

<file path=ppt/theme/theme5.xml><?xml version="1.0" encoding="utf-8"?>
<a:theme xmlns:a="http://schemas.openxmlformats.org/drawingml/2006/main" name="1_RetrospectVTI">
  <a:themeElements>
    <a:clrScheme name="AnalogousFromDarkSeedLeftStep">
      <a:dk1>
        <a:srgbClr val="000000"/>
      </a:dk1>
      <a:lt1>
        <a:srgbClr val="FFFFFF"/>
      </a:lt1>
      <a:dk2>
        <a:srgbClr val="1B3026"/>
      </a:dk2>
      <a:lt2>
        <a:srgbClr val="F1F3F0"/>
      </a:lt2>
      <a:accent1>
        <a:srgbClr val="BB2EE2"/>
      </a:accent1>
      <a:accent2>
        <a:srgbClr val="6D31D4"/>
      </a:accent2>
      <a:accent3>
        <a:srgbClr val="2E37E2"/>
      </a:accent3>
      <a:accent4>
        <a:srgbClr val="1C70D0"/>
      </a:accent4>
      <a:accent5>
        <a:srgbClr val="2BBED1"/>
      </a:accent5>
      <a:accent6>
        <a:srgbClr val="1AC290"/>
      </a:accent6>
      <a:hlink>
        <a:srgbClr val="3D94B7"/>
      </a:hlink>
      <a:folHlink>
        <a:srgbClr val="7F7F7F"/>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6.xml><?xml version="1.0" encoding="utf-8"?>
<a:theme xmlns:a="http://schemas.openxmlformats.org/drawingml/2006/main" name="4_Office Theme">
  <a:themeElements>
    <a:clrScheme name="WHS Formal Curriculum">
      <a:dk1>
        <a:srgbClr val="012346"/>
      </a:dk1>
      <a:lt1>
        <a:srgbClr val="FFFFFF"/>
      </a:lt1>
      <a:dk2>
        <a:srgbClr val="44546A"/>
      </a:dk2>
      <a:lt2>
        <a:srgbClr val="C5E5AF"/>
      </a:lt2>
      <a:accent1>
        <a:srgbClr val="012346"/>
      </a:accent1>
      <a:accent2>
        <a:srgbClr val="9C8230"/>
      </a:accent2>
      <a:accent3>
        <a:srgbClr val="344F6B"/>
      </a:accent3>
      <a:accent4>
        <a:srgbClr val="677B90"/>
      </a:accent4>
      <a:accent5>
        <a:srgbClr val="99A7B5"/>
      </a:accent5>
      <a:accent6>
        <a:srgbClr val="012346"/>
      </a:accent6>
      <a:hlink>
        <a:srgbClr val="C5E5AF"/>
      </a:hlink>
      <a:folHlink>
        <a:srgbClr val="0123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094885-30F8-254A-8DB3-E1A2C74F8260}" vid="{FA10511D-23A6-2A4F-9AB5-B591DC85522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 xmlns="8ef5c83b-e89f-436b-bf27-c322d8ae33f8" xsi:nil="true"/>
    <lcf76f155ced4ddcb4097134ff3c332f xmlns="8ef5c83b-e89f-436b-bf27-c322d8ae33f8">
      <Terms xmlns="http://schemas.microsoft.com/office/infopath/2007/PartnerControls"/>
    </lcf76f155ced4ddcb4097134ff3c332f>
    <TaxCatchAll xmlns="e1ee5a5c-1b0c-449d-8620-46bf48c4e7dd" xsi:nil="true"/>
    <_Flow_SignoffStatus xmlns="8ef5c83b-e89f-436b-bf27-c322d8ae33f8" xsi:nil="true"/>
    <_x002e_ xmlns="8ef5c83b-e89f-436b-bf27-c322d8ae33f8">
      <Url xsi:nil="true"/>
      <Description xsi:nil="true"/>
    </_x002e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BF37000EF6A74689C02CC0DC2F678B" ma:contentTypeVersion="22" ma:contentTypeDescription="Create a new document." ma:contentTypeScope="" ma:versionID="84f3860ba2bb09d4621c825668cdbd53">
  <xsd:schema xmlns:xsd="http://www.w3.org/2001/XMLSchema" xmlns:xs="http://www.w3.org/2001/XMLSchema" xmlns:p="http://schemas.microsoft.com/office/2006/metadata/properties" xmlns:ns2="e1ee5a5c-1b0c-449d-8620-46bf48c4e7dd" xmlns:ns3="8ef5c83b-e89f-436b-bf27-c322d8ae33f8" targetNamespace="http://schemas.microsoft.com/office/2006/metadata/properties" ma:root="true" ma:fieldsID="ba75c179f8b1cec92b04f28f8591b80b" ns2:_="" ns3:_="">
    <xsd:import namespace="e1ee5a5c-1b0c-449d-8620-46bf48c4e7dd"/>
    <xsd:import namespace="8ef5c83b-e89f-436b-bf27-c322d8ae33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Information" minOccurs="0"/>
                <xsd:element ref="ns3:MediaServiceGenerationTime" minOccurs="0"/>
                <xsd:element ref="ns3:MediaServiceEventHashCode" minOccurs="0"/>
                <xsd:element ref="ns3:_x002e_"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e5a5c-1b0c-449d-8620-46bf48c4e7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7b9f010-ecd3-425a-b49b-59b0a47b13ce}" ma:internalName="TaxCatchAll" ma:showField="CatchAllData" ma:web="e1ee5a5c-1b0c-449d-8620-46bf48c4e7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f5c83b-e89f-436b-bf27-c322d8ae33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Information" ma:index="16" nillable="true" ma:displayName="Information" ma:format="Dropdown" ma:internalName="Information">
      <xsd:simpleType>
        <xsd:restriction base="dms:Text">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x002e_" ma:index="19" nillable="true" ma:displayName="." ma:format="Image" ma:internalName="_x002e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10946f2-871d-49b7-964e-fd5a1e125418"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8FCBB-6372-4A3C-8074-C51CE3355DA4}">
  <ds:schemaRefs>
    <ds:schemaRef ds:uri="http://schemas.microsoft.com/sharepoint/v3/contenttype/forms"/>
  </ds:schemaRefs>
</ds:datastoreItem>
</file>

<file path=customXml/itemProps2.xml><?xml version="1.0" encoding="utf-8"?>
<ds:datastoreItem xmlns:ds="http://schemas.openxmlformats.org/officeDocument/2006/customXml" ds:itemID="{173E52B1-3907-4963-B3AB-0ECFE62C34E3}">
  <ds:schemaRefs>
    <ds:schemaRef ds:uri="http://purl.org/dc/elements/1.1/"/>
    <ds:schemaRef ds:uri="http://purl.org/dc/terms/"/>
    <ds:schemaRef ds:uri="http://schemas.microsoft.com/office/2006/documentManagement/types"/>
    <ds:schemaRef ds:uri="e1ee5a5c-1b0c-449d-8620-46bf48c4e7dd"/>
    <ds:schemaRef ds:uri="8ef5c83b-e89f-436b-bf27-c322d8ae33f8"/>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B380DBB-C3A3-4046-933E-0ADA16B44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ee5a5c-1b0c-449d-8620-46bf48c4e7dd"/>
    <ds:schemaRef ds:uri="8ef5c83b-e89f-436b-bf27-c322d8ae33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3360</Words>
  <Application>Microsoft Office PowerPoint</Application>
  <PresentationFormat>Widescreen</PresentationFormat>
  <Paragraphs>393</Paragraphs>
  <Slides>51</Slides>
  <Notes>5</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51</vt:i4>
      </vt:variant>
    </vt:vector>
  </HeadingPairs>
  <TitlesOfParts>
    <vt:vector size="72" baseType="lpstr">
      <vt:lpstr>Aptos</vt:lpstr>
      <vt:lpstr>Aptos Display</vt:lpstr>
      <vt:lpstr>Arial</vt:lpstr>
      <vt:lpstr>Arial Black</vt:lpstr>
      <vt:lpstr>Avenir Next LT Pro</vt:lpstr>
      <vt:lpstr>Brandon Grotesque Bold</vt:lpstr>
      <vt:lpstr>Brandon Grotesque Medium</vt:lpstr>
      <vt:lpstr>Calibri</vt:lpstr>
      <vt:lpstr>Calibri Light</vt:lpstr>
      <vt:lpstr>Chalkduster</vt:lpstr>
      <vt:lpstr>Courier New</vt:lpstr>
      <vt:lpstr>Courier New,monospace</vt:lpstr>
      <vt:lpstr>Garamond</vt:lpstr>
      <vt:lpstr>Montserrat</vt:lpstr>
      <vt:lpstr>Segoe UI</vt:lpstr>
      <vt:lpstr>Office Theme</vt:lpstr>
      <vt:lpstr>1_Office Theme</vt:lpstr>
      <vt:lpstr>3_Office Theme</vt:lpstr>
      <vt:lpstr>2_Office Theme</vt:lpstr>
      <vt:lpstr>1_RetrospectVTI</vt:lpstr>
      <vt:lpstr>4_Office Theme</vt:lpstr>
      <vt:lpstr>Sixth Form 2025-2026  Thrive, achieve and succeed    </vt:lpstr>
      <vt:lpstr>Sixth Form Team 2025-26</vt:lpstr>
      <vt:lpstr>We have high expectations of our sixth form students </vt:lpstr>
      <vt:lpstr>Entry and Exit</vt:lpstr>
      <vt:lpstr>Entry and Exit</vt:lpstr>
      <vt:lpstr>Safeguarding: Lanyards and site security  </vt:lpstr>
      <vt:lpstr>Dress Code </vt:lpstr>
      <vt:lpstr>Dress Code </vt:lpstr>
      <vt:lpstr>Use of mobile phones by adults including Sixth Form students</vt:lpstr>
      <vt:lpstr>We expect students to commit to a full-time study programme </vt:lpstr>
      <vt:lpstr>Academic component  </vt:lpstr>
      <vt:lpstr>Timetable</vt:lpstr>
      <vt:lpstr>Non-Contact Sessions</vt:lpstr>
      <vt:lpstr>What should students be doing during non-contact sessions?</vt:lpstr>
      <vt:lpstr>Sixth Form Work Areas</vt:lpstr>
      <vt:lpstr>PowerPoint Presentation</vt:lpstr>
      <vt:lpstr>PowerPoint Presentation</vt:lpstr>
      <vt:lpstr>Routines &amp; Habits</vt:lpstr>
      <vt:lpstr>Success is earned.  Talent is not enough.</vt:lpstr>
      <vt:lpstr>High quality practice and attitude underpin top performance.</vt:lpstr>
      <vt:lpstr>We want to help students to be their best and achieve their potential  </vt:lpstr>
      <vt:lpstr>Personal Development Component </vt:lpstr>
      <vt:lpstr>Leadership component   </vt:lpstr>
      <vt:lpstr>Enrichment component  </vt:lpstr>
      <vt:lpstr>PowerPoint Presentation</vt:lpstr>
      <vt:lpstr>Form Time</vt:lpstr>
      <vt:lpstr>PowerPoint Presentation</vt:lpstr>
      <vt:lpstr>AI</vt:lpstr>
      <vt:lpstr>PowerPoint Presentation</vt:lpstr>
      <vt:lpstr>PowerPoint Presentation</vt:lpstr>
      <vt:lpstr>PowerPoint Presentation</vt:lpstr>
      <vt:lpstr>KS5 Boost</vt:lpstr>
      <vt:lpstr>KS5 Boost</vt:lpstr>
      <vt:lpstr>PowerPoint Presentation</vt:lpstr>
      <vt:lpstr>Up Learn</vt:lpstr>
      <vt:lpstr>PowerPoint Presentation</vt:lpstr>
      <vt:lpstr>Careers component – How do we support students to make choices about their post-18 destinations?  </vt:lpstr>
      <vt:lpstr>Careers component – How do we support students to make choices about their post-18 destinations?  </vt:lpstr>
      <vt:lpstr>Attendance Matters  </vt:lpstr>
      <vt:lpstr>Reporting Student Absence</vt:lpstr>
      <vt:lpstr>We are committed to providing a safe, respectful and cooperative environment </vt:lpstr>
      <vt:lpstr>Modelling to younger students</vt:lpstr>
      <vt:lpstr>The Wider Community</vt:lpstr>
      <vt:lpstr>Communication</vt:lpstr>
      <vt:lpstr>Support</vt:lpstr>
      <vt:lpstr>Pastoral Support  </vt:lpstr>
      <vt:lpstr>Academic Support  </vt:lpstr>
      <vt:lpstr>Support: Aspirations</vt:lpstr>
      <vt:lpstr>Sixth Form Bursary</vt:lpstr>
      <vt:lpstr>Car Parking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YOUR WELCOME HERE</dc:title>
  <dc:creator>R Powley</dc:creator>
  <cp:lastModifiedBy>J Byars</cp:lastModifiedBy>
  <cp:revision>2</cp:revision>
  <cp:lastPrinted>2025-09-18T16:42:47Z</cp:lastPrinted>
  <dcterms:created xsi:type="dcterms:W3CDTF">2023-01-07T20:52:57Z</dcterms:created>
  <dcterms:modified xsi:type="dcterms:W3CDTF">2025-09-19T09:45:33Z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0x010100B9BF37000EF6A74689C02CC0DC2F678B</vt:lpwstr>
  </property>
  <property fmtid="{D5CDD505-2E9C-101B-9397-08002B2CF9AE}" pid="3" name="MediaServiceImageTags">
    <vt:lpwstr/>
  </property>
</Properties>
</file>