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58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Covey" userId="2bbc162a-26c0-48ba-9eff-b7e82b3f16cf" providerId="ADAL" clId="{A860C917-C9B1-4FBE-852B-AC3CB9E68BAA}"/>
    <pc:docChg chg="delSld modSld">
      <pc:chgData name="L Covey" userId="2bbc162a-26c0-48ba-9eff-b7e82b3f16cf" providerId="ADAL" clId="{A860C917-C9B1-4FBE-852B-AC3CB9E68BAA}" dt="2025-10-13T15:12:09.337" v="3" actId="2085"/>
      <pc:docMkLst>
        <pc:docMk/>
      </pc:docMkLst>
      <pc:sldChg chg="addSp modSp mod">
        <pc:chgData name="L Covey" userId="2bbc162a-26c0-48ba-9eff-b7e82b3f16cf" providerId="ADAL" clId="{A860C917-C9B1-4FBE-852B-AC3CB9E68BAA}" dt="2025-10-13T15:12:09.337" v="3" actId="2085"/>
        <pc:sldMkLst>
          <pc:docMk/>
          <pc:sldMk cId="3021634549" sldId="258"/>
        </pc:sldMkLst>
        <pc:spChg chg="add mod">
          <ac:chgData name="L Covey" userId="2bbc162a-26c0-48ba-9eff-b7e82b3f16cf" providerId="ADAL" clId="{A860C917-C9B1-4FBE-852B-AC3CB9E68BAA}" dt="2025-10-13T15:12:09.337" v="3" actId="2085"/>
          <ac:spMkLst>
            <pc:docMk/>
            <pc:sldMk cId="3021634549" sldId="258"/>
            <ac:spMk id="4" creationId="{30134F32-47F4-B785-EC9D-C34E9FBD2E3E}"/>
          </ac:spMkLst>
        </pc:spChg>
      </pc:sldChg>
      <pc:sldChg chg="del">
        <pc:chgData name="L Covey" userId="2bbc162a-26c0-48ba-9eff-b7e82b3f16cf" providerId="ADAL" clId="{A860C917-C9B1-4FBE-852B-AC3CB9E68BAA}" dt="2025-10-13T15:11:03.372" v="0" actId="47"/>
        <pc:sldMkLst>
          <pc:docMk/>
          <pc:sldMk cId="2525506781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89F77-9844-4A3F-AC4A-4A694319F7AD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5C099-443D-444D-A8F9-64C09B00930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re_Maths_A4_HEADER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5865" cy="34575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504" y="1412671"/>
            <a:ext cx="9036496" cy="4666021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i="1" dirty="0">
                <a:solidFill>
                  <a:srgbClr val="6699FF"/>
                </a:solidFill>
              </a:rPr>
              <a:t>What is it?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/>
              <a:t>Designed to </a:t>
            </a:r>
            <a:r>
              <a:rPr lang="en-GB" b="1" dirty="0"/>
              <a:t>develop</a:t>
            </a:r>
            <a:r>
              <a:rPr lang="en-GB" dirty="0"/>
              <a:t> the </a:t>
            </a:r>
            <a:r>
              <a:rPr lang="en-GB" b="1" dirty="0"/>
              <a:t>relevant maths skills </a:t>
            </a:r>
            <a:r>
              <a:rPr lang="en-GB" dirty="0"/>
              <a:t>desired by universities and employers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/>
              <a:t>Level 3 qualification (equivalent to an AS level)</a:t>
            </a:r>
            <a:endParaRPr lang="en-GB" dirty="0">
              <a:cs typeface="Calibri"/>
            </a:endParaRPr>
          </a:p>
          <a:p>
            <a:r>
              <a:rPr lang="en-GB" sz="2800" i="1" dirty="0">
                <a:solidFill>
                  <a:srgbClr val="6699FF"/>
                </a:solidFill>
              </a:rPr>
              <a:t>Who is it for?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/>
              <a:t>Any Year 12 student who has </a:t>
            </a:r>
            <a:r>
              <a:rPr lang="en-GB"/>
              <a:t>a grade 5 or </a:t>
            </a:r>
            <a:r>
              <a:rPr lang="en-GB" dirty="0"/>
              <a:t>above in mathematics at GCSE</a:t>
            </a:r>
            <a:endParaRPr lang="en-GB" dirty="0">
              <a:cs typeface="Calibri"/>
            </a:endParaRPr>
          </a:p>
          <a:p>
            <a:r>
              <a:rPr lang="en-GB" sz="2800" i="1" dirty="0">
                <a:solidFill>
                  <a:srgbClr val="6699FF"/>
                </a:solidFill>
              </a:rPr>
              <a:t>Why should I study it?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/>
              <a:t> Opportunity to learn about </a:t>
            </a:r>
            <a:r>
              <a:rPr lang="en-GB" b="1" dirty="0"/>
              <a:t>maths that is relevant </a:t>
            </a:r>
            <a:r>
              <a:rPr lang="en-GB" dirty="0"/>
              <a:t>and develop transferable skills</a:t>
            </a:r>
            <a:endParaRPr lang="en-GB" dirty="0">
              <a:cs typeface="Calibri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/>
              <a:t>Develop essential </a:t>
            </a:r>
            <a:r>
              <a:rPr lang="en-GB" b="1" dirty="0"/>
              <a:t>problem solving skills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/>
              <a:t>Recognised by universities and employers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/>
              <a:t>UCAS points (equivalent to an AS level)</a:t>
            </a:r>
            <a:endParaRPr lang="en-GB" dirty="0">
              <a:cs typeface="Calibri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dirty="0"/>
              <a:t>Support other subjects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9CE87F1-8BEB-4359-AE6C-64710224ED53}"/>
              </a:ext>
            </a:extLst>
          </p:cNvPr>
          <p:cNvSpPr/>
          <p:nvPr/>
        </p:nvSpPr>
        <p:spPr>
          <a:xfrm>
            <a:off x="3031475" y="364475"/>
            <a:ext cx="3084722" cy="560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cs typeface="Calibri"/>
              </a:rPr>
              <a:t>Mathematical Studies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7BF95-76CD-4FA7-A700-14D27DADD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0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Core </a:t>
            </a:r>
            <a:r>
              <a:rPr lang="en-US" dirty="0" err="1"/>
              <a:t>Maths</a:t>
            </a:r>
            <a:r>
              <a:rPr lang="en-US" dirty="0"/>
              <a:t> at </a:t>
            </a:r>
            <a:r>
              <a:rPr lang="en-US" dirty="0" err="1"/>
              <a:t>Wilmslow</a:t>
            </a:r>
            <a:r>
              <a:rPr lang="en-US" dirty="0"/>
              <a:t> High School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96F3-512D-4EC3-8C6C-E6F994753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380" y="967732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This course is available to students who have </a:t>
            </a:r>
            <a:r>
              <a:rPr lang="en-US" sz="2800" b="1" dirty="0"/>
              <a:t>not</a:t>
            </a:r>
            <a:r>
              <a:rPr lang="en-US" sz="2800" dirty="0"/>
              <a:t> chosen to do A level </a:t>
            </a:r>
            <a:r>
              <a:rPr lang="en-US" sz="2800" dirty="0" err="1"/>
              <a:t>maths</a:t>
            </a:r>
            <a:r>
              <a:rPr lang="en-US" sz="2800" dirty="0"/>
              <a:t> and have achieved </a:t>
            </a:r>
            <a:r>
              <a:rPr lang="en-US" sz="2800" dirty="0" err="1"/>
              <a:t>maths</a:t>
            </a:r>
            <a:r>
              <a:rPr lang="en-US" sz="2800" dirty="0"/>
              <a:t> GCSE grade 5 or above.</a:t>
            </a:r>
          </a:p>
          <a:p>
            <a:r>
              <a:rPr lang="en-US" sz="2800" dirty="0"/>
              <a:t>It is taught over </a:t>
            </a:r>
            <a:r>
              <a:rPr lang="en-US" sz="2800" b="1" dirty="0"/>
              <a:t>one year </a:t>
            </a:r>
            <a:r>
              <a:rPr lang="en-US" sz="2800" dirty="0"/>
              <a:t>(in year 12 or 13) with the assessment at the end of the year. </a:t>
            </a:r>
          </a:p>
          <a:p>
            <a:r>
              <a:rPr lang="en-US" sz="2800" dirty="0"/>
              <a:t>The teaching is over 2/3 lessons a week.</a:t>
            </a:r>
          </a:p>
          <a:p>
            <a:r>
              <a:rPr lang="en-US" sz="2800" dirty="0"/>
              <a:t>This is a good option along side BTEC courses or 3 A levels.  </a:t>
            </a:r>
          </a:p>
          <a:p>
            <a:endParaRPr lang="en-US" sz="28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F4AF7610-4479-48C9-A585-EE93F59AF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163" y="5056615"/>
            <a:ext cx="1999464" cy="1667305"/>
          </a:xfrm>
          <a:prstGeom prst="rect">
            <a:avLst/>
          </a:prstGeom>
        </p:spPr>
      </p:pic>
      <p:pic>
        <p:nvPicPr>
          <p:cNvPr id="7" name="Picture 6" descr="A picture containing toy, doll&#10;&#10;Description automatically generated">
            <a:extLst>
              <a:ext uri="{FF2B5EF4-FFF2-40B4-BE49-F238E27FC236}">
                <a16:creationId xmlns:a16="http://schemas.microsoft.com/office/drawing/2014/main" id="{1E44B44A-FBF6-463D-A181-514F159FB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6196" y="5056615"/>
            <a:ext cx="1176107" cy="1667305"/>
          </a:xfrm>
          <a:prstGeom prst="rect">
            <a:avLst/>
          </a:prstGeom>
        </p:spPr>
      </p:pic>
      <p:pic>
        <p:nvPicPr>
          <p:cNvPr id="9" name="Picture 8" descr="Diagram, shape&#10;&#10;Description automatically generated">
            <a:extLst>
              <a:ext uri="{FF2B5EF4-FFF2-40B4-BE49-F238E27FC236}">
                <a16:creationId xmlns:a16="http://schemas.microsoft.com/office/drawing/2014/main" id="{7520F731-E01B-43A7-A1EB-3F7BBA4E0A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61" y="5056615"/>
            <a:ext cx="1932975" cy="1667305"/>
          </a:xfrm>
          <a:prstGeom prst="rect">
            <a:avLst/>
          </a:prstGeom>
        </p:spPr>
      </p:pic>
      <p:pic>
        <p:nvPicPr>
          <p:cNvPr id="11" name="Picture 10" descr="A picture containing diagram&#10;&#10;Description automatically generated">
            <a:extLst>
              <a:ext uri="{FF2B5EF4-FFF2-40B4-BE49-F238E27FC236}">
                <a16:creationId xmlns:a16="http://schemas.microsoft.com/office/drawing/2014/main" id="{99D6FD6A-E6D1-44FF-B1DD-6189CFDA03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87" y="5056614"/>
            <a:ext cx="2390550" cy="166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30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7704-7F7D-4342-A39B-39009D05A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63A7D6E-D732-10B7-F6F8-AFBD476D5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09A65117-C354-A3FB-11E1-EB6A1E332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8689"/>
            <a:ext cx="7888872" cy="48197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2A0E29C-1788-11FA-7E12-3C6021C317A6}"/>
              </a:ext>
            </a:extLst>
          </p:cNvPr>
          <p:cNvSpPr/>
          <p:nvPr/>
        </p:nvSpPr>
        <p:spPr>
          <a:xfrm>
            <a:off x="5190978" y="2518117"/>
            <a:ext cx="3094893" cy="257438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7DAEF6-A13D-EF24-157B-49C11BCE13F3}"/>
              </a:ext>
            </a:extLst>
          </p:cNvPr>
          <p:cNvSpPr/>
          <p:nvPr/>
        </p:nvSpPr>
        <p:spPr>
          <a:xfrm>
            <a:off x="5190978" y="1058350"/>
            <a:ext cx="2837061" cy="2690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Paper 2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5106-B85B-7901-3C7C-4ED830AD2712}"/>
              </a:ext>
            </a:extLst>
          </p:cNvPr>
          <p:cNvSpPr/>
          <p:nvPr/>
        </p:nvSpPr>
        <p:spPr>
          <a:xfrm>
            <a:off x="604230" y="1058350"/>
            <a:ext cx="2837061" cy="2690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Paper 1</a:t>
            </a:r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49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CC2A-82BA-4FBD-A477-0A676A0E9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95790-6330-4377-AEB8-722418B10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course is assessed with 2 exam papers at the end of the year.  There is no coursework.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7B1035-02AB-4095-AC97-79B982C99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2606885"/>
            <a:ext cx="8535140" cy="352836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0134F32-47F4-B785-EC9D-C34E9FBD2E3E}"/>
              </a:ext>
            </a:extLst>
          </p:cNvPr>
          <p:cNvSpPr/>
          <p:nvPr/>
        </p:nvSpPr>
        <p:spPr>
          <a:xfrm>
            <a:off x="5652120" y="3933056"/>
            <a:ext cx="2304256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63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23E57-9EC2-47A8-9A0C-65A947AC2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4701D-CC07-4BDE-91A1-483185B3C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E99436-7ACC-4AD3-B1E1-0A49262FA479}"/>
              </a:ext>
            </a:extLst>
          </p:cNvPr>
          <p:cNvSpPr/>
          <p:nvPr/>
        </p:nvSpPr>
        <p:spPr>
          <a:xfrm>
            <a:off x="443855" y="2348880"/>
            <a:ext cx="8229600" cy="265516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If you are interested in taking the course please email Miss L Covey (Core </a:t>
            </a:r>
            <a:r>
              <a:rPr lang="en-US" sz="3200" dirty="0" err="1">
                <a:solidFill>
                  <a:schemeClr val="tx1"/>
                </a:solidFill>
              </a:rPr>
              <a:t>Maths</a:t>
            </a:r>
            <a:r>
              <a:rPr lang="en-US" sz="3200" dirty="0">
                <a:solidFill>
                  <a:schemeClr val="tx1"/>
                </a:solidFill>
              </a:rPr>
              <a:t> Lead) </a:t>
            </a:r>
            <a:r>
              <a:rPr lang="en-US" sz="3200" b="1" dirty="0">
                <a:solidFill>
                  <a:schemeClr val="tx1"/>
                </a:solidFill>
              </a:rPr>
              <a:t>lcovey@wilmslowhigh.com</a:t>
            </a:r>
          </a:p>
          <a:p>
            <a:pPr algn="ctr"/>
            <a:endParaRPr lang="en-GB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4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45cd89d-e7b6-4cde-b48e-a8ff655e4e1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2A9A45E8F66F4E8070BDF70ED0C2B3" ma:contentTypeVersion="18" ma:contentTypeDescription="Create a new document." ma:contentTypeScope="" ma:versionID="17c72b2e6777a782b53e8e6adc160410">
  <xsd:schema xmlns:xsd="http://www.w3.org/2001/XMLSchema" xmlns:xs="http://www.w3.org/2001/XMLSchema" xmlns:p="http://schemas.microsoft.com/office/2006/metadata/properties" xmlns:ns3="745cd89d-e7b6-4cde-b48e-a8ff655e4e13" xmlns:ns4="9489974f-67a7-406b-a43d-8a9662e78f04" targetNamespace="http://schemas.microsoft.com/office/2006/metadata/properties" ma:root="true" ma:fieldsID="1db23e6ec4aa49546394f14182010053" ns3:_="" ns4:_="">
    <xsd:import namespace="745cd89d-e7b6-4cde-b48e-a8ff655e4e13"/>
    <xsd:import namespace="9489974f-67a7-406b-a43d-8a9662e78f0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5cd89d-e7b6-4cde-b48e-a8ff655e4e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89974f-67a7-406b-a43d-8a9662e78f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588123-944F-4D0B-BCBB-1D087BDFC9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9D3881-3715-4E3A-AB19-4624045A3A2B}">
  <ds:schemaRefs>
    <ds:schemaRef ds:uri="745cd89d-e7b6-4cde-b48e-a8ff655e4e13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9489974f-67a7-406b-a43d-8a9662e78f04"/>
    <ds:schemaRef ds:uri="http://www.w3.org/XML/1998/namespac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FF7E704-F4FE-45F6-8880-975FFB1729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5cd89d-e7b6-4cde-b48e-a8ff655e4e13"/>
    <ds:schemaRef ds:uri="9489974f-67a7-406b-a43d-8a9662e78f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213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Core Maths at Wilmslow High School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G93273</dc:creator>
  <cp:lastModifiedBy>L Covey</cp:lastModifiedBy>
  <cp:revision>53</cp:revision>
  <dcterms:created xsi:type="dcterms:W3CDTF">2014-09-07T18:08:53Z</dcterms:created>
  <dcterms:modified xsi:type="dcterms:W3CDTF">2025-10-13T15:12:16Z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0x010100842A9A45E8F66F4E8070BDF70ED0C2B3</vt:lpwstr>
  </property>
  <property fmtid="{D5CDD505-2E9C-101B-9397-08002B2CF9AE}" pid="3" name="MediaServiceImageTags">
    <vt:lpwstr/>
  </property>
</Properties>
</file>