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SQL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Key Revision Points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0733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 (UPDATE…SET…WHERE)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UPDATE clause used to </a:t>
            </a:r>
            <a:r>
              <a:rPr lang="en-GB" b="1" u="sng" dirty="0"/>
              <a:t>change existing </a:t>
            </a:r>
            <a:r>
              <a:rPr lang="en-GB" dirty="0"/>
              <a:t>records in a database table.</a:t>
            </a:r>
          </a:p>
        </p:txBody>
      </p:sp>
    </p:spTree>
    <p:extLst>
      <p:ext uri="{BB962C8B-B14F-4D97-AF65-F5344CB8AC3E}">
        <p14:creationId xmlns:p14="http://schemas.microsoft.com/office/powerpoint/2010/main" val="1273689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 - Basic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UPDATE dogs SET </a:t>
            </a:r>
            <a:r>
              <a:rPr lang="en-GB" dirty="0" err="1"/>
              <a:t>dogName</a:t>
            </a:r>
            <a:r>
              <a:rPr lang="en-GB" dirty="0"/>
              <a:t>=“Mr. </a:t>
            </a:r>
            <a:r>
              <a:rPr lang="en-GB" dirty="0" err="1"/>
              <a:t>Fuzzychops</a:t>
            </a:r>
            <a:r>
              <a:rPr lang="en-GB" dirty="0"/>
              <a:t>” WHERE </a:t>
            </a:r>
            <a:r>
              <a:rPr lang="en-GB" dirty="0" err="1"/>
              <a:t>dogName</a:t>
            </a:r>
            <a:r>
              <a:rPr lang="en-GB" dirty="0"/>
              <a:t>=“Bert”</a:t>
            </a:r>
          </a:p>
          <a:p>
            <a:pPr lvl="1"/>
            <a:r>
              <a:rPr lang="en-GB" dirty="0"/>
              <a:t>Changes Bert’s name to Mr. </a:t>
            </a:r>
            <a:r>
              <a:rPr lang="en-GB" dirty="0" err="1"/>
              <a:t>Fuzzychops</a:t>
            </a:r>
            <a:endParaRPr lang="en-GB" dirty="0"/>
          </a:p>
          <a:p>
            <a:r>
              <a:rPr lang="en-GB" dirty="0"/>
              <a:t>UPDATE dogs SET </a:t>
            </a:r>
            <a:r>
              <a:rPr lang="en-GB" dirty="0" err="1"/>
              <a:t>dogName</a:t>
            </a:r>
            <a:r>
              <a:rPr lang="en-GB" dirty="0"/>
              <a:t>=“Jason Bieber” WHERE </a:t>
            </a:r>
            <a:r>
              <a:rPr lang="en-GB" dirty="0" err="1"/>
              <a:t>dogID</a:t>
            </a:r>
            <a:r>
              <a:rPr lang="en-GB" dirty="0"/>
              <a:t>=5</a:t>
            </a:r>
          </a:p>
          <a:p>
            <a:pPr lvl="1"/>
            <a:r>
              <a:rPr lang="en-GB" dirty="0"/>
              <a:t>Dog #5’s name is set to Jason Bieber</a:t>
            </a:r>
          </a:p>
          <a:p>
            <a:r>
              <a:rPr lang="en-GB" dirty="0"/>
              <a:t>UPDATE dogs SET </a:t>
            </a:r>
            <a:r>
              <a:rPr lang="en-GB" dirty="0" err="1"/>
              <a:t>dogBreed</a:t>
            </a:r>
            <a:r>
              <a:rPr lang="en-GB" dirty="0"/>
              <a:t>=“Old Dog” WHERE age&gt;10 AND </a:t>
            </a:r>
            <a:r>
              <a:rPr lang="en-GB" dirty="0" err="1"/>
              <a:t>dogBreed</a:t>
            </a:r>
            <a:r>
              <a:rPr lang="en-GB" dirty="0"/>
              <a:t>=“</a:t>
            </a:r>
            <a:r>
              <a:rPr lang="en-GB" dirty="0" err="1"/>
              <a:t>Alsatiopoodle</a:t>
            </a:r>
            <a:r>
              <a:rPr lang="en-GB" dirty="0"/>
              <a:t>”</a:t>
            </a:r>
          </a:p>
          <a:p>
            <a:pPr lvl="1"/>
            <a:r>
              <a:rPr lang="en-GB" dirty="0"/>
              <a:t>Boolean in where clause may change multiple records i.e. all </a:t>
            </a:r>
            <a:r>
              <a:rPr lang="en-GB" dirty="0" err="1"/>
              <a:t>alsatiopoodles</a:t>
            </a:r>
            <a:r>
              <a:rPr lang="en-GB" dirty="0"/>
              <a:t> over 10 years old</a:t>
            </a:r>
          </a:p>
        </p:txBody>
      </p:sp>
    </p:spTree>
    <p:extLst>
      <p:ext uri="{BB962C8B-B14F-4D97-AF65-F5344CB8AC3E}">
        <p14:creationId xmlns:p14="http://schemas.microsoft.com/office/powerpoint/2010/main" val="3074193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 -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Syntax always the same</a:t>
            </a:r>
          </a:p>
          <a:p>
            <a:r>
              <a:rPr lang="en-GB" dirty="0"/>
              <a:t>UPDATE dogs SET </a:t>
            </a:r>
            <a:r>
              <a:rPr lang="en-GB" dirty="0" err="1"/>
              <a:t>dogBreed</a:t>
            </a:r>
            <a:r>
              <a:rPr lang="en-GB" dirty="0"/>
              <a:t>=“Old Dog” WHERE age&gt;10 AND </a:t>
            </a:r>
            <a:r>
              <a:rPr lang="en-GB" dirty="0" err="1"/>
              <a:t>dogBreed</a:t>
            </a:r>
            <a:r>
              <a:rPr lang="en-GB" dirty="0"/>
              <a:t>=“</a:t>
            </a:r>
            <a:r>
              <a:rPr lang="en-GB" dirty="0" err="1"/>
              <a:t>Alsatiopoodle</a:t>
            </a:r>
            <a:r>
              <a:rPr lang="en-GB" dirty="0"/>
              <a:t>”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Left Brace 3"/>
          <p:cNvSpPr/>
          <p:nvPr/>
        </p:nvSpPr>
        <p:spPr>
          <a:xfrm rot="16200000">
            <a:off x="1795247" y="3028770"/>
            <a:ext cx="268447" cy="1342240"/>
          </a:xfrm>
          <a:prstGeom prst="leftBrac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Left Brace 4"/>
          <p:cNvSpPr/>
          <p:nvPr/>
        </p:nvSpPr>
        <p:spPr>
          <a:xfrm rot="16200000">
            <a:off x="4043496" y="2298928"/>
            <a:ext cx="268447" cy="2801924"/>
          </a:xfrm>
          <a:prstGeom prst="leftBrac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Left Brace 5"/>
          <p:cNvSpPr/>
          <p:nvPr/>
        </p:nvSpPr>
        <p:spPr>
          <a:xfrm rot="16200000">
            <a:off x="8158296" y="1086720"/>
            <a:ext cx="268447" cy="5226342"/>
          </a:xfrm>
          <a:prstGeom prst="leftBrac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48929" y="4854327"/>
            <a:ext cx="2696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Table containing existing data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82407" y="4854327"/>
            <a:ext cx="2696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Field to change and </a:t>
            </a:r>
            <a:r>
              <a:rPr lang="en-GB" u="sng" dirty="0"/>
              <a:t>new</a:t>
            </a:r>
            <a:r>
              <a:rPr lang="en-GB" dirty="0"/>
              <a:t> data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36725" y="4843039"/>
            <a:ext cx="2696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Criteria used to select the records to be changes</a:t>
            </a:r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>
          <a:xfrm flipV="1">
            <a:off x="1510018" y="4049678"/>
            <a:ext cx="360727" cy="793361"/>
          </a:xfrm>
          <a:prstGeom prst="straightConnector1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cxnSpLocks/>
          </p:cNvCxnSpPr>
          <p:nvPr/>
        </p:nvCxnSpPr>
        <p:spPr>
          <a:xfrm flipH="1" flipV="1">
            <a:off x="8292519" y="4040542"/>
            <a:ext cx="411979" cy="710069"/>
          </a:xfrm>
          <a:prstGeom prst="straightConnector1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cxnSpLocks/>
          </p:cNvCxnSpPr>
          <p:nvPr/>
        </p:nvCxnSpPr>
        <p:spPr>
          <a:xfrm flipH="1" flipV="1">
            <a:off x="4173524" y="4040542"/>
            <a:ext cx="4195" cy="751715"/>
          </a:xfrm>
          <a:prstGeom prst="straightConnector1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4785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can sort the results of a SELECT query using an </a:t>
            </a:r>
            <a:r>
              <a:rPr lang="en-GB" b="1" u="sng" dirty="0"/>
              <a:t>ORDER BY</a:t>
            </a:r>
            <a:r>
              <a:rPr lang="en-GB" dirty="0"/>
              <a:t> clause</a:t>
            </a:r>
          </a:p>
          <a:p>
            <a:pPr marL="400050" lvl="1" indent="0">
              <a:buNone/>
            </a:pPr>
            <a:r>
              <a:rPr lang="en-GB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SELECT</a:t>
            </a:r>
            <a:r>
              <a:rPr lang="en-GB" dirty="0"/>
              <a:t> </a:t>
            </a:r>
            <a:r>
              <a:rPr lang="en-GB" dirty="0" err="1"/>
              <a:t>dogName</a:t>
            </a:r>
            <a:r>
              <a:rPr lang="en-GB" dirty="0"/>
              <a:t>, </a:t>
            </a:r>
            <a:r>
              <a:rPr lang="en-GB" dirty="0" err="1"/>
              <a:t>dogColour</a:t>
            </a:r>
            <a:endParaRPr lang="en-GB" dirty="0"/>
          </a:p>
          <a:p>
            <a:pPr marL="400050" lvl="1" indent="0">
              <a:buNone/>
            </a:pPr>
            <a:r>
              <a:rPr lang="en-GB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FROM</a:t>
            </a:r>
            <a:r>
              <a:rPr lang="en-GB" dirty="0"/>
              <a:t> dogs </a:t>
            </a:r>
          </a:p>
          <a:p>
            <a:pPr marL="400050" lvl="1" indent="0">
              <a:buNone/>
            </a:pPr>
            <a:r>
              <a:rPr lang="en-GB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WHERE</a:t>
            </a:r>
            <a:r>
              <a:rPr lang="en-GB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/>
              <a:t>Age&lt;5 OR </a:t>
            </a:r>
            <a:r>
              <a:rPr lang="en-GB" dirty="0" err="1"/>
              <a:t>dogBreed</a:t>
            </a:r>
            <a:r>
              <a:rPr lang="en-GB" dirty="0"/>
              <a:t>=“Chihuahua”</a:t>
            </a:r>
          </a:p>
          <a:p>
            <a:pPr marL="400050" lvl="1" indent="0">
              <a:buNone/>
            </a:pPr>
            <a:r>
              <a:rPr lang="en-GB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ORDER BY</a:t>
            </a:r>
            <a:r>
              <a:rPr lang="en-GB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 err="1"/>
              <a:t>dogName</a:t>
            </a:r>
            <a:r>
              <a:rPr lang="en-GB" dirty="0"/>
              <a:t> </a:t>
            </a:r>
            <a:r>
              <a:rPr lang="en-GB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ASC</a:t>
            </a:r>
          </a:p>
          <a:p>
            <a:r>
              <a:rPr lang="en-GB" dirty="0"/>
              <a:t>Use ASC to sort A-Z, 0-9 etc.</a:t>
            </a:r>
          </a:p>
          <a:p>
            <a:r>
              <a:rPr lang="en-GB" dirty="0"/>
              <a:t>Use DESC to sort Z-A, 9-0 etc.</a:t>
            </a:r>
          </a:p>
        </p:txBody>
      </p:sp>
    </p:spTree>
    <p:extLst>
      <p:ext uri="{BB962C8B-B14F-4D97-AF65-F5344CB8AC3E}">
        <p14:creationId xmlns:p14="http://schemas.microsoft.com/office/powerpoint/2010/main" val="2810848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Indexing (Create Index…On)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add a named index</a:t>
            </a:r>
          </a:p>
          <a:p>
            <a:r>
              <a:rPr lang="en-GB" b="1" dirty="0"/>
              <a:t>CREATE INDEX </a:t>
            </a:r>
            <a:r>
              <a:rPr lang="en-GB" dirty="0" err="1"/>
              <a:t>dogIndex</a:t>
            </a:r>
            <a:r>
              <a:rPr lang="en-GB" dirty="0"/>
              <a:t> </a:t>
            </a:r>
            <a:r>
              <a:rPr lang="en-GB" b="1" dirty="0"/>
              <a:t>ON</a:t>
            </a:r>
            <a:r>
              <a:rPr lang="en-GB" dirty="0"/>
              <a:t> dogs(</a:t>
            </a:r>
            <a:r>
              <a:rPr lang="en-GB" dirty="0" err="1"/>
              <a:t>dogName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06482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Textbook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Textbook pages 52, 53, 56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2493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SQL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SQL (Structured Query language) pronounced “sequel”</a:t>
            </a:r>
          </a:p>
          <a:p>
            <a:r>
              <a:rPr lang="en-GB" dirty="0"/>
              <a:t>Declarative language consisting of commands called </a:t>
            </a:r>
            <a:r>
              <a:rPr lang="en-GB" u="sng" dirty="0"/>
              <a:t>SQL statements</a:t>
            </a:r>
          </a:p>
          <a:p>
            <a:r>
              <a:rPr lang="en-GB" dirty="0"/>
              <a:t>Statements usually written in CAPS</a:t>
            </a:r>
          </a:p>
          <a:p>
            <a:r>
              <a:rPr lang="en-GB" dirty="0"/>
              <a:t>Statements contain </a:t>
            </a:r>
            <a:r>
              <a:rPr lang="en-GB" u="sng" dirty="0"/>
              <a:t>clauses</a:t>
            </a:r>
            <a:r>
              <a:rPr lang="en-GB" dirty="0"/>
              <a:t> – individual commands</a:t>
            </a:r>
          </a:p>
          <a:p>
            <a:r>
              <a:rPr lang="en-GB" dirty="0"/>
              <a:t>Can create, update, query databases using SQL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3603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SELECT (SELECT…FROM…WHERE)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SELECT clause is used to query (search) the database</a:t>
            </a:r>
          </a:p>
          <a:p>
            <a:r>
              <a:rPr lang="en-GB" dirty="0"/>
              <a:t>It SELECTS the records matching the criteria you specify</a:t>
            </a:r>
          </a:p>
        </p:txBody>
      </p:sp>
    </p:spTree>
    <p:extLst>
      <p:ext uri="{BB962C8B-B14F-4D97-AF65-F5344CB8AC3E}">
        <p14:creationId xmlns:p14="http://schemas.microsoft.com/office/powerpoint/2010/main" val="2479306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SELECT - Basic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SELECT * FROM dogs</a:t>
            </a:r>
          </a:p>
          <a:p>
            <a:pPr lvl="1"/>
            <a:r>
              <a:rPr lang="en-GB" dirty="0"/>
              <a:t>Returns all the data from all the records in the table called dogs (uses a wildcard)</a:t>
            </a:r>
            <a:br>
              <a:rPr lang="en-GB" dirty="0"/>
            </a:br>
            <a:endParaRPr lang="en-GB" dirty="0"/>
          </a:p>
          <a:p>
            <a:r>
              <a:rPr lang="en-GB" dirty="0"/>
              <a:t>SELECT </a:t>
            </a:r>
            <a:r>
              <a:rPr lang="en-GB" dirty="0" err="1"/>
              <a:t>dogName</a:t>
            </a:r>
            <a:r>
              <a:rPr lang="en-GB" dirty="0"/>
              <a:t> FROM dogs</a:t>
            </a:r>
          </a:p>
          <a:p>
            <a:pPr lvl="1"/>
            <a:r>
              <a:rPr lang="en-GB" dirty="0"/>
              <a:t>Returns just the name for </a:t>
            </a:r>
            <a:r>
              <a:rPr lang="en-GB" u="sng" dirty="0"/>
              <a:t>all the records </a:t>
            </a:r>
            <a:r>
              <a:rPr lang="en-GB" dirty="0"/>
              <a:t>in the table called dogs</a:t>
            </a:r>
            <a:br>
              <a:rPr lang="en-GB" dirty="0"/>
            </a:br>
            <a:endParaRPr lang="en-GB" dirty="0"/>
          </a:p>
          <a:p>
            <a:r>
              <a:rPr lang="en-GB" dirty="0"/>
              <a:t>SELECT </a:t>
            </a:r>
            <a:r>
              <a:rPr lang="en-GB" dirty="0" err="1"/>
              <a:t>dogName</a:t>
            </a:r>
            <a:r>
              <a:rPr lang="en-GB" dirty="0"/>
              <a:t>, </a:t>
            </a:r>
            <a:r>
              <a:rPr lang="en-GB" dirty="0" err="1"/>
              <a:t>dogBreed</a:t>
            </a:r>
            <a:r>
              <a:rPr lang="en-GB" dirty="0"/>
              <a:t>, Age FROM dogs</a:t>
            </a:r>
          </a:p>
          <a:p>
            <a:pPr lvl="1"/>
            <a:r>
              <a:rPr lang="en-GB" dirty="0"/>
              <a:t>Returns the name, breed and age for </a:t>
            </a:r>
            <a:r>
              <a:rPr lang="en-GB" u="sng" dirty="0"/>
              <a:t>all the records</a:t>
            </a:r>
            <a:r>
              <a:rPr lang="en-GB" dirty="0"/>
              <a:t> in the table called dogs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0611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SELECT - Advanced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04348"/>
          </a:xfrm>
        </p:spPr>
        <p:txBody>
          <a:bodyPr>
            <a:normAutofit/>
          </a:bodyPr>
          <a:lstStyle/>
          <a:p>
            <a:r>
              <a:rPr lang="en-GB" dirty="0"/>
              <a:t>Records can be filtered using </a:t>
            </a:r>
            <a:r>
              <a:rPr lang="en-GB" b="1" u="sng" dirty="0"/>
              <a:t>arithmetic and Boolean operators</a:t>
            </a:r>
            <a:br>
              <a:rPr lang="en-GB" b="1" u="sng" dirty="0"/>
            </a:br>
            <a:endParaRPr lang="en-GB" b="1" u="sng" dirty="0"/>
          </a:p>
          <a:p>
            <a:pPr lvl="1"/>
            <a:r>
              <a:rPr lang="en-GB" dirty="0"/>
              <a:t>SELECT </a:t>
            </a:r>
            <a:r>
              <a:rPr lang="en-GB" dirty="0" err="1"/>
              <a:t>dogName</a:t>
            </a:r>
            <a:r>
              <a:rPr lang="en-GB" dirty="0"/>
              <a:t>, Age FROM dogs WHERE Age &lt;=5</a:t>
            </a:r>
            <a:br>
              <a:rPr lang="en-GB" dirty="0"/>
            </a:br>
            <a:endParaRPr lang="en-GB" dirty="0"/>
          </a:p>
          <a:p>
            <a:pPr lvl="1"/>
            <a:r>
              <a:rPr lang="en-GB" dirty="0"/>
              <a:t>SELECT </a:t>
            </a:r>
            <a:r>
              <a:rPr lang="en-GB" dirty="0" err="1"/>
              <a:t>dogName</a:t>
            </a:r>
            <a:r>
              <a:rPr lang="en-GB" dirty="0"/>
              <a:t> FROM dogs WHERE </a:t>
            </a:r>
            <a:r>
              <a:rPr lang="en-GB" dirty="0" err="1"/>
              <a:t>dogBreed</a:t>
            </a:r>
            <a:r>
              <a:rPr lang="en-GB" dirty="0"/>
              <a:t>=“Jack Russell”</a:t>
            </a:r>
            <a:br>
              <a:rPr lang="en-GB" dirty="0"/>
            </a:br>
            <a:endParaRPr lang="en-GB" dirty="0"/>
          </a:p>
          <a:p>
            <a:pPr lvl="1"/>
            <a:r>
              <a:rPr lang="en-GB" dirty="0"/>
              <a:t>SELECT </a:t>
            </a:r>
            <a:r>
              <a:rPr lang="en-GB" dirty="0" err="1"/>
              <a:t>dogName</a:t>
            </a:r>
            <a:r>
              <a:rPr lang="en-GB" dirty="0"/>
              <a:t>, </a:t>
            </a:r>
            <a:r>
              <a:rPr lang="en-GB" dirty="0" err="1"/>
              <a:t>dogColour</a:t>
            </a:r>
            <a:r>
              <a:rPr lang="en-GB" dirty="0"/>
              <a:t> FROM dogs WHERE Age&lt;5 OR </a:t>
            </a:r>
            <a:r>
              <a:rPr lang="en-GB" dirty="0" err="1"/>
              <a:t>dogBreed</a:t>
            </a:r>
            <a:r>
              <a:rPr lang="en-GB" dirty="0"/>
              <a:t>=“Chihuahua”</a:t>
            </a:r>
            <a:br>
              <a:rPr lang="en-GB" dirty="0"/>
            </a:br>
            <a:endParaRPr lang="en-GB" dirty="0"/>
          </a:p>
          <a:p>
            <a:pPr lvl="1"/>
            <a:r>
              <a:rPr lang="en-GB" dirty="0"/>
              <a:t>SELECT </a:t>
            </a:r>
            <a:r>
              <a:rPr lang="en-GB" dirty="0" err="1"/>
              <a:t>dogName</a:t>
            </a:r>
            <a:r>
              <a:rPr lang="en-GB" dirty="0"/>
              <a:t>, </a:t>
            </a:r>
            <a:r>
              <a:rPr lang="en-GB" dirty="0" err="1"/>
              <a:t>dogColour</a:t>
            </a:r>
            <a:r>
              <a:rPr lang="en-GB" dirty="0"/>
              <a:t> FROM dogs WHERE </a:t>
            </a:r>
            <a:r>
              <a:rPr lang="en-GB" dirty="0" err="1"/>
              <a:t>dogName</a:t>
            </a:r>
            <a:r>
              <a:rPr lang="en-GB" dirty="0"/>
              <a:t>=“Killer” AND </a:t>
            </a:r>
            <a:r>
              <a:rPr lang="en-GB" dirty="0" err="1"/>
              <a:t>dogBreed</a:t>
            </a:r>
            <a:r>
              <a:rPr lang="en-GB" dirty="0"/>
              <a:t>=“Chihuahua”</a:t>
            </a:r>
            <a:br>
              <a:rPr lang="en-GB" dirty="0"/>
            </a:br>
            <a:endParaRPr lang="en-GB" dirty="0"/>
          </a:p>
          <a:p>
            <a:r>
              <a:rPr lang="en-GB" dirty="0"/>
              <a:t>Syntax in the </a:t>
            </a:r>
            <a:r>
              <a:rPr lang="en-GB" b="1" dirty="0"/>
              <a:t>WHERE</a:t>
            </a:r>
            <a:r>
              <a:rPr lang="en-GB" dirty="0"/>
              <a:t> clause the same as used in Python if/while statements i.e. standard arithmetic and Boolean operators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220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SELECT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Note from previous examples that syntax is </a:t>
            </a:r>
            <a:r>
              <a:rPr lang="en-GB" b="1" u="sng" dirty="0"/>
              <a:t>always</a:t>
            </a:r>
            <a:r>
              <a:rPr lang="en-GB" dirty="0"/>
              <a:t> the same:</a:t>
            </a:r>
          </a:p>
          <a:p>
            <a:endParaRPr lang="en-GB" dirty="0"/>
          </a:p>
          <a:p>
            <a:r>
              <a:rPr lang="en-GB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SELECT</a:t>
            </a:r>
            <a:r>
              <a:rPr lang="en-GB" dirty="0"/>
              <a:t> </a:t>
            </a:r>
            <a:r>
              <a:rPr lang="en-GB" dirty="0" err="1"/>
              <a:t>dogName</a:t>
            </a:r>
            <a:r>
              <a:rPr lang="en-GB" dirty="0"/>
              <a:t>, </a:t>
            </a:r>
            <a:r>
              <a:rPr lang="en-GB" dirty="0" err="1"/>
              <a:t>dogColour</a:t>
            </a:r>
            <a:r>
              <a:rPr lang="en-GB" dirty="0"/>
              <a:t> </a:t>
            </a:r>
            <a:r>
              <a:rPr lang="en-GB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FROM</a:t>
            </a:r>
            <a:r>
              <a:rPr lang="en-GB" dirty="0"/>
              <a:t> dogs </a:t>
            </a:r>
            <a:r>
              <a:rPr lang="en-GB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WHERE </a:t>
            </a:r>
            <a:r>
              <a:rPr lang="en-GB" dirty="0"/>
              <a:t>Age&lt;5 OR </a:t>
            </a:r>
            <a:r>
              <a:rPr lang="en-GB" dirty="0" err="1"/>
              <a:t>dogBreed</a:t>
            </a:r>
            <a:r>
              <a:rPr lang="en-GB" dirty="0"/>
              <a:t>=“Chihuahua”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59321" y="5419273"/>
            <a:ext cx="2696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What to fields to display in the results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31177" y="5478674"/>
            <a:ext cx="14868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Table containing the data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68779" y="5557772"/>
            <a:ext cx="2696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Criteria or conditions</a:t>
            </a:r>
          </a:p>
        </p:txBody>
      </p:sp>
      <p:sp>
        <p:nvSpPr>
          <p:cNvPr id="7" name="Left Brace 6"/>
          <p:cNvSpPr/>
          <p:nvPr/>
        </p:nvSpPr>
        <p:spPr>
          <a:xfrm rot="16200000">
            <a:off x="2722229" y="3041354"/>
            <a:ext cx="268447" cy="3212986"/>
          </a:xfrm>
          <a:prstGeom prst="leftBrac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Left Brace 7"/>
          <p:cNvSpPr/>
          <p:nvPr/>
        </p:nvSpPr>
        <p:spPr>
          <a:xfrm rot="16200000">
            <a:off x="5063458" y="4057121"/>
            <a:ext cx="268447" cy="1181451"/>
          </a:xfrm>
          <a:prstGeom prst="leftBrac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Left Brace 8"/>
          <p:cNvSpPr/>
          <p:nvPr/>
        </p:nvSpPr>
        <p:spPr>
          <a:xfrm rot="16200000">
            <a:off x="8139221" y="2267270"/>
            <a:ext cx="268447" cy="4761151"/>
          </a:xfrm>
          <a:prstGeom prst="leftBrac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007458" y="4907560"/>
            <a:ext cx="660241" cy="419449"/>
          </a:xfrm>
          <a:prstGeom prst="straightConnector1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cxnSpLocks/>
          </p:cNvCxnSpPr>
          <p:nvPr/>
        </p:nvCxnSpPr>
        <p:spPr>
          <a:xfrm flipH="1" flipV="1">
            <a:off x="8403431" y="4960196"/>
            <a:ext cx="635400" cy="535957"/>
          </a:xfrm>
          <a:prstGeom prst="straightConnector1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cxnSpLocks/>
          </p:cNvCxnSpPr>
          <p:nvPr/>
        </p:nvCxnSpPr>
        <p:spPr>
          <a:xfrm flipH="1" flipV="1">
            <a:off x="5189292" y="4954711"/>
            <a:ext cx="8389" cy="366812"/>
          </a:xfrm>
          <a:prstGeom prst="straightConnector1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0929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INSERT (INSERT INTO…VALUES)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INSERT clause used to </a:t>
            </a:r>
            <a:r>
              <a:rPr lang="en-GB" b="1" u="sng" dirty="0"/>
              <a:t>ADD</a:t>
            </a:r>
            <a:r>
              <a:rPr lang="en-GB" dirty="0"/>
              <a:t> records to an existing database</a:t>
            </a:r>
          </a:p>
        </p:txBody>
      </p:sp>
    </p:spTree>
    <p:extLst>
      <p:ext uri="{BB962C8B-B14F-4D97-AF65-F5344CB8AC3E}">
        <p14:creationId xmlns:p14="http://schemas.microsoft.com/office/powerpoint/2010/main" val="3037109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INSERT - Basic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INSERT INTO dogs VALUES (“Psycho”, “Poodle”, “Grey”, 5)</a:t>
            </a:r>
          </a:p>
          <a:p>
            <a:pPr lvl="1"/>
            <a:r>
              <a:rPr lang="en-GB" dirty="0"/>
              <a:t>Inserts the record into the dogs table</a:t>
            </a:r>
          </a:p>
        </p:txBody>
      </p:sp>
    </p:spTree>
    <p:extLst>
      <p:ext uri="{BB962C8B-B14F-4D97-AF65-F5344CB8AC3E}">
        <p14:creationId xmlns:p14="http://schemas.microsoft.com/office/powerpoint/2010/main" val="3285400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INSERT – Advanced/Syntax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1635057"/>
            <a:ext cx="10554574" cy="3636511"/>
          </a:xfrm>
        </p:spPr>
        <p:txBody>
          <a:bodyPr/>
          <a:lstStyle/>
          <a:p>
            <a:r>
              <a:rPr lang="en-GB" dirty="0"/>
              <a:t>If you want to add a partial record i.e. not all the fields you must also specify the field names after the table name</a:t>
            </a:r>
          </a:p>
          <a:p>
            <a:r>
              <a:rPr lang="en-GB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INSERT INTO </a:t>
            </a:r>
            <a:r>
              <a:rPr lang="en-GB" dirty="0"/>
              <a:t>dogs(</a:t>
            </a:r>
            <a:r>
              <a:rPr lang="en-GB" dirty="0" err="1"/>
              <a:t>dogName</a:t>
            </a:r>
            <a:r>
              <a:rPr lang="en-GB" dirty="0"/>
              <a:t>, age) </a:t>
            </a:r>
            <a:r>
              <a:rPr lang="en-GB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VALUES </a:t>
            </a:r>
            <a:r>
              <a:rPr lang="en-GB" dirty="0"/>
              <a:t>(“Mr Fluffy”,4)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Left Brace 3"/>
          <p:cNvSpPr/>
          <p:nvPr/>
        </p:nvSpPr>
        <p:spPr>
          <a:xfrm rot="16200000">
            <a:off x="2965511" y="1984340"/>
            <a:ext cx="268447" cy="3665992"/>
          </a:xfrm>
          <a:prstGeom prst="leftBrac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Left Brace 4"/>
          <p:cNvSpPr/>
          <p:nvPr/>
        </p:nvSpPr>
        <p:spPr>
          <a:xfrm rot="16200000">
            <a:off x="6149832" y="2635188"/>
            <a:ext cx="268447" cy="2364298"/>
          </a:xfrm>
          <a:prstGeom prst="leftBrac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154272" y="4857210"/>
            <a:ext cx="2696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Which table/fields to insert data into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66275" y="4857209"/>
            <a:ext cx="2696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What data to insert into these fields*</a:t>
            </a:r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 flipV="1">
            <a:off x="2439493" y="4194660"/>
            <a:ext cx="588933" cy="626629"/>
          </a:xfrm>
          <a:prstGeom prst="straightConnector1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cxnSpLocks/>
          </p:cNvCxnSpPr>
          <p:nvPr/>
        </p:nvCxnSpPr>
        <p:spPr>
          <a:xfrm flipH="1" flipV="1">
            <a:off x="6284055" y="4194660"/>
            <a:ext cx="460694" cy="626629"/>
          </a:xfrm>
          <a:prstGeom prst="straightConnector1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2334" y="6177216"/>
            <a:ext cx="10956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 Must have the same number of fields/values and must be in the same order</a:t>
            </a:r>
          </a:p>
        </p:txBody>
      </p:sp>
    </p:spTree>
    <p:extLst>
      <p:ext uri="{BB962C8B-B14F-4D97-AF65-F5344CB8AC3E}">
        <p14:creationId xmlns:p14="http://schemas.microsoft.com/office/powerpoint/2010/main" val="9186110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76</TotalTime>
  <Words>497</Words>
  <Application>Microsoft Office PowerPoint</Application>
  <PresentationFormat>Widescreen</PresentationFormat>
  <Paragraphs>74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Century Gothic</vt:lpstr>
      <vt:lpstr>Wingdings 2</vt:lpstr>
      <vt:lpstr>Quotable</vt:lpstr>
      <vt:lpstr>SQL</vt:lpstr>
      <vt:lpstr>SQL</vt:lpstr>
      <vt:lpstr>SELECT (SELECT…FROM…WHERE)</vt:lpstr>
      <vt:lpstr>SELECT - Basic</vt:lpstr>
      <vt:lpstr>SELECT - Advanced</vt:lpstr>
      <vt:lpstr>SELECT Syntax</vt:lpstr>
      <vt:lpstr>INSERT (INSERT INTO…VALUES)</vt:lpstr>
      <vt:lpstr>INSERT - Basic</vt:lpstr>
      <vt:lpstr>INSERT – Advanced/Syntax</vt:lpstr>
      <vt:lpstr>UPDATE (UPDATE…SET…WHERE)</vt:lpstr>
      <vt:lpstr>UPDATE - Basic</vt:lpstr>
      <vt:lpstr>UPDATE - Syntax</vt:lpstr>
      <vt:lpstr>Sorting</vt:lpstr>
      <vt:lpstr>Indexing (Create Index…On)</vt:lpstr>
      <vt:lpstr>Textbook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</dc:title>
  <dc:creator>Paul Burgess</dc:creator>
  <cp:lastModifiedBy>Paul Burgess</cp:lastModifiedBy>
  <cp:revision>11</cp:revision>
  <dcterms:created xsi:type="dcterms:W3CDTF">2017-02-25T08:17:27Z</dcterms:created>
  <dcterms:modified xsi:type="dcterms:W3CDTF">2017-02-26T13:10:29Z</dcterms:modified>
</cp:coreProperties>
</file>