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6" r:id="rId22"/>
    <p:sldId id="327" r:id="rId23"/>
    <p:sldId id="3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0B9E-9D37-421F-B312-E5974CA915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59303D-3F12-43BB-9A6F-4BF005EF0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01A6C7-0C3B-4272-ACF9-7BFCE8CF72B5}"/>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5" name="Footer Placeholder 4">
            <a:extLst>
              <a:ext uri="{FF2B5EF4-FFF2-40B4-BE49-F238E27FC236}">
                <a16:creationId xmlns:a16="http://schemas.microsoft.com/office/drawing/2014/main" id="{EC8979B0-5230-4D00-8B2C-F08753294F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7CC754-AF85-4248-A367-4BE619D1B905}"/>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183610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C78F-2BC8-4916-B4A7-95BE51B508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28E674-2B81-4799-ADF0-5236D64718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805F00-D2A8-4819-A54C-11E882B765E0}"/>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5" name="Footer Placeholder 4">
            <a:extLst>
              <a:ext uri="{FF2B5EF4-FFF2-40B4-BE49-F238E27FC236}">
                <a16:creationId xmlns:a16="http://schemas.microsoft.com/office/drawing/2014/main" id="{84EF6D0B-BCFD-46DE-85E6-3FDF0CC1F6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6F956-6ED5-4460-B7EE-6091AFC5125D}"/>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301668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80F80-4D78-4832-9974-BB93861B0C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D2E9F8-0E1D-4114-9CFA-87F3E33630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8817BE-7744-4809-8E46-691C7655AB94}"/>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5" name="Footer Placeholder 4">
            <a:extLst>
              <a:ext uri="{FF2B5EF4-FFF2-40B4-BE49-F238E27FC236}">
                <a16:creationId xmlns:a16="http://schemas.microsoft.com/office/drawing/2014/main" id="{1D8CD42F-544C-467A-8B90-18800503FD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8DA41-29E8-4418-A44F-00FC6FEA0AB1}"/>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202447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4D7D-4C5C-4358-933D-62156F6E03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0102E9-F7CC-4518-A8BA-3BFD99D155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592C4-F1F2-491B-83FB-A5E7973A3145}"/>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5" name="Footer Placeholder 4">
            <a:extLst>
              <a:ext uri="{FF2B5EF4-FFF2-40B4-BE49-F238E27FC236}">
                <a16:creationId xmlns:a16="http://schemas.microsoft.com/office/drawing/2014/main" id="{3A29AA6E-78CB-4F89-8660-8277292C65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A6AFB2-7944-4E89-BCE6-7BCA4CFF0537}"/>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48608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177E-904D-4A4E-B2B3-43FAFB5F9C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209EBB-459E-4A17-B2A6-D08916971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49EBE-1EE0-45C5-A121-293EBD54F67F}"/>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5" name="Footer Placeholder 4">
            <a:extLst>
              <a:ext uri="{FF2B5EF4-FFF2-40B4-BE49-F238E27FC236}">
                <a16:creationId xmlns:a16="http://schemas.microsoft.com/office/drawing/2014/main" id="{27EF6AC3-E229-40B4-A03D-7C5F8316C5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1EE728-F066-401E-9B4C-D798D745AEB0}"/>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262517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E058-4927-4268-8F18-2F170370CD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B3A6BA-1274-4CE5-9B55-DF467FE0D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1444FF-E413-4B71-9940-0B40EFB3A4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DE71E7-0441-4FD7-882A-1800809344A4}"/>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6" name="Footer Placeholder 5">
            <a:extLst>
              <a:ext uri="{FF2B5EF4-FFF2-40B4-BE49-F238E27FC236}">
                <a16:creationId xmlns:a16="http://schemas.microsoft.com/office/drawing/2014/main" id="{ECC88559-AD0F-4E22-B26C-AE1AC1D5D8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46AF62-AB92-4B87-966B-404D5D56E983}"/>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43520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238E-D648-4FEA-8529-6DB43FEB91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ABADBC-5505-470D-9E83-F8E80F3F9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768D71-2693-4BED-BD9C-24D75987B4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D477C7-557A-48BA-B482-2E772E7F6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596A69-A430-42A1-908B-A7B8EBE528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C08394-531B-4D98-957F-59534CB5F1FD}"/>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8" name="Footer Placeholder 7">
            <a:extLst>
              <a:ext uri="{FF2B5EF4-FFF2-40B4-BE49-F238E27FC236}">
                <a16:creationId xmlns:a16="http://schemas.microsoft.com/office/drawing/2014/main" id="{4A09C060-4EF9-481C-B92C-60ABDCC1EA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B6C40E-2A2B-483A-860F-C87040467AD7}"/>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11472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2E90-3757-4E0C-9124-4C2517DACE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0AD2AC-E521-4F01-A623-3823D2908979}"/>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4" name="Footer Placeholder 3">
            <a:extLst>
              <a:ext uri="{FF2B5EF4-FFF2-40B4-BE49-F238E27FC236}">
                <a16:creationId xmlns:a16="http://schemas.microsoft.com/office/drawing/2014/main" id="{360C50ED-84A2-4C5A-AB72-CDADB055D9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4BF3D4-B36B-4836-97D9-617A317310C3}"/>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41302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800F2-D26B-4551-AE9A-EF4FBBCB5A5B}"/>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3" name="Footer Placeholder 2">
            <a:extLst>
              <a:ext uri="{FF2B5EF4-FFF2-40B4-BE49-F238E27FC236}">
                <a16:creationId xmlns:a16="http://schemas.microsoft.com/office/drawing/2014/main" id="{81F01B3D-1CEB-4CCC-9819-D4BBD91B3C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D3CBC9-E046-4D1E-A321-6F79646799CC}"/>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414012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9368-827F-49C4-AC5E-2B76DBCF9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DC81A9-E2F8-476B-9E6B-4C79BC7561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D2E43A-4080-4E11-8DFB-5200D7D81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84E2E-3DC2-452A-803E-8E10B31AC4DB}"/>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6" name="Footer Placeholder 5">
            <a:extLst>
              <a:ext uri="{FF2B5EF4-FFF2-40B4-BE49-F238E27FC236}">
                <a16:creationId xmlns:a16="http://schemas.microsoft.com/office/drawing/2014/main" id="{CF898453-F5A8-4935-A868-398E4D239E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43D831-E953-4D84-9264-A9FC1F7BA7E9}"/>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100176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A5DC-7254-4D98-8179-BDA899C28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B7A936-DDFC-4ACD-BEA0-E8FCEBEE4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C67D89-847C-4BE0-A92F-AD726C61B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DAD93-2FC6-4E2D-9F6B-26554B277DE8}"/>
              </a:ext>
            </a:extLst>
          </p:cNvPr>
          <p:cNvSpPr>
            <a:spLocks noGrp="1"/>
          </p:cNvSpPr>
          <p:nvPr>
            <p:ph type="dt" sz="half" idx="10"/>
          </p:nvPr>
        </p:nvSpPr>
        <p:spPr/>
        <p:txBody>
          <a:bodyPr/>
          <a:lstStyle/>
          <a:p>
            <a:fld id="{08479D74-B781-4E06-B95A-7E47FC475F46}" type="datetimeFigureOut">
              <a:rPr lang="en-GB" smtClean="0"/>
              <a:t>14/05/2020</a:t>
            </a:fld>
            <a:endParaRPr lang="en-GB"/>
          </a:p>
        </p:txBody>
      </p:sp>
      <p:sp>
        <p:nvSpPr>
          <p:cNvPr id="6" name="Footer Placeholder 5">
            <a:extLst>
              <a:ext uri="{FF2B5EF4-FFF2-40B4-BE49-F238E27FC236}">
                <a16:creationId xmlns:a16="http://schemas.microsoft.com/office/drawing/2014/main" id="{4225A7BA-90A6-41CB-82B7-FFF9283EC2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0836EA-D1CD-4414-8E07-E9DB7F2CA616}"/>
              </a:ext>
            </a:extLst>
          </p:cNvPr>
          <p:cNvSpPr>
            <a:spLocks noGrp="1"/>
          </p:cNvSpPr>
          <p:nvPr>
            <p:ph type="sldNum" sz="quarter" idx="12"/>
          </p:nvPr>
        </p:nvSpPr>
        <p:spPr/>
        <p:txBody>
          <a:bodyPr/>
          <a:lstStyle/>
          <a:p>
            <a:fld id="{4A1B76DF-5153-4154-BB2D-4676EB408B10}" type="slidenum">
              <a:rPr lang="en-GB" smtClean="0"/>
              <a:t>‹#›</a:t>
            </a:fld>
            <a:endParaRPr lang="en-GB"/>
          </a:p>
        </p:txBody>
      </p:sp>
    </p:spTree>
    <p:extLst>
      <p:ext uri="{BB962C8B-B14F-4D97-AF65-F5344CB8AC3E}">
        <p14:creationId xmlns:p14="http://schemas.microsoft.com/office/powerpoint/2010/main" val="124637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AE30D-F00D-43FB-872A-9AA264F43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80B671-AB66-4686-86BE-D03E8EDD9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2622CF-CE39-4DA3-865D-0E7F3EBB1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79D74-B781-4E06-B95A-7E47FC475F46}" type="datetimeFigureOut">
              <a:rPr lang="en-GB" smtClean="0"/>
              <a:t>14/05/2020</a:t>
            </a:fld>
            <a:endParaRPr lang="en-GB"/>
          </a:p>
        </p:txBody>
      </p:sp>
      <p:sp>
        <p:nvSpPr>
          <p:cNvPr id="5" name="Footer Placeholder 4">
            <a:extLst>
              <a:ext uri="{FF2B5EF4-FFF2-40B4-BE49-F238E27FC236}">
                <a16:creationId xmlns:a16="http://schemas.microsoft.com/office/drawing/2014/main" id="{CC930D28-0A51-47B9-8597-9309CA223A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F8F8B11-E019-4B35-8F5E-958720CCC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B76DF-5153-4154-BB2D-4676EB408B10}" type="slidenum">
              <a:rPr lang="en-GB" smtClean="0"/>
              <a:t>‹#›</a:t>
            </a:fld>
            <a:endParaRPr lang="en-GB"/>
          </a:p>
        </p:txBody>
      </p:sp>
    </p:spTree>
    <p:extLst>
      <p:ext uri="{BB962C8B-B14F-4D97-AF65-F5344CB8AC3E}">
        <p14:creationId xmlns:p14="http://schemas.microsoft.com/office/powerpoint/2010/main" val="2337738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68B2-247D-4EF5-909B-7FD4C2374ADD}"/>
              </a:ext>
            </a:extLst>
          </p:cNvPr>
          <p:cNvSpPr>
            <a:spLocks noGrp="1"/>
          </p:cNvSpPr>
          <p:nvPr>
            <p:ph type="title"/>
          </p:nvPr>
        </p:nvSpPr>
        <p:spPr>
          <a:xfrm>
            <a:off x="1019175" y="2593975"/>
            <a:ext cx="10515600" cy="1325563"/>
          </a:xfrm>
        </p:spPr>
        <p:txBody>
          <a:bodyPr>
            <a:normAutofit fontScale="90000"/>
          </a:bodyPr>
          <a:lstStyle/>
          <a:p>
            <a:pPr algn="ctr"/>
            <a:r>
              <a:rPr lang="en-GB" dirty="0"/>
              <a:t>The future tense and the conditional</a:t>
            </a:r>
            <a:br>
              <a:rPr lang="en-GB" dirty="0"/>
            </a:br>
            <a:br>
              <a:rPr lang="en-GB" dirty="0"/>
            </a:br>
            <a:r>
              <a:rPr lang="en-GB" dirty="0"/>
              <a:t>(The easiest…. And also the most satisfying to use) </a:t>
            </a:r>
          </a:p>
        </p:txBody>
      </p:sp>
    </p:spTree>
    <p:extLst>
      <p:ext uri="{BB962C8B-B14F-4D97-AF65-F5344CB8AC3E}">
        <p14:creationId xmlns:p14="http://schemas.microsoft.com/office/powerpoint/2010/main" val="242262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81D80-A4CC-446D-B8C4-7BA0E11B0DC9}"/>
              </a:ext>
            </a:extLst>
          </p:cNvPr>
          <p:cNvPicPr>
            <a:picLocks noChangeAspect="1"/>
          </p:cNvPicPr>
          <p:nvPr/>
        </p:nvPicPr>
        <p:blipFill rotWithShape="1">
          <a:blip r:embed="rId2"/>
          <a:srcRect l="2661" t="19689"/>
          <a:stretch/>
        </p:blipFill>
        <p:spPr>
          <a:xfrm>
            <a:off x="342899" y="298449"/>
            <a:ext cx="8886825" cy="6313289"/>
          </a:xfrm>
          <a:prstGeom prst="rect">
            <a:avLst/>
          </a:prstGeom>
        </p:spPr>
      </p:pic>
      <p:sp>
        <p:nvSpPr>
          <p:cNvPr id="5" name="TextBox 4">
            <a:extLst>
              <a:ext uri="{FF2B5EF4-FFF2-40B4-BE49-F238E27FC236}">
                <a16:creationId xmlns:a16="http://schemas.microsoft.com/office/drawing/2014/main" id="{FC335762-CA12-4965-8AFD-5F2E7801F0E9}"/>
              </a:ext>
            </a:extLst>
          </p:cNvPr>
          <p:cNvSpPr txBox="1"/>
          <p:nvPr/>
        </p:nvSpPr>
        <p:spPr>
          <a:xfrm>
            <a:off x="552450" y="790575"/>
            <a:ext cx="8067675"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ich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black"/>
                </a:solidFill>
                <a:effectLst/>
                <a:uLnTx/>
                <a:uFillTx/>
                <a:latin typeface="Calibri" panose="020F0502020204030204"/>
                <a:ea typeface="+mn-ea"/>
                <a:cs typeface="+mn-cs"/>
              </a:rPr>
              <a:t>kommen</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39970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81D80-A4CC-446D-B8C4-7BA0E11B0DC9}"/>
              </a:ext>
            </a:extLst>
          </p:cNvPr>
          <p:cNvPicPr>
            <a:picLocks noChangeAspect="1"/>
          </p:cNvPicPr>
          <p:nvPr/>
        </p:nvPicPr>
        <p:blipFill rotWithShape="1">
          <a:blip r:embed="rId2"/>
          <a:srcRect l="2661" t="19689"/>
          <a:stretch/>
        </p:blipFill>
        <p:spPr>
          <a:xfrm>
            <a:off x="342899" y="298449"/>
            <a:ext cx="8886825" cy="6313289"/>
          </a:xfrm>
          <a:prstGeom prst="rect">
            <a:avLst/>
          </a:prstGeom>
        </p:spPr>
      </p:pic>
      <p:sp>
        <p:nvSpPr>
          <p:cNvPr id="5" name="TextBox 4">
            <a:extLst>
              <a:ext uri="{FF2B5EF4-FFF2-40B4-BE49-F238E27FC236}">
                <a16:creationId xmlns:a16="http://schemas.microsoft.com/office/drawing/2014/main" id="{FC335762-CA12-4965-8AFD-5F2E7801F0E9}"/>
              </a:ext>
            </a:extLst>
          </p:cNvPr>
          <p:cNvSpPr txBox="1"/>
          <p:nvPr/>
        </p:nvSpPr>
        <p:spPr>
          <a:xfrm>
            <a:off x="552450" y="790575"/>
            <a:ext cx="8067675"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ich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black"/>
                </a:solidFill>
                <a:effectLst/>
                <a:uLnTx/>
                <a:uFillTx/>
                <a:latin typeface="Calibri" panose="020F0502020204030204"/>
                <a:ea typeface="+mn-ea"/>
                <a:cs typeface="+mn-cs"/>
              </a:rPr>
              <a:t>käme</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76250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81D80-A4CC-446D-B8C4-7BA0E11B0DC9}"/>
              </a:ext>
            </a:extLst>
          </p:cNvPr>
          <p:cNvPicPr>
            <a:picLocks noChangeAspect="1"/>
          </p:cNvPicPr>
          <p:nvPr/>
        </p:nvPicPr>
        <p:blipFill rotWithShape="1">
          <a:blip r:embed="rId2"/>
          <a:srcRect l="2661" t="19689"/>
          <a:stretch/>
        </p:blipFill>
        <p:spPr>
          <a:xfrm>
            <a:off x="342899" y="298449"/>
            <a:ext cx="8886825" cy="6313289"/>
          </a:xfrm>
          <a:prstGeom prst="rect">
            <a:avLst/>
          </a:prstGeom>
        </p:spPr>
      </p:pic>
      <p:sp>
        <p:nvSpPr>
          <p:cNvPr id="5" name="TextBox 4">
            <a:extLst>
              <a:ext uri="{FF2B5EF4-FFF2-40B4-BE49-F238E27FC236}">
                <a16:creationId xmlns:a16="http://schemas.microsoft.com/office/drawing/2014/main" id="{FC335762-CA12-4965-8AFD-5F2E7801F0E9}"/>
              </a:ext>
            </a:extLst>
          </p:cNvPr>
          <p:cNvSpPr txBox="1"/>
          <p:nvPr/>
        </p:nvSpPr>
        <p:spPr>
          <a:xfrm>
            <a:off x="552450" y="790575"/>
            <a:ext cx="8067675"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ich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black"/>
                </a:solidFill>
                <a:effectLst/>
                <a:uLnTx/>
                <a:uFillTx/>
                <a:latin typeface="Calibri" panose="020F0502020204030204"/>
                <a:ea typeface="+mn-ea"/>
                <a:cs typeface="+mn-cs"/>
              </a:rPr>
              <a:t>geben</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47108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81D80-A4CC-446D-B8C4-7BA0E11B0DC9}"/>
              </a:ext>
            </a:extLst>
          </p:cNvPr>
          <p:cNvPicPr>
            <a:picLocks noChangeAspect="1"/>
          </p:cNvPicPr>
          <p:nvPr/>
        </p:nvPicPr>
        <p:blipFill rotWithShape="1">
          <a:blip r:embed="rId2"/>
          <a:srcRect l="2661" t="19689"/>
          <a:stretch/>
        </p:blipFill>
        <p:spPr>
          <a:xfrm>
            <a:off x="342899" y="298449"/>
            <a:ext cx="8886825" cy="6313289"/>
          </a:xfrm>
          <a:prstGeom prst="rect">
            <a:avLst/>
          </a:prstGeom>
        </p:spPr>
      </p:pic>
      <p:sp>
        <p:nvSpPr>
          <p:cNvPr id="5" name="TextBox 4">
            <a:extLst>
              <a:ext uri="{FF2B5EF4-FFF2-40B4-BE49-F238E27FC236}">
                <a16:creationId xmlns:a16="http://schemas.microsoft.com/office/drawing/2014/main" id="{FC335762-CA12-4965-8AFD-5F2E7801F0E9}"/>
              </a:ext>
            </a:extLst>
          </p:cNvPr>
          <p:cNvSpPr txBox="1"/>
          <p:nvPr/>
        </p:nvSpPr>
        <p:spPr>
          <a:xfrm>
            <a:off x="638175" y="762000"/>
            <a:ext cx="8067675"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ich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black"/>
                </a:solidFill>
                <a:effectLst/>
                <a:uLnTx/>
                <a:uFillTx/>
                <a:latin typeface="Calibri" panose="020F0502020204030204"/>
                <a:ea typeface="+mn-ea"/>
                <a:cs typeface="+mn-cs"/>
              </a:rPr>
              <a:t>gäbe</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08285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81D80-A4CC-446D-B8C4-7BA0E11B0DC9}"/>
              </a:ext>
            </a:extLst>
          </p:cNvPr>
          <p:cNvPicPr>
            <a:picLocks noChangeAspect="1"/>
          </p:cNvPicPr>
          <p:nvPr/>
        </p:nvPicPr>
        <p:blipFill rotWithShape="1">
          <a:blip r:embed="rId2"/>
          <a:srcRect l="2661" t="19689"/>
          <a:stretch/>
        </p:blipFill>
        <p:spPr>
          <a:xfrm>
            <a:off x="342899" y="298449"/>
            <a:ext cx="8886825" cy="6313289"/>
          </a:xfrm>
          <a:prstGeom prst="rect">
            <a:avLst/>
          </a:prstGeom>
        </p:spPr>
      </p:pic>
      <p:sp>
        <p:nvSpPr>
          <p:cNvPr id="5" name="TextBox 4">
            <a:extLst>
              <a:ext uri="{FF2B5EF4-FFF2-40B4-BE49-F238E27FC236}">
                <a16:creationId xmlns:a16="http://schemas.microsoft.com/office/drawing/2014/main" id="{FC335762-CA12-4965-8AFD-5F2E7801F0E9}"/>
              </a:ext>
            </a:extLst>
          </p:cNvPr>
          <p:cNvSpPr txBox="1"/>
          <p:nvPr/>
        </p:nvSpPr>
        <p:spPr>
          <a:xfrm>
            <a:off x="638175" y="762000"/>
            <a:ext cx="8067675"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ich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black"/>
                </a:solidFill>
                <a:effectLst/>
                <a:uLnTx/>
                <a:uFillTx/>
                <a:latin typeface="Calibri" panose="020F0502020204030204"/>
                <a:ea typeface="+mn-ea"/>
                <a:cs typeface="+mn-cs"/>
              </a:rPr>
              <a:t>gehen</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31631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81D80-A4CC-446D-B8C4-7BA0E11B0DC9}"/>
              </a:ext>
            </a:extLst>
          </p:cNvPr>
          <p:cNvPicPr>
            <a:picLocks noChangeAspect="1"/>
          </p:cNvPicPr>
          <p:nvPr/>
        </p:nvPicPr>
        <p:blipFill rotWithShape="1">
          <a:blip r:embed="rId2"/>
          <a:srcRect l="2661" t="19689"/>
          <a:stretch/>
        </p:blipFill>
        <p:spPr>
          <a:xfrm>
            <a:off x="342899" y="298449"/>
            <a:ext cx="8886825" cy="6313289"/>
          </a:xfrm>
          <a:prstGeom prst="rect">
            <a:avLst/>
          </a:prstGeom>
        </p:spPr>
      </p:pic>
      <p:sp>
        <p:nvSpPr>
          <p:cNvPr id="5" name="TextBox 4">
            <a:extLst>
              <a:ext uri="{FF2B5EF4-FFF2-40B4-BE49-F238E27FC236}">
                <a16:creationId xmlns:a16="http://schemas.microsoft.com/office/drawing/2014/main" id="{FC335762-CA12-4965-8AFD-5F2E7801F0E9}"/>
              </a:ext>
            </a:extLst>
          </p:cNvPr>
          <p:cNvSpPr txBox="1"/>
          <p:nvPr/>
        </p:nvSpPr>
        <p:spPr>
          <a:xfrm>
            <a:off x="638175" y="762000"/>
            <a:ext cx="8067675"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ich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black"/>
                </a:solidFill>
                <a:effectLst/>
                <a:uLnTx/>
                <a:uFillTx/>
                <a:latin typeface="Calibri" panose="020F0502020204030204"/>
                <a:ea typeface="+mn-ea"/>
                <a:cs typeface="+mn-cs"/>
              </a:rPr>
              <a:t>ginge</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0502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81D80-A4CC-446D-B8C4-7BA0E11B0DC9}"/>
              </a:ext>
            </a:extLst>
          </p:cNvPr>
          <p:cNvPicPr>
            <a:picLocks noChangeAspect="1"/>
          </p:cNvPicPr>
          <p:nvPr/>
        </p:nvPicPr>
        <p:blipFill rotWithShape="1">
          <a:blip r:embed="rId2"/>
          <a:srcRect l="2661" t="19689"/>
          <a:stretch/>
        </p:blipFill>
        <p:spPr>
          <a:xfrm>
            <a:off x="342899" y="298449"/>
            <a:ext cx="8886825" cy="6313289"/>
          </a:xfrm>
          <a:prstGeom prst="rect">
            <a:avLst/>
          </a:prstGeom>
        </p:spPr>
      </p:pic>
      <p:sp>
        <p:nvSpPr>
          <p:cNvPr id="5" name="TextBox 4">
            <a:extLst>
              <a:ext uri="{FF2B5EF4-FFF2-40B4-BE49-F238E27FC236}">
                <a16:creationId xmlns:a16="http://schemas.microsoft.com/office/drawing/2014/main" id="{FC335762-CA12-4965-8AFD-5F2E7801F0E9}"/>
              </a:ext>
            </a:extLst>
          </p:cNvPr>
          <p:cNvSpPr txBox="1"/>
          <p:nvPr/>
        </p:nvSpPr>
        <p:spPr>
          <a:xfrm>
            <a:off x="638175" y="762000"/>
            <a:ext cx="8067675"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ich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black"/>
                </a:solidFill>
                <a:effectLst/>
                <a:uLnTx/>
                <a:uFillTx/>
                <a:latin typeface="Calibri" panose="020F0502020204030204"/>
                <a:ea typeface="+mn-ea"/>
                <a:cs typeface="+mn-cs"/>
              </a:rPr>
              <a:t>finden</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08805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81D80-A4CC-446D-B8C4-7BA0E11B0DC9}"/>
              </a:ext>
            </a:extLst>
          </p:cNvPr>
          <p:cNvPicPr>
            <a:picLocks noChangeAspect="1"/>
          </p:cNvPicPr>
          <p:nvPr/>
        </p:nvPicPr>
        <p:blipFill rotWithShape="1">
          <a:blip r:embed="rId2"/>
          <a:srcRect l="2661" t="19689"/>
          <a:stretch/>
        </p:blipFill>
        <p:spPr>
          <a:xfrm>
            <a:off x="342899" y="298449"/>
            <a:ext cx="8886825" cy="6313289"/>
          </a:xfrm>
          <a:prstGeom prst="rect">
            <a:avLst/>
          </a:prstGeom>
        </p:spPr>
      </p:pic>
      <p:sp>
        <p:nvSpPr>
          <p:cNvPr id="5" name="TextBox 4">
            <a:extLst>
              <a:ext uri="{FF2B5EF4-FFF2-40B4-BE49-F238E27FC236}">
                <a16:creationId xmlns:a16="http://schemas.microsoft.com/office/drawing/2014/main" id="{FC335762-CA12-4965-8AFD-5F2E7801F0E9}"/>
              </a:ext>
            </a:extLst>
          </p:cNvPr>
          <p:cNvSpPr txBox="1"/>
          <p:nvPr/>
        </p:nvSpPr>
        <p:spPr>
          <a:xfrm>
            <a:off x="752473" y="819150"/>
            <a:ext cx="8067675"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ich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black"/>
                </a:solidFill>
                <a:effectLst/>
                <a:uLnTx/>
                <a:uFillTx/>
                <a:latin typeface="Calibri" panose="020F0502020204030204"/>
                <a:ea typeface="+mn-ea"/>
                <a:cs typeface="+mn-cs"/>
              </a:rPr>
              <a:t>fände</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3721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81D80-A4CC-446D-B8C4-7BA0E11B0DC9}"/>
              </a:ext>
            </a:extLst>
          </p:cNvPr>
          <p:cNvPicPr>
            <a:picLocks noChangeAspect="1"/>
          </p:cNvPicPr>
          <p:nvPr/>
        </p:nvPicPr>
        <p:blipFill rotWithShape="1">
          <a:blip r:embed="rId2"/>
          <a:srcRect l="2661" t="19689"/>
          <a:stretch/>
        </p:blipFill>
        <p:spPr>
          <a:xfrm>
            <a:off x="342899" y="298449"/>
            <a:ext cx="8886825" cy="6313289"/>
          </a:xfrm>
          <a:prstGeom prst="rect">
            <a:avLst/>
          </a:prstGeom>
        </p:spPr>
      </p:pic>
      <p:sp>
        <p:nvSpPr>
          <p:cNvPr id="5" name="TextBox 4">
            <a:extLst>
              <a:ext uri="{FF2B5EF4-FFF2-40B4-BE49-F238E27FC236}">
                <a16:creationId xmlns:a16="http://schemas.microsoft.com/office/drawing/2014/main" id="{FC335762-CA12-4965-8AFD-5F2E7801F0E9}"/>
              </a:ext>
            </a:extLst>
          </p:cNvPr>
          <p:cNvSpPr txBox="1"/>
          <p:nvPr/>
        </p:nvSpPr>
        <p:spPr>
          <a:xfrm>
            <a:off x="752473" y="819150"/>
            <a:ext cx="8067675"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ich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black"/>
                </a:solidFill>
                <a:effectLst/>
                <a:uLnTx/>
                <a:uFillTx/>
                <a:latin typeface="Calibri" panose="020F0502020204030204"/>
                <a:ea typeface="+mn-ea"/>
                <a:cs typeface="+mn-cs"/>
              </a:rPr>
              <a:t>denken</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13443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81D80-A4CC-446D-B8C4-7BA0E11B0DC9}"/>
              </a:ext>
            </a:extLst>
          </p:cNvPr>
          <p:cNvPicPr>
            <a:picLocks noChangeAspect="1"/>
          </p:cNvPicPr>
          <p:nvPr/>
        </p:nvPicPr>
        <p:blipFill rotWithShape="1">
          <a:blip r:embed="rId2"/>
          <a:srcRect l="2661" t="19689"/>
          <a:stretch/>
        </p:blipFill>
        <p:spPr>
          <a:xfrm>
            <a:off x="342899" y="298449"/>
            <a:ext cx="8886825" cy="6313289"/>
          </a:xfrm>
          <a:prstGeom prst="rect">
            <a:avLst/>
          </a:prstGeom>
        </p:spPr>
      </p:pic>
      <p:sp>
        <p:nvSpPr>
          <p:cNvPr id="5" name="TextBox 4">
            <a:extLst>
              <a:ext uri="{FF2B5EF4-FFF2-40B4-BE49-F238E27FC236}">
                <a16:creationId xmlns:a16="http://schemas.microsoft.com/office/drawing/2014/main" id="{FC335762-CA12-4965-8AFD-5F2E7801F0E9}"/>
              </a:ext>
            </a:extLst>
          </p:cNvPr>
          <p:cNvSpPr txBox="1"/>
          <p:nvPr/>
        </p:nvSpPr>
        <p:spPr>
          <a:xfrm>
            <a:off x="752473" y="819150"/>
            <a:ext cx="8067675"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ich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black"/>
                </a:solidFill>
                <a:effectLst/>
                <a:uLnTx/>
                <a:uFillTx/>
                <a:latin typeface="Calibri" panose="020F0502020204030204"/>
                <a:ea typeface="+mn-ea"/>
                <a:cs typeface="+mn-cs"/>
              </a:rPr>
              <a:t>dächte</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5290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B023-692A-4011-97B6-607769AF1E4D}"/>
              </a:ext>
            </a:extLst>
          </p:cNvPr>
          <p:cNvSpPr>
            <a:spLocks noGrp="1"/>
          </p:cNvSpPr>
          <p:nvPr>
            <p:ph type="title"/>
          </p:nvPr>
        </p:nvSpPr>
        <p:spPr>
          <a:xfrm>
            <a:off x="219075" y="0"/>
            <a:ext cx="10515600" cy="1325563"/>
          </a:xfrm>
        </p:spPr>
        <p:txBody>
          <a:bodyPr/>
          <a:lstStyle/>
          <a:p>
            <a:r>
              <a:rPr lang="en-GB" dirty="0"/>
              <a:t>The future tense: </a:t>
            </a:r>
          </a:p>
        </p:txBody>
      </p:sp>
      <p:pic>
        <p:nvPicPr>
          <p:cNvPr id="4" name="Picture 3">
            <a:extLst>
              <a:ext uri="{FF2B5EF4-FFF2-40B4-BE49-F238E27FC236}">
                <a16:creationId xmlns:a16="http://schemas.microsoft.com/office/drawing/2014/main" id="{9A7B6E2A-7332-4F16-B2E4-69B8EEA68B34}"/>
              </a:ext>
            </a:extLst>
          </p:cNvPr>
          <p:cNvPicPr>
            <a:picLocks noChangeAspect="1"/>
          </p:cNvPicPr>
          <p:nvPr/>
        </p:nvPicPr>
        <p:blipFill rotWithShape="1">
          <a:blip r:embed="rId2"/>
          <a:srcRect l="6000" t="21059" r="49167" b="8353"/>
          <a:stretch/>
        </p:blipFill>
        <p:spPr>
          <a:xfrm>
            <a:off x="264267" y="1143000"/>
            <a:ext cx="5466080" cy="4572000"/>
          </a:xfrm>
          <a:prstGeom prst="rect">
            <a:avLst/>
          </a:prstGeom>
        </p:spPr>
      </p:pic>
      <p:sp>
        <p:nvSpPr>
          <p:cNvPr id="7" name="TextBox 6">
            <a:extLst>
              <a:ext uri="{FF2B5EF4-FFF2-40B4-BE49-F238E27FC236}">
                <a16:creationId xmlns:a16="http://schemas.microsoft.com/office/drawing/2014/main" id="{47CD9E1D-F266-4302-A351-DC84472FE978}"/>
              </a:ext>
            </a:extLst>
          </p:cNvPr>
          <p:cNvSpPr txBox="1"/>
          <p:nvPr/>
        </p:nvSpPr>
        <p:spPr>
          <a:xfrm>
            <a:off x="5946001" y="1143000"/>
            <a:ext cx="5303023" cy="4572000"/>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werden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5E70B1E-D5C0-4459-AE8D-699F20F5AAD7}"/>
              </a:ext>
            </a:extLst>
          </p:cNvPr>
          <p:cNvPicPr>
            <a:picLocks noChangeAspect="1"/>
          </p:cNvPicPr>
          <p:nvPr/>
        </p:nvPicPr>
        <p:blipFill>
          <a:blip r:embed="rId3"/>
          <a:stretch>
            <a:fillRect/>
          </a:stretch>
        </p:blipFill>
        <p:spPr>
          <a:xfrm>
            <a:off x="6235172" y="2285648"/>
            <a:ext cx="4499503" cy="3103935"/>
          </a:xfrm>
          <a:prstGeom prst="rect">
            <a:avLst/>
          </a:prstGeom>
        </p:spPr>
      </p:pic>
    </p:spTree>
    <p:extLst>
      <p:ext uri="{BB962C8B-B14F-4D97-AF65-F5344CB8AC3E}">
        <p14:creationId xmlns:p14="http://schemas.microsoft.com/office/powerpoint/2010/main" val="266932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B114-D93B-42CE-AF9A-2647A53C2780}"/>
              </a:ext>
            </a:extLst>
          </p:cNvPr>
          <p:cNvSpPr>
            <a:spLocks noGrp="1"/>
          </p:cNvSpPr>
          <p:nvPr>
            <p:ph type="title"/>
          </p:nvPr>
        </p:nvSpPr>
        <p:spPr/>
        <p:txBody>
          <a:bodyPr/>
          <a:lstStyle/>
          <a:p>
            <a:r>
              <a:rPr lang="en-GB" dirty="0"/>
              <a:t>modal verbs (We’ll look at these again soon)</a:t>
            </a:r>
          </a:p>
        </p:txBody>
      </p:sp>
      <p:sp>
        <p:nvSpPr>
          <p:cNvPr id="3" name="Content Placeholder 2">
            <a:extLst>
              <a:ext uri="{FF2B5EF4-FFF2-40B4-BE49-F238E27FC236}">
                <a16:creationId xmlns:a16="http://schemas.microsoft.com/office/drawing/2014/main" id="{C3B40D15-4815-4281-A0D2-5A843A1D9029}"/>
              </a:ext>
            </a:extLst>
          </p:cNvPr>
          <p:cNvSpPr>
            <a:spLocks noGrp="1"/>
          </p:cNvSpPr>
          <p:nvPr>
            <p:ph idx="1"/>
          </p:nvPr>
        </p:nvSpPr>
        <p:spPr>
          <a:xfrm>
            <a:off x="676275" y="1844675"/>
            <a:ext cx="10515600" cy="4351338"/>
          </a:xfrm>
        </p:spPr>
        <p:txBody>
          <a:bodyPr>
            <a:normAutofit fontScale="85000" lnSpcReduction="20000"/>
          </a:bodyPr>
          <a:lstStyle/>
          <a:p>
            <a:pPr marL="0" indent="0">
              <a:buNone/>
            </a:pPr>
            <a:r>
              <a:rPr lang="en-GB" dirty="0" err="1"/>
              <a:t>können</a:t>
            </a:r>
            <a:r>
              <a:rPr lang="en-GB" dirty="0"/>
              <a:t> 				</a:t>
            </a:r>
            <a:r>
              <a:rPr lang="en-GB" dirty="0" err="1"/>
              <a:t>könnte</a:t>
            </a:r>
            <a:endParaRPr lang="en-GB" dirty="0"/>
          </a:p>
          <a:p>
            <a:pPr marL="0" indent="0">
              <a:buNone/>
            </a:pPr>
            <a:endParaRPr lang="en-GB" dirty="0"/>
          </a:p>
          <a:p>
            <a:pPr marL="0" indent="0">
              <a:buNone/>
            </a:pPr>
            <a:r>
              <a:rPr lang="en-GB" dirty="0" err="1"/>
              <a:t>müssen</a:t>
            </a:r>
            <a:r>
              <a:rPr lang="en-GB" dirty="0"/>
              <a:t>				</a:t>
            </a:r>
            <a:r>
              <a:rPr lang="en-GB" dirty="0" err="1"/>
              <a:t>müsste</a:t>
            </a:r>
            <a:endParaRPr lang="en-GB" dirty="0"/>
          </a:p>
          <a:p>
            <a:pPr marL="0" indent="0">
              <a:buNone/>
            </a:pPr>
            <a:endParaRPr lang="en-GB" dirty="0"/>
          </a:p>
          <a:p>
            <a:pPr marL="0" indent="0">
              <a:buNone/>
            </a:pPr>
            <a:r>
              <a:rPr lang="en-GB" dirty="0" err="1"/>
              <a:t>sollen</a:t>
            </a:r>
            <a:r>
              <a:rPr lang="en-GB" dirty="0"/>
              <a:t> 					</a:t>
            </a:r>
            <a:r>
              <a:rPr lang="en-GB" dirty="0" err="1"/>
              <a:t>sollte</a:t>
            </a:r>
            <a:r>
              <a:rPr lang="en-GB" dirty="0"/>
              <a:t> </a:t>
            </a:r>
          </a:p>
          <a:p>
            <a:pPr marL="0" indent="0">
              <a:buNone/>
            </a:pPr>
            <a:endParaRPr lang="en-GB" dirty="0"/>
          </a:p>
          <a:p>
            <a:pPr marL="0" indent="0">
              <a:buNone/>
            </a:pPr>
            <a:r>
              <a:rPr lang="en-GB" dirty="0" err="1"/>
              <a:t>wollen</a:t>
            </a:r>
            <a:r>
              <a:rPr lang="en-GB" dirty="0"/>
              <a:t>					</a:t>
            </a:r>
            <a:r>
              <a:rPr lang="en-GB" dirty="0" err="1"/>
              <a:t>wollte</a:t>
            </a:r>
            <a:endParaRPr lang="en-GB" dirty="0"/>
          </a:p>
          <a:p>
            <a:pPr marL="0" indent="0">
              <a:buNone/>
            </a:pPr>
            <a:endParaRPr lang="en-GB" dirty="0"/>
          </a:p>
          <a:p>
            <a:pPr marL="0" indent="0">
              <a:buNone/>
            </a:pPr>
            <a:r>
              <a:rPr lang="en-GB" dirty="0" err="1"/>
              <a:t>dürfen</a:t>
            </a:r>
            <a:r>
              <a:rPr lang="en-GB" dirty="0"/>
              <a:t>					</a:t>
            </a:r>
            <a:r>
              <a:rPr lang="en-GB" dirty="0" err="1"/>
              <a:t>dürfte</a:t>
            </a:r>
            <a:endParaRPr lang="en-GB" dirty="0"/>
          </a:p>
          <a:p>
            <a:pPr marL="0" indent="0">
              <a:buNone/>
            </a:pPr>
            <a:endParaRPr lang="en-GB" dirty="0"/>
          </a:p>
          <a:p>
            <a:pPr marL="0" indent="0">
              <a:buNone/>
            </a:pPr>
            <a:r>
              <a:rPr lang="en-GB" dirty="0"/>
              <a:t>(</a:t>
            </a:r>
            <a:r>
              <a:rPr lang="en-GB" dirty="0" err="1"/>
              <a:t>mögen</a:t>
            </a:r>
            <a:r>
              <a:rPr lang="en-GB" dirty="0"/>
              <a:t>) 				</a:t>
            </a:r>
            <a:r>
              <a:rPr lang="en-GB" dirty="0" err="1"/>
              <a:t>möchte</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5998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6C02-C939-466F-9464-1C46E78F5FBC}"/>
              </a:ext>
            </a:extLst>
          </p:cNvPr>
          <p:cNvSpPr>
            <a:spLocks noGrp="1"/>
          </p:cNvSpPr>
          <p:nvPr>
            <p:ph type="title"/>
          </p:nvPr>
        </p:nvSpPr>
        <p:spPr/>
        <p:txBody>
          <a:bodyPr/>
          <a:lstStyle/>
          <a:p>
            <a:r>
              <a:rPr lang="en-GB" dirty="0" err="1"/>
              <a:t>wenn</a:t>
            </a:r>
            <a:r>
              <a:rPr lang="en-GB" dirty="0"/>
              <a:t> clauses: </a:t>
            </a:r>
          </a:p>
        </p:txBody>
      </p:sp>
      <p:sp>
        <p:nvSpPr>
          <p:cNvPr id="3" name="Content Placeholder 2">
            <a:extLst>
              <a:ext uri="{FF2B5EF4-FFF2-40B4-BE49-F238E27FC236}">
                <a16:creationId xmlns:a16="http://schemas.microsoft.com/office/drawing/2014/main" id="{FADD39C1-96AF-4327-873E-E057A51D1C6F}"/>
              </a:ext>
            </a:extLst>
          </p:cNvPr>
          <p:cNvSpPr>
            <a:spLocks noGrp="1"/>
          </p:cNvSpPr>
          <p:nvPr>
            <p:ph idx="1"/>
          </p:nvPr>
        </p:nvSpPr>
        <p:spPr/>
        <p:txBody>
          <a:bodyPr/>
          <a:lstStyle/>
          <a:p>
            <a:pPr marL="0" indent="0">
              <a:buNone/>
            </a:pPr>
            <a:r>
              <a:rPr lang="en-GB" dirty="0"/>
              <a:t>If I had enough time, I would…… </a:t>
            </a:r>
          </a:p>
          <a:p>
            <a:pPr marL="0" indent="0">
              <a:buNone/>
            </a:pPr>
            <a:endParaRPr lang="en-GB" dirty="0"/>
          </a:p>
          <a:p>
            <a:pPr marL="0" indent="0">
              <a:buNone/>
            </a:pPr>
            <a:endParaRPr lang="en-GB" dirty="0"/>
          </a:p>
          <a:p>
            <a:pPr marL="0" indent="0">
              <a:buNone/>
            </a:pPr>
            <a:r>
              <a:rPr lang="en-GB" dirty="0"/>
              <a:t>If I were rich, I would……. </a:t>
            </a:r>
          </a:p>
        </p:txBody>
      </p:sp>
    </p:spTree>
    <p:extLst>
      <p:ext uri="{BB962C8B-B14F-4D97-AF65-F5344CB8AC3E}">
        <p14:creationId xmlns:p14="http://schemas.microsoft.com/office/powerpoint/2010/main" val="409911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6C02-C939-466F-9464-1C46E78F5FBC}"/>
              </a:ext>
            </a:extLst>
          </p:cNvPr>
          <p:cNvSpPr>
            <a:spLocks noGrp="1"/>
          </p:cNvSpPr>
          <p:nvPr>
            <p:ph type="title"/>
          </p:nvPr>
        </p:nvSpPr>
        <p:spPr/>
        <p:txBody>
          <a:bodyPr/>
          <a:lstStyle/>
          <a:p>
            <a:r>
              <a:rPr lang="en-GB" dirty="0" err="1"/>
              <a:t>wenn</a:t>
            </a:r>
            <a:r>
              <a:rPr lang="en-GB" dirty="0"/>
              <a:t> clauses: </a:t>
            </a:r>
          </a:p>
        </p:txBody>
      </p:sp>
      <p:sp>
        <p:nvSpPr>
          <p:cNvPr id="3" name="Content Placeholder 2">
            <a:extLst>
              <a:ext uri="{FF2B5EF4-FFF2-40B4-BE49-F238E27FC236}">
                <a16:creationId xmlns:a16="http://schemas.microsoft.com/office/drawing/2014/main" id="{FADD39C1-96AF-4327-873E-E057A51D1C6F}"/>
              </a:ext>
            </a:extLst>
          </p:cNvPr>
          <p:cNvSpPr>
            <a:spLocks noGrp="1"/>
          </p:cNvSpPr>
          <p:nvPr>
            <p:ph idx="1"/>
          </p:nvPr>
        </p:nvSpPr>
        <p:spPr/>
        <p:txBody>
          <a:bodyPr/>
          <a:lstStyle/>
          <a:p>
            <a:pPr marL="0" indent="0">
              <a:buNone/>
            </a:pPr>
            <a:r>
              <a:rPr lang="en-GB" dirty="0"/>
              <a:t>If I had enough time, I would…… </a:t>
            </a:r>
          </a:p>
          <a:p>
            <a:pPr marL="0" indent="0">
              <a:buNone/>
            </a:pPr>
            <a:endParaRPr lang="en-GB" dirty="0"/>
          </a:p>
          <a:p>
            <a:pPr marL="0" indent="0">
              <a:buNone/>
            </a:pPr>
            <a:endParaRPr lang="en-GB" dirty="0"/>
          </a:p>
          <a:p>
            <a:pPr marL="0" indent="0">
              <a:buNone/>
            </a:pPr>
            <a:endParaRPr lang="en-GB" dirty="0"/>
          </a:p>
          <a:p>
            <a:pPr marL="0" indent="0">
              <a:buNone/>
            </a:pPr>
            <a:r>
              <a:rPr lang="en-GB" dirty="0"/>
              <a:t>If I were rich, I would……. </a:t>
            </a:r>
          </a:p>
        </p:txBody>
      </p:sp>
      <p:sp>
        <p:nvSpPr>
          <p:cNvPr id="4" name="TextBox 3">
            <a:extLst>
              <a:ext uri="{FF2B5EF4-FFF2-40B4-BE49-F238E27FC236}">
                <a16:creationId xmlns:a16="http://schemas.microsoft.com/office/drawing/2014/main" id="{15CF559C-C9FD-445D-89B1-C5C0D58B61D8}"/>
              </a:ext>
            </a:extLst>
          </p:cNvPr>
          <p:cNvSpPr txBox="1"/>
          <p:nvPr/>
        </p:nvSpPr>
        <p:spPr>
          <a:xfrm>
            <a:off x="838200" y="2333625"/>
            <a:ext cx="10953750" cy="1200329"/>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Wenn</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ich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genug</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Zeit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hätte</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würde</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ich…….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(The ‘if’ makes it conditional in English and then we use ‘had’ which is the imperfect…. the Germans do the same, but just change their imperfect slightly to make it extra clear that it is conditional.... they probably do this with an umlaut/ vowel change) </a:t>
            </a:r>
          </a:p>
        </p:txBody>
      </p:sp>
      <p:sp>
        <p:nvSpPr>
          <p:cNvPr id="5" name="TextBox 4">
            <a:extLst>
              <a:ext uri="{FF2B5EF4-FFF2-40B4-BE49-F238E27FC236}">
                <a16:creationId xmlns:a16="http://schemas.microsoft.com/office/drawing/2014/main" id="{23BB9C21-7075-4D6E-A181-BF73F0EE1451}"/>
              </a:ext>
            </a:extLst>
          </p:cNvPr>
          <p:cNvSpPr txBox="1"/>
          <p:nvPr/>
        </p:nvSpPr>
        <p:spPr>
          <a:xfrm>
            <a:off x="838200" y="4486126"/>
            <a:ext cx="10953750" cy="369332"/>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Wenn</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ich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reich</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wäre</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würde</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ich…….. </a:t>
            </a:r>
          </a:p>
        </p:txBody>
      </p:sp>
    </p:spTree>
    <p:extLst>
      <p:ext uri="{BB962C8B-B14F-4D97-AF65-F5344CB8AC3E}">
        <p14:creationId xmlns:p14="http://schemas.microsoft.com/office/powerpoint/2010/main" val="72110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1926-9A02-4EF8-A578-601BFFBD9ECB}"/>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1B97F936-8546-43CF-8C30-4C179C1EEDFF}"/>
              </a:ext>
            </a:extLst>
          </p:cNvPr>
          <p:cNvSpPr>
            <a:spLocks noGrp="1"/>
          </p:cNvSpPr>
          <p:nvPr>
            <p:ph idx="1"/>
          </p:nvPr>
        </p:nvSpPr>
        <p:spPr/>
        <p:txBody>
          <a:bodyPr/>
          <a:lstStyle/>
          <a:p>
            <a:pPr marL="514350" indent="-514350">
              <a:buAutoNum type="arabicPeriod"/>
            </a:pPr>
            <a:r>
              <a:rPr lang="en-GB" dirty="0"/>
              <a:t>Make sure you can use </a:t>
            </a:r>
            <a:r>
              <a:rPr lang="en-GB" dirty="0" err="1"/>
              <a:t>werden</a:t>
            </a:r>
            <a:endParaRPr lang="en-GB" dirty="0"/>
          </a:p>
          <a:p>
            <a:pPr marL="514350" indent="-514350">
              <a:buAutoNum type="arabicPeriod"/>
            </a:pPr>
            <a:r>
              <a:rPr lang="en-GB" dirty="0"/>
              <a:t>Make sure you can use </a:t>
            </a:r>
            <a:r>
              <a:rPr lang="en-GB" dirty="0" err="1"/>
              <a:t>würden</a:t>
            </a:r>
            <a:endParaRPr lang="en-GB" dirty="0"/>
          </a:p>
          <a:p>
            <a:pPr marL="514350" indent="-514350">
              <a:buAutoNum type="arabicPeriod"/>
            </a:pPr>
            <a:r>
              <a:rPr lang="en-GB" dirty="0"/>
              <a:t>Familiarise yourself with some other verbs/ the pattern they follow</a:t>
            </a:r>
          </a:p>
        </p:txBody>
      </p:sp>
    </p:spTree>
    <p:extLst>
      <p:ext uri="{BB962C8B-B14F-4D97-AF65-F5344CB8AC3E}">
        <p14:creationId xmlns:p14="http://schemas.microsoft.com/office/powerpoint/2010/main" val="425117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CDC4D5-E975-4878-BE8B-2A81DE61C331}"/>
              </a:ext>
            </a:extLst>
          </p:cNvPr>
          <p:cNvPicPr>
            <a:picLocks noChangeAspect="1"/>
          </p:cNvPicPr>
          <p:nvPr/>
        </p:nvPicPr>
        <p:blipFill rotWithShape="1">
          <a:blip r:embed="rId2"/>
          <a:srcRect l="17733" t="24117" r="20860" b="27941"/>
          <a:stretch/>
        </p:blipFill>
        <p:spPr>
          <a:xfrm>
            <a:off x="190499" y="323850"/>
            <a:ext cx="11677651" cy="4843402"/>
          </a:xfrm>
          <a:prstGeom prst="rect">
            <a:avLst/>
          </a:prstGeom>
        </p:spPr>
      </p:pic>
      <p:pic>
        <p:nvPicPr>
          <p:cNvPr id="6" name="Picture 5">
            <a:extLst>
              <a:ext uri="{FF2B5EF4-FFF2-40B4-BE49-F238E27FC236}">
                <a16:creationId xmlns:a16="http://schemas.microsoft.com/office/drawing/2014/main" id="{014E48BC-54DE-4BB7-A9B1-0CC1DACC6FE4}"/>
              </a:ext>
            </a:extLst>
          </p:cNvPr>
          <p:cNvPicPr>
            <a:picLocks noChangeAspect="1"/>
          </p:cNvPicPr>
          <p:nvPr/>
        </p:nvPicPr>
        <p:blipFill rotWithShape="1">
          <a:blip r:embed="rId3"/>
          <a:srcRect l="24063" t="69118" r="38359" b="22059"/>
          <a:stretch/>
        </p:blipFill>
        <p:spPr>
          <a:xfrm>
            <a:off x="876300" y="5324475"/>
            <a:ext cx="10296525" cy="1284390"/>
          </a:xfrm>
          <a:prstGeom prst="rect">
            <a:avLst/>
          </a:prstGeom>
        </p:spPr>
      </p:pic>
    </p:spTree>
    <p:extLst>
      <p:ext uri="{BB962C8B-B14F-4D97-AF65-F5344CB8AC3E}">
        <p14:creationId xmlns:p14="http://schemas.microsoft.com/office/powerpoint/2010/main" val="311746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BB9E45-4BD2-4F98-AF2A-2BE2CC164888}"/>
              </a:ext>
            </a:extLst>
          </p:cNvPr>
          <p:cNvPicPr>
            <a:picLocks noChangeAspect="1"/>
          </p:cNvPicPr>
          <p:nvPr/>
        </p:nvPicPr>
        <p:blipFill rotWithShape="1">
          <a:blip r:embed="rId2"/>
          <a:srcRect l="17421" t="15736" r="42110" b="23529"/>
          <a:stretch/>
        </p:blipFill>
        <p:spPr>
          <a:xfrm>
            <a:off x="153228" y="520399"/>
            <a:ext cx="6061290" cy="4832651"/>
          </a:xfrm>
          <a:prstGeom prst="rect">
            <a:avLst/>
          </a:prstGeom>
        </p:spPr>
      </p:pic>
      <p:pic>
        <p:nvPicPr>
          <p:cNvPr id="6" name="Picture 5">
            <a:extLst>
              <a:ext uri="{FF2B5EF4-FFF2-40B4-BE49-F238E27FC236}">
                <a16:creationId xmlns:a16="http://schemas.microsoft.com/office/drawing/2014/main" id="{C8B3687B-4982-4BC3-9399-C2C9354AB0C3}"/>
              </a:ext>
            </a:extLst>
          </p:cNvPr>
          <p:cNvPicPr>
            <a:picLocks noChangeAspect="1"/>
          </p:cNvPicPr>
          <p:nvPr/>
        </p:nvPicPr>
        <p:blipFill rotWithShape="1">
          <a:blip r:embed="rId3"/>
          <a:srcRect l="25391" t="19028" r="28437" b="50299"/>
          <a:stretch/>
        </p:blipFill>
        <p:spPr>
          <a:xfrm>
            <a:off x="6324600" y="520399"/>
            <a:ext cx="5629276" cy="2103531"/>
          </a:xfrm>
          <a:prstGeom prst="rect">
            <a:avLst/>
          </a:prstGeom>
        </p:spPr>
      </p:pic>
    </p:spTree>
    <p:extLst>
      <p:ext uri="{BB962C8B-B14F-4D97-AF65-F5344CB8AC3E}">
        <p14:creationId xmlns:p14="http://schemas.microsoft.com/office/powerpoint/2010/main" val="203761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9636FD-9322-44D5-9431-1FCFC12E99C4}"/>
              </a:ext>
            </a:extLst>
          </p:cNvPr>
          <p:cNvPicPr>
            <a:picLocks noChangeAspect="1"/>
          </p:cNvPicPr>
          <p:nvPr/>
        </p:nvPicPr>
        <p:blipFill rotWithShape="1">
          <a:blip r:embed="rId2"/>
          <a:srcRect l="17734" t="22794" r="41954" b="20735"/>
          <a:stretch/>
        </p:blipFill>
        <p:spPr>
          <a:xfrm>
            <a:off x="200025" y="295275"/>
            <a:ext cx="5907118" cy="4395995"/>
          </a:xfrm>
          <a:prstGeom prst="rect">
            <a:avLst/>
          </a:prstGeom>
        </p:spPr>
      </p:pic>
      <p:pic>
        <p:nvPicPr>
          <p:cNvPr id="5" name="Picture 4">
            <a:extLst>
              <a:ext uri="{FF2B5EF4-FFF2-40B4-BE49-F238E27FC236}">
                <a16:creationId xmlns:a16="http://schemas.microsoft.com/office/drawing/2014/main" id="{9955EA97-22F7-45C4-8BDD-C82A8165D46F}"/>
              </a:ext>
            </a:extLst>
          </p:cNvPr>
          <p:cNvPicPr>
            <a:picLocks noChangeAspect="1"/>
          </p:cNvPicPr>
          <p:nvPr/>
        </p:nvPicPr>
        <p:blipFill rotWithShape="1">
          <a:blip r:embed="rId3"/>
          <a:srcRect t="51370"/>
          <a:stretch/>
        </p:blipFill>
        <p:spPr>
          <a:xfrm>
            <a:off x="6364879" y="1679713"/>
            <a:ext cx="5627096" cy="1903368"/>
          </a:xfrm>
          <a:prstGeom prst="rect">
            <a:avLst/>
          </a:prstGeom>
        </p:spPr>
      </p:pic>
    </p:spTree>
    <p:extLst>
      <p:ext uri="{BB962C8B-B14F-4D97-AF65-F5344CB8AC3E}">
        <p14:creationId xmlns:p14="http://schemas.microsoft.com/office/powerpoint/2010/main" val="260206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2CED-65AE-4E3B-AB30-3635095CA978}"/>
              </a:ext>
            </a:extLst>
          </p:cNvPr>
          <p:cNvSpPr>
            <a:spLocks noGrp="1"/>
          </p:cNvSpPr>
          <p:nvPr>
            <p:ph type="title"/>
          </p:nvPr>
        </p:nvSpPr>
        <p:spPr>
          <a:xfrm>
            <a:off x="838200" y="2374900"/>
            <a:ext cx="10515600" cy="1325563"/>
          </a:xfrm>
        </p:spPr>
        <p:txBody>
          <a:bodyPr/>
          <a:lstStyle/>
          <a:p>
            <a:pPr algn="ctr"/>
            <a:r>
              <a:rPr lang="en-GB" dirty="0"/>
              <a:t>the conditional </a:t>
            </a:r>
          </a:p>
        </p:txBody>
      </p:sp>
    </p:spTree>
    <p:extLst>
      <p:ext uri="{BB962C8B-B14F-4D97-AF65-F5344CB8AC3E}">
        <p14:creationId xmlns:p14="http://schemas.microsoft.com/office/powerpoint/2010/main" val="217946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BF943E2-76FF-4C10-A0A3-A5CE6AFE9A98}"/>
              </a:ext>
            </a:extLst>
          </p:cNvPr>
          <p:cNvGraphicFramePr>
            <a:graphicFrameLocks noGrp="1"/>
          </p:cNvGraphicFramePr>
          <p:nvPr/>
        </p:nvGraphicFramePr>
        <p:xfrm>
          <a:off x="574675" y="1724025"/>
          <a:ext cx="4645026" cy="4010028"/>
        </p:xfrm>
        <a:graphic>
          <a:graphicData uri="http://schemas.openxmlformats.org/drawingml/2006/table">
            <a:tbl>
              <a:tblPr/>
              <a:tblGrid>
                <a:gridCol w="957737">
                  <a:extLst>
                    <a:ext uri="{9D8B030D-6E8A-4147-A177-3AD203B41FA5}">
                      <a16:colId xmlns:a16="http://schemas.microsoft.com/office/drawing/2014/main" val="2352237057"/>
                    </a:ext>
                  </a:extLst>
                </a:gridCol>
                <a:gridCol w="1331255">
                  <a:extLst>
                    <a:ext uri="{9D8B030D-6E8A-4147-A177-3AD203B41FA5}">
                      <a16:colId xmlns:a16="http://schemas.microsoft.com/office/drawing/2014/main" val="2175323531"/>
                    </a:ext>
                  </a:extLst>
                </a:gridCol>
                <a:gridCol w="737457">
                  <a:extLst>
                    <a:ext uri="{9D8B030D-6E8A-4147-A177-3AD203B41FA5}">
                      <a16:colId xmlns:a16="http://schemas.microsoft.com/office/drawing/2014/main" val="2769725907"/>
                    </a:ext>
                  </a:extLst>
                </a:gridCol>
                <a:gridCol w="1618577">
                  <a:extLst>
                    <a:ext uri="{9D8B030D-6E8A-4147-A177-3AD203B41FA5}">
                      <a16:colId xmlns:a16="http://schemas.microsoft.com/office/drawing/2014/main" val="219641431"/>
                    </a:ext>
                  </a:extLst>
                </a:gridCol>
              </a:tblGrid>
              <a:tr h="668338">
                <a:tc>
                  <a:txBody>
                    <a:bodyPr/>
                    <a:lstStyle/>
                    <a:p>
                      <a:pPr algn="ctr">
                        <a:lnSpc>
                          <a:spcPct val="115000"/>
                        </a:lnSpc>
                        <a:spcAft>
                          <a:spcPts val="0"/>
                        </a:spcAft>
                      </a:pPr>
                      <a:r>
                        <a:rPr lang="en-GB" sz="2400" i="1">
                          <a:solidFill>
                            <a:srgbClr val="000000"/>
                          </a:solidFill>
                          <a:effectLst/>
                          <a:latin typeface="Short Stack"/>
                          <a:ea typeface="Short Stack"/>
                          <a:cs typeface="Short Stack"/>
                        </a:rPr>
                        <a:t>ich</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werde</a:t>
                      </a:r>
                      <a:r>
                        <a:rPr lang="en-GB" sz="2400" b="1" dirty="0">
                          <a:solidFill>
                            <a:srgbClr val="000000"/>
                          </a:solidFill>
                          <a:effectLst/>
                          <a:latin typeface="Short Stack"/>
                          <a:ea typeface="Short Stack"/>
                          <a:cs typeface="Short Stack"/>
                        </a:rPr>
                        <a:t> </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wir</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werden</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39694"/>
                  </a:ext>
                </a:extLst>
              </a:tr>
              <a:tr h="668338">
                <a:tc>
                  <a:txBody>
                    <a:bodyPr/>
                    <a:lstStyle/>
                    <a:p>
                      <a:pPr algn="ctr">
                        <a:lnSpc>
                          <a:spcPct val="115000"/>
                        </a:lnSpc>
                        <a:spcAft>
                          <a:spcPts val="0"/>
                        </a:spcAft>
                      </a:pPr>
                      <a:r>
                        <a:rPr lang="en-GB" sz="2400" i="1" dirty="0">
                          <a:solidFill>
                            <a:srgbClr val="000000"/>
                          </a:solidFill>
                          <a:effectLst/>
                          <a:latin typeface="Short Stack"/>
                          <a:ea typeface="Short Stack"/>
                          <a:cs typeface="Short Stack"/>
                        </a:rPr>
                        <a:t>du</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wirst</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ihr</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werdet</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512552"/>
                  </a:ext>
                </a:extLst>
              </a:tr>
              <a:tr h="668338">
                <a:tc>
                  <a:txBody>
                    <a:bodyPr/>
                    <a:lstStyle/>
                    <a:p>
                      <a:pPr algn="ctr">
                        <a:lnSpc>
                          <a:spcPct val="115000"/>
                        </a:lnSpc>
                        <a:spcAft>
                          <a:spcPts val="0"/>
                        </a:spcAft>
                      </a:pPr>
                      <a:r>
                        <a:rPr lang="en-GB" sz="2400" i="1">
                          <a:solidFill>
                            <a:srgbClr val="000000"/>
                          </a:solidFill>
                          <a:effectLst/>
                          <a:latin typeface="Short Stack"/>
                          <a:ea typeface="Short Stack"/>
                          <a:cs typeface="Short Stack"/>
                        </a:rPr>
                        <a:t>er</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en-GB" sz="2400" b="1" dirty="0">
                        <a:solidFill>
                          <a:srgbClr val="000000"/>
                        </a:solidFill>
                        <a:effectLst/>
                        <a:latin typeface="Short Stack"/>
                        <a:ea typeface="Short Stack"/>
                        <a:cs typeface="Short Stack"/>
                      </a:endParaRPr>
                    </a:p>
                    <a:p>
                      <a:pPr algn="ctr">
                        <a:lnSpc>
                          <a:spcPct val="115000"/>
                        </a:lnSpc>
                        <a:spcAft>
                          <a:spcPts val="0"/>
                        </a:spcAft>
                      </a:pPr>
                      <a:endParaRPr lang="en-GB" sz="2400" b="1" dirty="0">
                        <a:solidFill>
                          <a:srgbClr val="000000"/>
                        </a:solidFill>
                        <a:effectLst/>
                        <a:latin typeface="Short Stack"/>
                        <a:ea typeface="Short Stack"/>
                        <a:cs typeface="Short Stack"/>
                      </a:endParaRPr>
                    </a:p>
                    <a:p>
                      <a:pPr algn="ctr">
                        <a:lnSpc>
                          <a:spcPct val="115000"/>
                        </a:lnSpc>
                        <a:spcAft>
                          <a:spcPts val="0"/>
                        </a:spcAft>
                      </a:pPr>
                      <a:r>
                        <a:rPr lang="en-GB" sz="2400" b="1" dirty="0" err="1">
                          <a:solidFill>
                            <a:srgbClr val="000000"/>
                          </a:solidFill>
                          <a:effectLst/>
                          <a:latin typeface="Short Stack"/>
                          <a:ea typeface="Short Stack"/>
                          <a:cs typeface="Short Stack"/>
                        </a:rPr>
                        <a:t>wird</a:t>
                      </a:r>
                      <a:r>
                        <a:rPr lang="en-GB" sz="2400" b="1" dirty="0">
                          <a:solidFill>
                            <a:srgbClr val="000000"/>
                          </a:solidFill>
                          <a:effectLst/>
                          <a:latin typeface="Short Stack"/>
                          <a:ea typeface="Short Stack"/>
                          <a:cs typeface="Short Stack"/>
                        </a:rPr>
                        <a:t> </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15000"/>
                        </a:lnSpc>
                        <a:spcAft>
                          <a:spcPts val="0"/>
                        </a:spcAft>
                      </a:pPr>
                      <a:r>
                        <a:rPr lang="en-GB" sz="2400" i="1" dirty="0">
                          <a:solidFill>
                            <a:srgbClr val="000000"/>
                          </a:solidFill>
                          <a:effectLst/>
                          <a:latin typeface="Short Stack"/>
                          <a:ea typeface="Short Stack"/>
                          <a:cs typeface="Short Stack"/>
                        </a:rPr>
                        <a:t> </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1314017820"/>
                  </a:ext>
                </a:extLst>
              </a:tr>
              <a:tr h="668338">
                <a:tc>
                  <a:txBody>
                    <a:bodyPr/>
                    <a:lstStyle/>
                    <a:p>
                      <a:pPr algn="ctr">
                        <a:lnSpc>
                          <a:spcPct val="115000"/>
                        </a:lnSpc>
                        <a:spcAft>
                          <a:spcPts val="0"/>
                        </a:spcAft>
                      </a:pPr>
                      <a:r>
                        <a:rPr lang="en-GB" sz="2400" i="1">
                          <a:solidFill>
                            <a:srgbClr val="000000"/>
                          </a:solidFill>
                          <a:effectLst/>
                          <a:latin typeface="Short Stack"/>
                          <a:ea typeface="Short Stack"/>
                          <a:cs typeface="Short Stack"/>
                        </a:rPr>
                        <a:t>sie</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991290092"/>
                  </a:ext>
                </a:extLst>
              </a:tr>
              <a:tr h="668338">
                <a:tc>
                  <a:txBody>
                    <a:bodyPr/>
                    <a:lstStyle/>
                    <a:p>
                      <a:pPr algn="ctr">
                        <a:lnSpc>
                          <a:spcPct val="115000"/>
                        </a:lnSpc>
                        <a:spcAft>
                          <a:spcPts val="0"/>
                        </a:spcAft>
                      </a:pPr>
                      <a:r>
                        <a:rPr lang="en-GB" sz="2400" i="1">
                          <a:solidFill>
                            <a:srgbClr val="000000"/>
                          </a:solidFill>
                          <a:effectLst/>
                          <a:latin typeface="Short Stack"/>
                          <a:ea typeface="Short Stack"/>
                          <a:cs typeface="Short Stack"/>
                        </a:rPr>
                        <a:t>es</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2400" i="1">
                          <a:solidFill>
                            <a:srgbClr val="000000"/>
                          </a:solidFill>
                          <a:effectLst/>
                          <a:latin typeface="Short Stack"/>
                          <a:ea typeface="Short Stack"/>
                          <a:cs typeface="Short Stack"/>
                        </a:rPr>
                        <a:t>Sie</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GB" sz="2400" b="1" dirty="0">
                          <a:solidFill>
                            <a:srgbClr val="000000"/>
                          </a:solidFill>
                          <a:effectLst/>
                          <a:latin typeface="Short Stack"/>
                          <a:ea typeface="Short Stack"/>
                          <a:cs typeface="Short Stack"/>
                        </a:rPr>
                        <a:t> </a:t>
                      </a:r>
                    </a:p>
                    <a:p>
                      <a:pPr algn="ctr">
                        <a:lnSpc>
                          <a:spcPct val="115000"/>
                        </a:lnSpc>
                        <a:spcAft>
                          <a:spcPts val="0"/>
                        </a:spcAft>
                      </a:pPr>
                      <a:r>
                        <a:rPr lang="en-GB" sz="2400" b="1" dirty="0" err="1">
                          <a:solidFill>
                            <a:srgbClr val="000000"/>
                          </a:solidFill>
                          <a:effectLst/>
                          <a:latin typeface="Short Stack"/>
                          <a:ea typeface="Arial" panose="020B0604020202020204" pitchFamily="34" charset="0"/>
                        </a:rPr>
                        <a:t>werden</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193871"/>
                  </a:ext>
                </a:extLst>
              </a:tr>
              <a:tr h="668338">
                <a:tc>
                  <a:txBody>
                    <a:bodyPr/>
                    <a:lstStyle/>
                    <a:p>
                      <a:pPr algn="ctr">
                        <a:lnSpc>
                          <a:spcPct val="115000"/>
                        </a:lnSpc>
                        <a:spcAft>
                          <a:spcPts val="0"/>
                        </a:spcAft>
                      </a:pPr>
                      <a:r>
                        <a:rPr lang="en-GB" sz="2400" i="1">
                          <a:solidFill>
                            <a:srgbClr val="000000"/>
                          </a:solidFill>
                          <a:effectLst/>
                          <a:latin typeface="Short Stack"/>
                          <a:ea typeface="Short Stack"/>
                          <a:cs typeface="Short Stack"/>
                        </a:rPr>
                        <a:t>man</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sie</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42804157"/>
                  </a:ext>
                </a:extLst>
              </a:tr>
            </a:tbl>
          </a:graphicData>
        </a:graphic>
      </p:graphicFrame>
      <p:graphicFrame>
        <p:nvGraphicFramePr>
          <p:cNvPr id="5" name="Table 4">
            <a:extLst>
              <a:ext uri="{FF2B5EF4-FFF2-40B4-BE49-F238E27FC236}">
                <a16:creationId xmlns:a16="http://schemas.microsoft.com/office/drawing/2014/main" id="{9B3095B6-44AD-44E1-BFA9-C803CF17A0F2}"/>
              </a:ext>
            </a:extLst>
          </p:cNvPr>
          <p:cNvGraphicFramePr>
            <a:graphicFrameLocks noGrp="1"/>
          </p:cNvGraphicFramePr>
          <p:nvPr/>
        </p:nvGraphicFramePr>
        <p:xfrm>
          <a:off x="6886574" y="1714500"/>
          <a:ext cx="4645027" cy="4010028"/>
        </p:xfrm>
        <a:graphic>
          <a:graphicData uri="http://schemas.openxmlformats.org/drawingml/2006/table">
            <a:tbl>
              <a:tblPr/>
              <a:tblGrid>
                <a:gridCol w="957737">
                  <a:extLst>
                    <a:ext uri="{9D8B030D-6E8A-4147-A177-3AD203B41FA5}">
                      <a16:colId xmlns:a16="http://schemas.microsoft.com/office/drawing/2014/main" val="2352237057"/>
                    </a:ext>
                  </a:extLst>
                </a:gridCol>
                <a:gridCol w="1331255">
                  <a:extLst>
                    <a:ext uri="{9D8B030D-6E8A-4147-A177-3AD203B41FA5}">
                      <a16:colId xmlns:a16="http://schemas.microsoft.com/office/drawing/2014/main" val="2175323531"/>
                    </a:ext>
                  </a:extLst>
                </a:gridCol>
                <a:gridCol w="737459">
                  <a:extLst>
                    <a:ext uri="{9D8B030D-6E8A-4147-A177-3AD203B41FA5}">
                      <a16:colId xmlns:a16="http://schemas.microsoft.com/office/drawing/2014/main" val="2769725907"/>
                    </a:ext>
                  </a:extLst>
                </a:gridCol>
                <a:gridCol w="1618576">
                  <a:extLst>
                    <a:ext uri="{9D8B030D-6E8A-4147-A177-3AD203B41FA5}">
                      <a16:colId xmlns:a16="http://schemas.microsoft.com/office/drawing/2014/main" val="219641431"/>
                    </a:ext>
                  </a:extLst>
                </a:gridCol>
              </a:tblGrid>
              <a:tr h="605867">
                <a:tc>
                  <a:txBody>
                    <a:bodyPr/>
                    <a:lstStyle/>
                    <a:p>
                      <a:pPr algn="ctr">
                        <a:lnSpc>
                          <a:spcPct val="115000"/>
                        </a:lnSpc>
                        <a:spcAft>
                          <a:spcPts val="0"/>
                        </a:spcAft>
                      </a:pPr>
                      <a:r>
                        <a:rPr lang="en-GB" sz="2400" i="1" dirty="0">
                          <a:solidFill>
                            <a:srgbClr val="000000"/>
                          </a:solidFill>
                          <a:effectLst/>
                          <a:latin typeface="Short Stack"/>
                          <a:ea typeface="Short Stack"/>
                          <a:cs typeface="Short Stack"/>
                        </a:rPr>
                        <a:t>ich</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würd</a:t>
                      </a:r>
                      <a:r>
                        <a:rPr lang="en-GB" sz="2400" b="1" dirty="0" err="1">
                          <a:solidFill>
                            <a:srgbClr val="000000"/>
                          </a:solidFill>
                          <a:effectLst/>
                          <a:highlight>
                            <a:srgbClr val="FFFF00"/>
                          </a:highlight>
                          <a:latin typeface="Short Stack"/>
                          <a:ea typeface="Short Stack"/>
                          <a:cs typeface="Short Stack"/>
                        </a:rPr>
                        <a:t>e</a:t>
                      </a:r>
                      <a:r>
                        <a:rPr lang="en-GB" sz="2400" b="1" dirty="0">
                          <a:solidFill>
                            <a:srgbClr val="000000"/>
                          </a:solidFill>
                          <a:effectLst/>
                          <a:latin typeface="Short Stack"/>
                          <a:ea typeface="Short Stack"/>
                          <a:cs typeface="Short Stack"/>
                        </a:rPr>
                        <a:t> </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wir</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würd</a:t>
                      </a:r>
                      <a:r>
                        <a:rPr lang="en-GB" sz="2400" b="1" dirty="0" err="1">
                          <a:solidFill>
                            <a:srgbClr val="000000"/>
                          </a:solidFill>
                          <a:effectLst/>
                          <a:highlight>
                            <a:srgbClr val="FFFF00"/>
                          </a:highlight>
                          <a:latin typeface="Short Stack"/>
                          <a:ea typeface="Short Stack"/>
                          <a:cs typeface="Short Stack"/>
                        </a:rPr>
                        <a:t>en</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39694"/>
                  </a:ext>
                </a:extLst>
              </a:tr>
              <a:tr h="980693">
                <a:tc>
                  <a:txBody>
                    <a:bodyPr/>
                    <a:lstStyle/>
                    <a:p>
                      <a:pPr algn="ctr">
                        <a:lnSpc>
                          <a:spcPct val="115000"/>
                        </a:lnSpc>
                        <a:spcAft>
                          <a:spcPts val="0"/>
                        </a:spcAft>
                      </a:pPr>
                      <a:r>
                        <a:rPr lang="en-GB" sz="2400" i="1" dirty="0">
                          <a:solidFill>
                            <a:srgbClr val="000000"/>
                          </a:solidFill>
                          <a:effectLst/>
                          <a:latin typeface="Short Stack"/>
                          <a:ea typeface="Short Stack"/>
                          <a:cs typeface="Short Stack"/>
                        </a:rPr>
                        <a:t>du</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würd</a:t>
                      </a:r>
                      <a:r>
                        <a:rPr lang="en-GB" sz="2400" b="1" dirty="0" err="1">
                          <a:solidFill>
                            <a:srgbClr val="000000"/>
                          </a:solidFill>
                          <a:effectLst/>
                          <a:highlight>
                            <a:srgbClr val="FFFF00"/>
                          </a:highlight>
                          <a:latin typeface="Short Stack"/>
                          <a:ea typeface="Short Stack"/>
                          <a:cs typeface="Short Stack"/>
                        </a:rPr>
                        <a:t>est</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ihr</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würd</a:t>
                      </a:r>
                      <a:r>
                        <a:rPr lang="en-GB" sz="2400" b="1" dirty="0" err="1">
                          <a:solidFill>
                            <a:srgbClr val="000000"/>
                          </a:solidFill>
                          <a:effectLst/>
                          <a:highlight>
                            <a:srgbClr val="FFFF00"/>
                          </a:highlight>
                          <a:latin typeface="Short Stack"/>
                          <a:ea typeface="Short Stack"/>
                          <a:cs typeface="Short Stack"/>
                        </a:rPr>
                        <a:t>et</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512552"/>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er</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en-GB" sz="2400" b="1" dirty="0">
                        <a:solidFill>
                          <a:srgbClr val="000000"/>
                        </a:solidFill>
                        <a:effectLst/>
                        <a:latin typeface="Short Stack"/>
                        <a:ea typeface="Short Stack"/>
                        <a:cs typeface="Short Stack"/>
                      </a:endParaRPr>
                    </a:p>
                    <a:p>
                      <a:pPr algn="ctr">
                        <a:lnSpc>
                          <a:spcPct val="115000"/>
                        </a:lnSpc>
                        <a:spcAft>
                          <a:spcPts val="0"/>
                        </a:spcAft>
                      </a:pPr>
                      <a:endParaRPr lang="en-GB" sz="2400" b="1" dirty="0">
                        <a:solidFill>
                          <a:srgbClr val="000000"/>
                        </a:solidFill>
                        <a:effectLst/>
                        <a:latin typeface="Short Stack"/>
                        <a:ea typeface="Short Stack"/>
                        <a:cs typeface="Short Stack"/>
                      </a:endParaRPr>
                    </a:p>
                    <a:p>
                      <a:pPr algn="ctr">
                        <a:lnSpc>
                          <a:spcPct val="115000"/>
                        </a:lnSpc>
                        <a:spcAft>
                          <a:spcPts val="0"/>
                        </a:spcAft>
                      </a:pPr>
                      <a:r>
                        <a:rPr lang="en-GB" sz="2400" b="1" dirty="0" err="1">
                          <a:solidFill>
                            <a:srgbClr val="000000"/>
                          </a:solidFill>
                          <a:effectLst/>
                          <a:latin typeface="Short Stack"/>
                          <a:ea typeface="Short Stack"/>
                          <a:cs typeface="Short Stack"/>
                        </a:rPr>
                        <a:t>würd</a:t>
                      </a:r>
                      <a:r>
                        <a:rPr lang="en-GB" sz="2400" b="1" dirty="0" err="1">
                          <a:solidFill>
                            <a:srgbClr val="000000"/>
                          </a:solidFill>
                          <a:effectLst/>
                          <a:highlight>
                            <a:srgbClr val="FFFF00"/>
                          </a:highlight>
                          <a:latin typeface="Short Stack"/>
                          <a:ea typeface="Short Stack"/>
                          <a:cs typeface="Short Stack"/>
                        </a:rPr>
                        <a:t>e</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15000"/>
                        </a:lnSpc>
                        <a:spcAft>
                          <a:spcPts val="0"/>
                        </a:spcAft>
                      </a:pPr>
                      <a:r>
                        <a:rPr lang="en-GB" sz="2400" i="1">
                          <a:solidFill>
                            <a:srgbClr val="000000"/>
                          </a:solidFill>
                          <a:effectLst/>
                          <a:latin typeface="Short Stack"/>
                          <a:ea typeface="Short Stack"/>
                          <a:cs typeface="Short Stack"/>
                        </a:rPr>
                        <a:t> </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1314017820"/>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sie</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991290092"/>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es</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2400" i="1">
                          <a:solidFill>
                            <a:srgbClr val="000000"/>
                          </a:solidFill>
                          <a:effectLst/>
                          <a:latin typeface="Short Stack"/>
                          <a:ea typeface="Short Stack"/>
                          <a:cs typeface="Short Stack"/>
                        </a:rPr>
                        <a:t>Sie</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GB" sz="2400" b="1" dirty="0">
                          <a:solidFill>
                            <a:srgbClr val="000000"/>
                          </a:solidFill>
                          <a:effectLst/>
                          <a:latin typeface="Short Stack"/>
                          <a:ea typeface="Short Stack"/>
                          <a:cs typeface="Short Stack"/>
                        </a:rPr>
                        <a:t> </a:t>
                      </a:r>
                    </a:p>
                    <a:p>
                      <a:pPr algn="ctr">
                        <a:lnSpc>
                          <a:spcPct val="115000"/>
                        </a:lnSpc>
                        <a:spcAft>
                          <a:spcPts val="0"/>
                        </a:spcAft>
                      </a:pPr>
                      <a:r>
                        <a:rPr lang="en-GB" sz="2400" b="1" dirty="0" err="1">
                          <a:solidFill>
                            <a:srgbClr val="000000"/>
                          </a:solidFill>
                          <a:effectLst/>
                          <a:latin typeface="Short Stack"/>
                          <a:ea typeface="Arial" panose="020B0604020202020204" pitchFamily="34" charset="0"/>
                        </a:rPr>
                        <a:t>würd</a:t>
                      </a:r>
                      <a:r>
                        <a:rPr lang="en-GB" sz="2400" b="1" dirty="0" err="1">
                          <a:solidFill>
                            <a:srgbClr val="000000"/>
                          </a:solidFill>
                          <a:effectLst/>
                          <a:highlight>
                            <a:srgbClr val="FFFF00"/>
                          </a:highlight>
                          <a:latin typeface="Short Stack"/>
                          <a:ea typeface="Arial" panose="020B0604020202020204" pitchFamily="34" charset="0"/>
                        </a:rPr>
                        <a:t>en</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193871"/>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man</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sie</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42804157"/>
                  </a:ext>
                </a:extLst>
              </a:tr>
            </a:tbl>
          </a:graphicData>
        </a:graphic>
      </p:graphicFrame>
      <p:sp>
        <p:nvSpPr>
          <p:cNvPr id="6" name="TextBox 5">
            <a:extLst>
              <a:ext uri="{FF2B5EF4-FFF2-40B4-BE49-F238E27FC236}">
                <a16:creationId xmlns:a16="http://schemas.microsoft.com/office/drawing/2014/main" id="{6F56E532-F6BB-4F2F-A188-F63C424735A4}"/>
              </a:ext>
            </a:extLst>
          </p:cNvPr>
          <p:cNvSpPr txBox="1"/>
          <p:nvPr/>
        </p:nvSpPr>
        <p:spPr>
          <a:xfrm>
            <a:off x="6886574" y="1226579"/>
            <a:ext cx="4645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black"/>
                </a:solidFill>
                <a:effectLst/>
                <a:uLnTx/>
                <a:uFillTx/>
                <a:latin typeface="Calibri" panose="020F0502020204030204"/>
                <a:ea typeface="+mn-ea"/>
                <a:cs typeface="+mn-cs"/>
              </a:rPr>
              <a:t>würden</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would </a:t>
            </a:r>
          </a:p>
        </p:txBody>
      </p:sp>
      <p:sp>
        <p:nvSpPr>
          <p:cNvPr id="7" name="TextBox 6">
            <a:extLst>
              <a:ext uri="{FF2B5EF4-FFF2-40B4-BE49-F238E27FC236}">
                <a16:creationId xmlns:a16="http://schemas.microsoft.com/office/drawing/2014/main" id="{D175F463-C4F4-4D39-8775-6CF2561BD931}"/>
              </a:ext>
            </a:extLst>
          </p:cNvPr>
          <p:cNvSpPr txBox="1"/>
          <p:nvPr/>
        </p:nvSpPr>
        <p:spPr>
          <a:xfrm>
            <a:off x="727075" y="1207532"/>
            <a:ext cx="4645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black"/>
                </a:solidFill>
                <a:effectLst/>
                <a:uLnTx/>
                <a:uFillTx/>
                <a:latin typeface="Calibri" panose="020F0502020204030204"/>
                <a:ea typeface="+mn-ea"/>
                <a:cs typeface="+mn-cs"/>
              </a:rPr>
              <a:t>werden</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will </a:t>
            </a:r>
          </a:p>
        </p:txBody>
      </p:sp>
      <p:sp>
        <p:nvSpPr>
          <p:cNvPr id="8" name="TextBox 7">
            <a:extLst>
              <a:ext uri="{FF2B5EF4-FFF2-40B4-BE49-F238E27FC236}">
                <a16:creationId xmlns:a16="http://schemas.microsoft.com/office/drawing/2014/main" id="{5822032F-8B3F-4A9F-8AB0-039A9B887668}"/>
              </a:ext>
            </a:extLst>
          </p:cNvPr>
          <p:cNvSpPr txBox="1"/>
          <p:nvPr/>
        </p:nvSpPr>
        <p:spPr>
          <a:xfrm>
            <a:off x="6505575" y="104775"/>
            <a:ext cx="5568950" cy="1200329"/>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0000"/>
                </a:solidFill>
                <a:effectLst/>
                <a:uLnTx/>
                <a:uFillTx/>
                <a:latin typeface="Calibri" panose="020F0502020204030204"/>
                <a:ea typeface="+mn-ea"/>
                <a:cs typeface="+mn-cs"/>
              </a:rPr>
              <a:t>würden</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 is a version of </a:t>
            </a:r>
            <a:r>
              <a:rPr kumimoji="0" lang="en-GB" sz="1800" b="1" i="0" u="none" strike="noStrike" kern="1200" cap="none" spc="0" normalizeH="0" baseline="0" noProof="0" dirty="0" err="1">
                <a:ln>
                  <a:noFill/>
                </a:ln>
                <a:solidFill>
                  <a:srgbClr val="FF0000"/>
                </a:solidFill>
                <a:effectLst/>
                <a:uLnTx/>
                <a:uFillTx/>
                <a:latin typeface="Calibri" panose="020F0502020204030204"/>
                <a:ea typeface="+mn-ea"/>
                <a:cs typeface="+mn-cs"/>
              </a:rPr>
              <a:t>werden</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 We call it the imperfect subjunctive…. That doesn’t matter too much at this point, but you may notice that it looks like the imperfect but with an umlaut. This is an important pattern to spot.</a:t>
            </a:r>
          </a:p>
        </p:txBody>
      </p:sp>
    </p:spTree>
    <p:extLst>
      <p:ext uri="{BB962C8B-B14F-4D97-AF65-F5344CB8AC3E}">
        <p14:creationId xmlns:p14="http://schemas.microsoft.com/office/powerpoint/2010/main" val="343634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D183-178C-4FC3-A142-DCB20F7CA48D}"/>
              </a:ext>
            </a:extLst>
          </p:cNvPr>
          <p:cNvSpPr>
            <a:spLocks noGrp="1"/>
          </p:cNvSpPr>
          <p:nvPr>
            <p:ph type="title"/>
          </p:nvPr>
        </p:nvSpPr>
        <p:spPr>
          <a:xfrm>
            <a:off x="119062" y="38636"/>
            <a:ext cx="11953875" cy="770989"/>
          </a:xfrm>
        </p:spPr>
        <p:txBody>
          <a:bodyPr/>
          <a:lstStyle/>
          <a:p>
            <a:r>
              <a:rPr lang="en-GB" dirty="0"/>
              <a:t>Using the ‘imperfect subjunctive’ as a conditional: </a:t>
            </a:r>
          </a:p>
        </p:txBody>
      </p:sp>
      <p:pic>
        <p:nvPicPr>
          <p:cNvPr id="4" name="Picture 3">
            <a:extLst>
              <a:ext uri="{FF2B5EF4-FFF2-40B4-BE49-F238E27FC236}">
                <a16:creationId xmlns:a16="http://schemas.microsoft.com/office/drawing/2014/main" id="{A61EB821-1238-4431-9E44-5A44E669A6ED}"/>
              </a:ext>
            </a:extLst>
          </p:cNvPr>
          <p:cNvPicPr>
            <a:picLocks noChangeAspect="1"/>
          </p:cNvPicPr>
          <p:nvPr/>
        </p:nvPicPr>
        <p:blipFill>
          <a:blip r:embed="rId2"/>
          <a:stretch>
            <a:fillRect/>
          </a:stretch>
        </p:blipFill>
        <p:spPr>
          <a:xfrm>
            <a:off x="236779" y="809625"/>
            <a:ext cx="4669941" cy="4060288"/>
          </a:xfrm>
          <a:prstGeom prst="rect">
            <a:avLst/>
          </a:prstGeom>
        </p:spPr>
      </p:pic>
      <p:sp>
        <p:nvSpPr>
          <p:cNvPr id="5" name="TextBox 4">
            <a:extLst>
              <a:ext uri="{FF2B5EF4-FFF2-40B4-BE49-F238E27FC236}">
                <a16:creationId xmlns:a16="http://schemas.microsoft.com/office/drawing/2014/main" id="{3FC4C9EB-7E01-477D-98FC-9347BB40F052}"/>
              </a:ext>
            </a:extLst>
          </p:cNvPr>
          <p:cNvSpPr txBox="1"/>
          <p:nvPr/>
        </p:nvSpPr>
        <p:spPr>
          <a:xfrm>
            <a:off x="5705353" y="809625"/>
            <a:ext cx="5568950" cy="1754326"/>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This is the satisfying bit when you get it right…. so get it right! Instead of saying ‘</a:t>
            </a:r>
            <a:r>
              <a:rPr kumimoji="0" lang="en-GB" sz="1800" b="1" i="0" u="none" strike="noStrike" kern="1200" cap="none" spc="0" normalizeH="0" baseline="0" noProof="0" dirty="0" err="1">
                <a:ln>
                  <a:noFill/>
                </a:ln>
                <a:solidFill>
                  <a:srgbClr val="FF0000"/>
                </a:solidFill>
                <a:effectLst/>
                <a:uLnTx/>
                <a:uFillTx/>
                <a:latin typeface="Calibri" panose="020F0502020204030204"/>
                <a:ea typeface="+mn-ea"/>
                <a:cs typeface="+mn-cs"/>
              </a:rPr>
              <a:t>würde</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…..sein’ or ‘</a:t>
            </a:r>
            <a:r>
              <a:rPr kumimoji="0" lang="en-GB" sz="1800" b="1" i="0" u="none" strike="noStrike" kern="1200" cap="none" spc="0" normalizeH="0" baseline="0" noProof="0" dirty="0" err="1">
                <a:ln>
                  <a:noFill/>
                </a:ln>
                <a:solidFill>
                  <a:srgbClr val="FF0000"/>
                </a:solidFill>
                <a:effectLst/>
                <a:uLnTx/>
                <a:uFillTx/>
                <a:latin typeface="Calibri" panose="020F0502020204030204"/>
                <a:ea typeface="+mn-ea"/>
                <a:cs typeface="+mn-cs"/>
              </a:rPr>
              <a:t>würde</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srgbClr val="FF0000"/>
                </a:solidFill>
                <a:effectLst/>
                <a:uLnTx/>
                <a:uFillTx/>
                <a:latin typeface="Calibri" panose="020F0502020204030204"/>
                <a:ea typeface="+mn-ea"/>
                <a:cs typeface="+mn-cs"/>
              </a:rPr>
              <a:t>haben</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 for example, we combine them using the ‘imperfect subjunctive’. E.g. ich </a:t>
            </a:r>
            <a:r>
              <a:rPr kumimoji="0" lang="en-GB" sz="1800" b="1" i="0" u="none" strike="noStrike" kern="1200" cap="none" spc="0" normalizeH="0" baseline="0" noProof="0" dirty="0" err="1">
                <a:ln>
                  <a:noFill/>
                </a:ln>
                <a:solidFill>
                  <a:srgbClr val="FF0000"/>
                </a:solidFill>
                <a:effectLst/>
                <a:uLnTx/>
                <a:uFillTx/>
                <a:latin typeface="Calibri" panose="020F0502020204030204"/>
                <a:ea typeface="+mn-ea"/>
                <a:cs typeface="+mn-cs"/>
              </a:rPr>
              <a:t>wäre</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 (I would be) and ‘ich </a:t>
            </a:r>
            <a:r>
              <a:rPr kumimoji="0" lang="en-GB" sz="1800" b="1" i="0" u="none" strike="noStrike" kern="1200" cap="none" spc="0" normalizeH="0" baseline="0" noProof="0" dirty="0" err="1">
                <a:ln>
                  <a:noFill/>
                </a:ln>
                <a:solidFill>
                  <a:srgbClr val="FF0000"/>
                </a:solidFill>
                <a:effectLst/>
                <a:uLnTx/>
                <a:uFillTx/>
                <a:latin typeface="Calibri" panose="020F0502020204030204"/>
                <a:ea typeface="+mn-ea"/>
                <a:cs typeface="+mn-cs"/>
              </a:rPr>
              <a:t>hätte</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 (I would have). They then keep the imperfect endings. </a:t>
            </a:r>
          </a:p>
        </p:txBody>
      </p:sp>
      <p:sp>
        <p:nvSpPr>
          <p:cNvPr id="8" name="TextBox 7">
            <a:extLst>
              <a:ext uri="{FF2B5EF4-FFF2-40B4-BE49-F238E27FC236}">
                <a16:creationId xmlns:a16="http://schemas.microsoft.com/office/drawing/2014/main" id="{EECE56D4-36C5-4083-92BA-3A6C3BD92DDE}"/>
              </a:ext>
            </a:extLst>
          </p:cNvPr>
          <p:cNvSpPr txBox="1"/>
          <p:nvPr/>
        </p:nvSpPr>
        <p:spPr>
          <a:xfrm>
            <a:off x="5448178" y="2771775"/>
            <a:ext cx="6249868" cy="369331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haben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sein: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1829646C-31B3-4A41-A3AC-9188B9A55A58}"/>
              </a:ext>
            </a:extLst>
          </p:cNvPr>
          <p:cNvGraphicFramePr>
            <a:graphicFrameLocks noGrp="1"/>
          </p:cNvGraphicFramePr>
          <p:nvPr/>
        </p:nvGraphicFramePr>
        <p:xfrm>
          <a:off x="5543549" y="3896120"/>
          <a:ext cx="2781301" cy="2152255"/>
        </p:xfrm>
        <a:graphic>
          <a:graphicData uri="http://schemas.openxmlformats.org/drawingml/2006/table">
            <a:tbl>
              <a:tblPr/>
              <a:tblGrid>
                <a:gridCol w="573464">
                  <a:extLst>
                    <a:ext uri="{9D8B030D-6E8A-4147-A177-3AD203B41FA5}">
                      <a16:colId xmlns:a16="http://schemas.microsoft.com/office/drawing/2014/main" val="2352237057"/>
                    </a:ext>
                  </a:extLst>
                </a:gridCol>
                <a:gridCol w="797115">
                  <a:extLst>
                    <a:ext uri="{9D8B030D-6E8A-4147-A177-3AD203B41FA5}">
                      <a16:colId xmlns:a16="http://schemas.microsoft.com/office/drawing/2014/main" val="2175323531"/>
                    </a:ext>
                  </a:extLst>
                </a:gridCol>
                <a:gridCol w="441568">
                  <a:extLst>
                    <a:ext uri="{9D8B030D-6E8A-4147-A177-3AD203B41FA5}">
                      <a16:colId xmlns:a16="http://schemas.microsoft.com/office/drawing/2014/main" val="2769725907"/>
                    </a:ext>
                  </a:extLst>
                </a:gridCol>
                <a:gridCol w="969154">
                  <a:extLst>
                    <a:ext uri="{9D8B030D-6E8A-4147-A177-3AD203B41FA5}">
                      <a16:colId xmlns:a16="http://schemas.microsoft.com/office/drawing/2014/main" val="219641431"/>
                    </a:ext>
                  </a:extLst>
                </a:gridCol>
              </a:tblGrid>
              <a:tr h="184873">
                <a:tc>
                  <a:txBody>
                    <a:bodyPr/>
                    <a:lstStyle/>
                    <a:p>
                      <a:pPr algn="ctr">
                        <a:lnSpc>
                          <a:spcPct val="115000"/>
                        </a:lnSpc>
                        <a:spcAft>
                          <a:spcPts val="0"/>
                        </a:spcAft>
                      </a:pPr>
                      <a:r>
                        <a:rPr lang="en-GB" sz="1200" i="1" dirty="0">
                          <a:solidFill>
                            <a:srgbClr val="000000"/>
                          </a:solidFill>
                          <a:effectLst/>
                          <a:latin typeface="Short Stack"/>
                          <a:ea typeface="Short Stack"/>
                          <a:cs typeface="Short Stack"/>
                        </a:rPr>
                        <a:t>ich</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i="1" dirty="0" err="1">
                          <a:solidFill>
                            <a:srgbClr val="000000"/>
                          </a:solidFill>
                          <a:effectLst/>
                          <a:latin typeface="Short Stack"/>
                          <a:ea typeface="Short Stack"/>
                          <a:cs typeface="Short Stack"/>
                        </a:rPr>
                        <a:t>wir</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2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39694"/>
                  </a:ext>
                </a:extLst>
              </a:tr>
              <a:tr h="483621">
                <a:tc>
                  <a:txBody>
                    <a:bodyPr/>
                    <a:lstStyle/>
                    <a:p>
                      <a:pPr algn="ctr">
                        <a:lnSpc>
                          <a:spcPct val="115000"/>
                        </a:lnSpc>
                        <a:spcAft>
                          <a:spcPts val="0"/>
                        </a:spcAft>
                      </a:pPr>
                      <a:r>
                        <a:rPr lang="en-GB" sz="1200" i="1" dirty="0">
                          <a:solidFill>
                            <a:srgbClr val="000000"/>
                          </a:solidFill>
                          <a:effectLst/>
                          <a:latin typeface="Short Stack"/>
                          <a:ea typeface="Short Stack"/>
                          <a:cs typeface="Short Stack"/>
                        </a:rPr>
                        <a:t>du</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2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i="1" dirty="0" err="1">
                          <a:solidFill>
                            <a:srgbClr val="000000"/>
                          </a:solidFill>
                          <a:effectLst/>
                          <a:latin typeface="Short Stack"/>
                          <a:ea typeface="Short Stack"/>
                          <a:cs typeface="Short Stack"/>
                        </a:rPr>
                        <a:t>ihr</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2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512552"/>
                  </a:ext>
                </a:extLst>
              </a:tr>
              <a:tr h="298778">
                <a:tc>
                  <a:txBody>
                    <a:bodyPr/>
                    <a:lstStyle/>
                    <a:p>
                      <a:pPr algn="ctr">
                        <a:lnSpc>
                          <a:spcPct val="115000"/>
                        </a:lnSpc>
                        <a:spcAft>
                          <a:spcPts val="0"/>
                        </a:spcAft>
                      </a:pPr>
                      <a:r>
                        <a:rPr lang="en-GB" sz="1200" i="1">
                          <a:solidFill>
                            <a:srgbClr val="000000"/>
                          </a:solidFill>
                          <a:effectLst/>
                          <a:latin typeface="Short Stack"/>
                          <a:ea typeface="Short Stack"/>
                          <a:cs typeface="Short Stack"/>
                        </a:rPr>
                        <a:t>er</a:t>
                      </a:r>
                      <a:endParaRPr lang="en-GB" sz="12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en-GB" sz="1200" b="1" dirty="0">
                        <a:solidFill>
                          <a:srgbClr val="000000"/>
                        </a:solidFill>
                        <a:effectLst/>
                        <a:latin typeface="Short Stack"/>
                        <a:ea typeface="Short Stack"/>
                        <a:cs typeface="Short Stack"/>
                      </a:endParaRPr>
                    </a:p>
                    <a:p>
                      <a:pPr algn="ctr">
                        <a:lnSpc>
                          <a:spcPct val="115000"/>
                        </a:lnSpc>
                        <a:spcAft>
                          <a:spcPts val="0"/>
                        </a:spcAft>
                      </a:pPr>
                      <a:endParaRPr lang="en-GB" sz="1200" b="1" dirty="0">
                        <a:solidFill>
                          <a:srgbClr val="000000"/>
                        </a:solidFill>
                        <a:effectLst/>
                        <a:latin typeface="Short Stack"/>
                        <a:ea typeface="Short Stack"/>
                        <a:cs typeface="Short Stack"/>
                      </a:endParaRPr>
                    </a:p>
                    <a:p>
                      <a:pPr algn="ctr">
                        <a:lnSpc>
                          <a:spcPct val="115000"/>
                        </a:lnSpc>
                        <a:spcAft>
                          <a:spcPts val="0"/>
                        </a:spcAft>
                      </a:pPr>
                      <a:endParaRPr lang="en-GB" sz="12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15000"/>
                        </a:lnSpc>
                        <a:spcAft>
                          <a:spcPts val="0"/>
                        </a:spcAft>
                      </a:pPr>
                      <a:r>
                        <a:rPr lang="en-GB" sz="1200" i="1" dirty="0">
                          <a:solidFill>
                            <a:srgbClr val="000000"/>
                          </a:solidFill>
                          <a:effectLst/>
                          <a:latin typeface="Short Stack"/>
                          <a:ea typeface="Short Stack"/>
                          <a:cs typeface="Short Stack"/>
                        </a:rPr>
                        <a:t> </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1314017820"/>
                  </a:ext>
                </a:extLst>
              </a:tr>
              <a:tr h="298778">
                <a:tc>
                  <a:txBody>
                    <a:bodyPr/>
                    <a:lstStyle/>
                    <a:p>
                      <a:pPr algn="ctr">
                        <a:lnSpc>
                          <a:spcPct val="115000"/>
                        </a:lnSpc>
                        <a:spcAft>
                          <a:spcPts val="0"/>
                        </a:spcAft>
                      </a:pPr>
                      <a:r>
                        <a:rPr lang="en-GB" sz="1200" i="1" dirty="0" err="1">
                          <a:solidFill>
                            <a:srgbClr val="000000"/>
                          </a:solidFill>
                          <a:effectLst/>
                          <a:latin typeface="Short Stack"/>
                          <a:ea typeface="Short Stack"/>
                          <a:cs typeface="Short Stack"/>
                        </a:rPr>
                        <a:t>sie</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991290092"/>
                  </a:ext>
                </a:extLst>
              </a:tr>
              <a:tr h="298778">
                <a:tc>
                  <a:txBody>
                    <a:bodyPr/>
                    <a:lstStyle/>
                    <a:p>
                      <a:pPr algn="ctr">
                        <a:lnSpc>
                          <a:spcPct val="115000"/>
                        </a:lnSpc>
                        <a:spcAft>
                          <a:spcPts val="0"/>
                        </a:spcAft>
                      </a:pPr>
                      <a:r>
                        <a:rPr lang="en-GB" sz="1200" i="1">
                          <a:solidFill>
                            <a:srgbClr val="000000"/>
                          </a:solidFill>
                          <a:effectLst/>
                          <a:latin typeface="Short Stack"/>
                          <a:ea typeface="Short Stack"/>
                          <a:cs typeface="Short Stack"/>
                        </a:rPr>
                        <a:t>es</a:t>
                      </a:r>
                      <a:endParaRPr lang="en-GB" sz="12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1200" i="1">
                          <a:solidFill>
                            <a:srgbClr val="000000"/>
                          </a:solidFill>
                          <a:effectLst/>
                          <a:latin typeface="Short Stack"/>
                          <a:ea typeface="Short Stack"/>
                          <a:cs typeface="Short Stack"/>
                        </a:rPr>
                        <a:t>Sie</a:t>
                      </a:r>
                      <a:endParaRPr lang="en-GB" sz="12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GB" sz="1200" b="1" dirty="0">
                          <a:solidFill>
                            <a:srgbClr val="000000"/>
                          </a:solidFill>
                          <a:effectLst/>
                          <a:latin typeface="Short Stack"/>
                          <a:ea typeface="Short Stack"/>
                          <a:cs typeface="Short Stack"/>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193871"/>
                  </a:ext>
                </a:extLst>
              </a:tr>
              <a:tr h="373486">
                <a:tc>
                  <a:txBody>
                    <a:bodyPr/>
                    <a:lstStyle/>
                    <a:p>
                      <a:pPr algn="ctr">
                        <a:lnSpc>
                          <a:spcPct val="115000"/>
                        </a:lnSpc>
                        <a:spcAft>
                          <a:spcPts val="0"/>
                        </a:spcAft>
                      </a:pPr>
                      <a:r>
                        <a:rPr lang="en-GB" sz="1200" i="1">
                          <a:solidFill>
                            <a:srgbClr val="000000"/>
                          </a:solidFill>
                          <a:effectLst/>
                          <a:latin typeface="Short Stack"/>
                          <a:ea typeface="Short Stack"/>
                          <a:cs typeface="Short Stack"/>
                        </a:rPr>
                        <a:t>man</a:t>
                      </a:r>
                      <a:endParaRPr lang="en-GB" sz="12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1200" i="1" dirty="0" err="1">
                          <a:solidFill>
                            <a:srgbClr val="000000"/>
                          </a:solidFill>
                          <a:effectLst/>
                          <a:latin typeface="Short Stack"/>
                          <a:ea typeface="Short Stack"/>
                          <a:cs typeface="Short Stack"/>
                        </a:rPr>
                        <a:t>sie</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42804157"/>
                  </a:ext>
                </a:extLst>
              </a:tr>
            </a:tbl>
          </a:graphicData>
        </a:graphic>
      </p:graphicFrame>
      <p:graphicFrame>
        <p:nvGraphicFramePr>
          <p:cNvPr id="12" name="Table 11">
            <a:extLst>
              <a:ext uri="{FF2B5EF4-FFF2-40B4-BE49-F238E27FC236}">
                <a16:creationId xmlns:a16="http://schemas.microsoft.com/office/drawing/2014/main" id="{B8155BF4-9CEA-4E25-824E-FEE663507B4A}"/>
              </a:ext>
            </a:extLst>
          </p:cNvPr>
          <p:cNvGraphicFramePr>
            <a:graphicFrameLocks noGrp="1"/>
          </p:cNvGraphicFramePr>
          <p:nvPr/>
        </p:nvGraphicFramePr>
        <p:xfrm>
          <a:off x="8620797" y="3896120"/>
          <a:ext cx="2781301" cy="2152255"/>
        </p:xfrm>
        <a:graphic>
          <a:graphicData uri="http://schemas.openxmlformats.org/drawingml/2006/table">
            <a:tbl>
              <a:tblPr/>
              <a:tblGrid>
                <a:gridCol w="573464">
                  <a:extLst>
                    <a:ext uri="{9D8B030D-6E8A-4147-A177-3AD203B41FA5}">
                      <a16:colId xmlns:a16="http://schemas.microsoft.com/office/drawing/2014/main" val="2352237057"/>
                    </a:ext>
                  </a:extLst>
                </a:gridCol>
                <a:gridCol w="797115">
                  <a:extLst>
                    <a:ext uri="{9D8B030D-6E8A-4147-A177-3AD203B41FA5}">
                      <a16:colId xmlns:a16="http://schemas.microsoft.com/office/drawing/2014/main" val="2175323531"/>
                    </a:ext>
                  </a:extLst>
                </a:gridCol>
                <a:gridCol w="441568">
                  <a:extLst>
                    <a:ext uri="{9D8B030D-6E8A-4147-A177-3AD203B41FA5}">
                      <a16:colId xmlns:a16="http://schemas.microsoft.com/office/drawing/2014/main" val="2769725907"/>
                    </a:ext>
                  </a:extLst>
                </a:gridCol>
                <a:gridCol w="969154">
                  <a:extLst>
                    <a:ext uri="{9D8B030D-6E8A-4147-A177-3AD203B41FA5}">
                      <a16:colId xmlns:a16="http://schemas.microsoft.com/office/drawing/2014/main" val="219641431"/>
                    </a:ext>
                  </a:extLst>
                </a:gridCol>
              </a:tblGrid>
              <a:tr h="184873">
                <a:tc>
                  <a:txBody>
                    <a:bodyPr/>
                    <a:lstStyle/>
                    <a:p>
                      <a:pPr algn="ctr">
                        <a:lnSpc>
                          <a:spcPct val="115000"/>
                        </a:lnSpc>
                        <a:spcAft>
                          <a:spcPts val="0"/>
                        </a:spcAft>
                      </a:pPr>
                      <a:r>
                        <a:rPr lang="en-GB" sz="1200" i="1" dirty="0">
                          <a:solidFill>
                            <a:srgbClr val="000000"/>
                          </a:solidFill>
                          <a:effectLst/>
                          <a:latin typeface="Short Stack"/>
                          <a:ea typeface="Short Stack"/>
                          <a:cs typeface="Short Stack"/>
                        </a:rPr>
                        <a:t>ich</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i="1" dirty="0" err="1">
                          <a:solidFill>
                            <a:srgbClr val="000000"/>
                          </a:solidFill>
                          <a:effectLst/>
                          <a:latin typeface="Short Stack"/>
                          <a:ea typeface="Short Stack"/>
                          <a:cs typeface="Short Stack"/>
                        </a:rPr>
                        <a:t>wir</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2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39694"/>
                  </a:ext>
                </a:extLst>
              </a:tr>
              <a:tr h="483621">
                <a:tc>
                  <a:txBody>
                    <a:bodyPr/>
                    <a:lstStyle/>
                    <a:p>
                      <a:pPr algn="ctr">
                        <a:lnSpc>
                          <a:spcPct val="115000"/>
                        </a:lnSpc>
                        <a:spcAft>
                          <a:spcPts val="0"/>
                        </a:spcAft>
                      </a:pPr>
                      <a:r>
                        <a:rPr lang="en-GB" sz="1200" i="1" dirty="0">
                          <a:solidFill>
                            <a:srgbClr val="000000"/>
                          </a:solidFill>
                          <a:effectLst/>
                          <a:latin typeface="Short Stack"/>
                          <a:ea typeface="Short Stack"/>
                          <a:cs typeface="Short Stack"/>
                        </a:rPr>
                        <a:t>du</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2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i="1" dirty="0" err="1">
                          <a:solidFill>
                            <a:srgbClr val="000000"/>
                          </a:solidFill>
                          <a:effectLst/>
                          <a:latin typeface="Short Stack"/>
                          <a:ea typeface="Short Stack"/>
                          <a:cs typeface="Short Stack"/>
                        </a:rPr>
                        <a:t>ihr</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2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512552"/>
                  </a:ext>
                </a:extLst>
              </a:tr>
              <a:tr h="298778">
                <a:tc>
                  <a:txBody>
                    <a:bodyPr/>
                    <a:lstStyle/>
                    <a:p>
                      <a:pPr algn="ctr">
                        <a:lnSpc>
                          <a:spcPct val="115000"/>
                        </a:lnSpc>
                        <a:spcAft>
                          <a:spcPts val="0"/>
                        </a:spcAft>
                      </a:pPr>
                      <a:r>
                        <a:rPr lang="en-GB" sz="1200" i="1">
                          <a:solidFill>
                            <a:srgbClr val="000000"/>
                          </a:solidFill>
                          <a:effectLst/>
                          <a:latin typeface="Short Stack"/>
                          <a:ea typeface="Short Stack"/>
                          <a:cs typeface="Short Stack"/>
                        </a:rPr>
                        <a:t>er</a:t>
                      </a:r>
                      <a:endParaRPr lang="en-GB" sz="12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en-GB" sz="1200" b="1" dirty="0">
                        <a:solidFill>
                          <a:srgbClr val="000000"/>
                        </a:solidFill>
                        <a:effectLst/>
                        <a:latin typeface="Short Stack"/>
                        <a:ea typeface="Short Stack"/>
                        <a:cs typeface="Short Stack"/>
                      </a:endParaRPr>
                    </a:p>
                    <a:p>
                      <a:pPr algn="ctr">
                        <a:lnSpc>
                          <a:spcPct val="115000"/>
                        </a:lnSpc>
                        <a:spcAft>
                          <a:spcPts val="0"/>
                        </a:spcAft>
                      </a:pPr>
                      <a:endParaRPr lang="en-GB" sz="1200" b="1" dirty="0">
                        <a:solidFill>
                          <a:srgbClr val="000000"/>
                        </a:solidFill>
                        <a:effectLst/>
                        <a:latin typeface="Short Stack"/>
                        <a:ea typeface="Short Stack"/>
                        <a:cs typeface="Short Stack"/>
                      </a:endParaRPr>
                    </a:p>
                    <a:p>
                      <a:pPr algn="ctr">
                        <a:lnSpc>
                          <a:spcPct val="115000"/>
                        </a:lnSpc>
                        <a:spcAft>
                          <a:spcPts val="0"/>
                        </a:spcAft>
                      </a:pPr>
                      <a:endParaRPr lang="en-GB" sz="12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15000"/>
                        </a:lnSpc>
                        <a:spcAft>
                          <a:spcPts val="0"/>
                        </a:spcAft>
                      </a:pPr>
                      <a:r>
                        <a:rPr lang="en-GB" sz="1200" i="1" dirty="0">
                          <a:solidFill>
                            <a:srgbClr val="000000"/>
                          </a:solidFill>
                          <a:effectLst/>
                          <a:latin typeface="Short Stack"/>
                          <a:ea typeface="Short Stack"/>
                          <a:cs typeface="Short Stack"/>
                        </a:rPr>
                        <a:t> </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1314017820"/>
                  </a:ext>
                </a:extLst>
              </a:tr>
              <a:tr h="298778">
                <a:tc>
                  <a:txBody>
                    <a:bodyPr/>
                    <a:lstStyle/>
                    <a:p>
                      <a:pPr algn="ctr">
                        <a:lnSpc>
                          <a:spcPct val="115000"/>
                        </a:lnSpc>
                        <a:spcAft>
                          <a:spcPts val="0"/>
                        </a:spcAft>
                      </a:pPr>
                      <a:r>
                        <a:rPr lang="en-GB" sz="1200" i="1" dirty="0" err="1">
                          <a:solidFill>
                            <a:srgbClr val="000000"/>
                          </a:solidFill>
                          <a:effectLst/>
                          <a:latin typeface="Short Stack"/>
                          <a:ea typeface="Short Stack"/>
                          <a:cs typeface="Short Stack"/>
                        </a:rPr>
                        <a:t>sie</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991290092"/>
                  </a:ext>
                </a:extLst>
              </a:tr>
              <a:tr h="298778">
                <a:tc>
                  <a:txBody>
                    <a:bodyPr/>
                    <a:lstStyle/>
                    <a:p>
                      <a:pPr algn="ctr">
                        <a:lnSpc>
                          <a:spcPct val="115000"/>
                        </a:lnSpc>
                        <a:spcAft>
                          <a:spcPts val="0"/>
                        </a:spcAft>
                      </a:pPr>
                      <a:r>
                        <a:rPr lang="en-GB" sz="1200" i="1">
                          <a:solidFill>
                            <a:srgbClr val="000000"/>
                          </a:solidFill>
                          <a:effectLst/>
                          <a:latin typeface="Short Stack"/>
                          <a:ea typeface="Short Stack"/>
                          <a:cs typeface="Short Stack"/>
                        </a:rPr>
                        <a:t>es</a:t>
                      </a:r>
                      <a:endParaRPr lang="en-GB" sz="12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1200" i="1">
                          <a:solidFill>
                            <a:srgbClr val="000000"/>
                          </a:solidFill>
                          <a:effectLst/>
                          <a:latin typeface="Short Stack"/>
                          <a:ea typeface="Short Stack"/>
                          <a:cs typeface="Short Stack"/>
                        </a:rPr>
                        <a:t>Sie</a:t>
                      </a:r>
                      <a:endParaRPr lang="en-GB" sz="12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GB" sz="1200" b="1" dirty="0">
                          <a:solidFill>
                            <a:srgbClr val="000000"/>
                          </a:solidFill>
                          <a:effectLst/>
                          <a:latin typeface="Short Stack"/>
                          <a:ea typeface="Short Stack"/>
                          <a:cs typeface="Short Stack"/>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193871"/>
                  </a:ext>
                </a:extLst>
              </a:tr>
              <a:tr h="373486">
                <a:tc>
                  <a:txBody>
                    <a:bodyPr/>
                    <a:lstStyle/>
                    <a:p>
                      <a:pPr algn="ctr">
                        <a:lnSpc>
                          <a:spcPct val="115000"/>
                        </a:lnSpc>
                        <a:spcAft>
                          <a:spcPts val="0"/>
                        </a:spcAft>
                      </a:pPr>
                      <a:r>
                        <a:rPr lang="en-GB" sz="1200" i="1">
                          <a:solidFill>
                            <a:srgbClr val="000000"/>
                          </a:solidFill>
                          <a:effectLst/>
                          <a:latin typeface="Short Stack"/>
                          <a:ea typeface="Short Stack"/>
                          <a:cs typeface="Short Stack"/>
                        </a:rPr>
                        <a:t>man</a:t>
                      </a:r>
                      <a:endParaRPr lang="en-GB" sz="12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1200" i="1" dirty="0" err="1">
                          <a:solidFill>
                            <a:srgbClr val="000000"/>
                          </a:solidFill>
                          <a:effectLst/>
                          <a:latin typeface="Short Stack"/>
                          <a:ea typeface="Short Stack"/>
                          <a:cs typeface="Short Stack"/>
                        </a:rPr>
                        <a:t>sie</a:t>
                      </a:r>
                      <a:endParaRPr lang="en-GB" sz="12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42804157"/>
                  </a:ext>
                </a:extLst>
              </a:tr>
            </a:tbl>
          </a:graphicData>
        </a:graphic>
      </p:graphicFrame>
    </p:spTree>
    <p:extLst>
      <p:ext uri="{BB962C8B-B14F-4D97-AF65-F5344CB8AC3E}">
        <p14:creationId xmlns:p14="http://schemas.microsoft.com/office/powerpoint/2010/main" val="330795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67A6781-1E62-40E9-A4CF-912AFE5F5715}"/>
              </a:ext>
            </a:extLst>
          </p:cNvPr>
          <p:cNvGraphicFramePr>
            <a:graphicFrameLocks noGrp="1"/>
          </p:cNvGraphicFramePr>
          <p:nvPr/>
        </p:nvGraphicFramePr>
        <p:xfrm>
          <a:off x="800099" y="1733550"/>
          <a:ext cx="4645027" cy="4010028"/>
        </p:xfrm>
        <a:graphic>
          <a:graphicData uri="http://schemas.openxmlformats.org/drawingml/2006/table">
            <a:tbl>
              <a:tblPr/>
              <a:tblGrid>
                <a:gridCol w="957737">
                  <a:extLst>
                    <a:ext uri="{9D8B030D-6E8A-4147-A177-3AD203B41FA5}">
                      <a16:colId xmlns:a16="http://schemas.microsoft.com/office/drawing/2014/main" val="2352237057"/>
                    </a:ext>
                  </a:extLst>
                </a:gridCol>
                <a:gridCol w="1331255">
                  <a:extLst>
                    <a:ext uri="{9D8B030D-6E8A-4147-A177-3AD203B41FA5}">
                      <a16:colId xmlns:a16="http://schemas.microsoft.com/office/drawing/2014/main" val="2175323531"/>
                    </a:ext>
                  </a:extLst>
                </a:gridCol>
                <a:gridCol w="737459">
                  <a:extLst>
                    <a:ext uri="{9D8B030D-6E8A-4147-A177-3AD203B41FA5}">
                      <a16:colId xmlns:a16="http://schemas.microsoft.com/office/drawing/2014/main" val="2769725907"/>
                    </a:ext>
                  </a:extLst>
                </a:gridCol>
                <a:gridCol w="1618576">
                  <a:extLst>
                    <a:ext uri="{9D8B030D-6E8A-4147-A177-3AD203B41FA5}">
                      <a16:colId xmlns:a16="http://schemas.microsoft.com/office/drawing/2014/main" val="219641431"/>
                    </a:ext>
                  </a:extLst>
                </a:gridCol>
              </a:tblGrid>
              <a:tr h="605867">
                <a:tc>
                  <a:txBody>
                    <a:bodyPr/>
                    <a:lstStyle/>
                    <a:p>
                      <a:pPr algn="ctr">
                        <a:lnSpc>
                          <a:spcPct val="115000"/>
                        </a:lnSpc>
                        <a:spcAft>
                          <a:spcPts val="0"/>
                        </a:spcAft>
                      </a:pPr>
                      <a:r>
                        <a:rPr lang="en-GB" sz="2400" i="1" dirty="0">
                          <a:solidFill>
                            <a:srgbClr val="000000"/>
                          </a:solidFill>
                          <a:effectLst/>
                          <a:latin typeface="Short Stack"/>
                          <a:ea typeface="Short Stack"/>
                          <a:cs typeface="Short Stack"/>
                        </a:rPr>
                        <a:t>ich</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hätt</a:t>
                      </a:r>
                      <a:r>
                        <a:rPr lang="en-GB" sz="2400" b="1" dirty="0" err="1">
                          <a:solidFill>
                            <a:srgbClr val="000000"/>
                          </a:solidFill>
                          <a:effectLst/>
                          <a:highlight>
                            <a:srgbClr val="FFFF00"/>
                          </a:highlight>
                          <a:latin typeface="Short Stack"/>
                          <a:ea typeface="Short Stack"/>
                          <a:cs typeface="Short Stack"/>
                        </a:rPr>
                        <a:t>e</a:t>
                      </a:r>
                      <a:r>
                        <a:rPr lang="en-GB" sz="2400" b="1" dirty="0">
                          <a:solidFill>
                            <a:srgbClr val="000000"/>
                          </a:solidFill>
                          <a:effectLst/>
                          <a:latin typeface="Short Stack"/>
                          <a:ea typeface="Short Stack"/>
                          <a:cs typeface="Short Stack"/>
                        </a:rPr>
                        <a:t> </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wir</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hätt</a:t>
                      </a:r>
                      <a:r>
                        <a:rPr lang="en-GB" sz="2400" b="1" dirty="0" err="1">
                          <a:solidFill>
                            <a:srgbClr val="000000"/>
                          </a:solidFill>
                          <a:effectLst/>
                          <a:highlight>
                            <a:srgbClr val="FFFF00"/>
                          </a:highlight>
                          <a:latin typeface="Short Stack"/>
                          <a:ea typeface="Short Stack"/>
                          <a:cs typeface="Short Stack"/>
                        </a:rPr>
                        <a:t>en</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39694"/>
                  </a:ext>
                </a:extLst>
              </a:tr>
              <a:tr h="980693">
                <a:tc>
                  <a:txBody>
                    <a:bodyPr/>
                    <a:lstStyle/>
                    <a:p>
                      <a:pPr algn="ctr">
                        <a:lnSpc>
                          <a:spcPct val="115000"/>
                        </a:lnSpc>
                        <a:spcAft>
                          <a:spcPts val="0"/>
                        </a:spcAft>
                      </a:pPr>
                      <a:r>
                        <a:rPr lang="en-GB" sz="2400" i="1" dirty="0">
                          <a:solidFill>
                            <a:srgbClr val="000000"/>
                          </a:solidFill>
                          <a:effectLst/>
                          <a:latin typeface="Short Stack"/>
                          <a:ea typeface="Short Stack"/>
                          <a:cs typeface="Short Stack"/>
                        </a:rPr>
                        <a:t>du</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hätt</a:t>
                      </a:r>
                      <a:r>
                        <a:rPr lang="en-GB" sz="2400" b="1" dirty="0" err="1">
                          <a:solidFill>
                            <a:srgbClr val="000000"/>
                          </a:solidFill>
                          <a:effectLst/>
                          <a:highlight>
                            <a:srgbClr val="FFFF00"/>
                          </a:highlight>
                          <a:latin typeface="Short Stack"/>
                          <a:ea typeface="Short Stack"/>
                          <a:cs typeface="Short Stack"/>
                        </a:rPr>
                        <a:t>est</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ihr</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hätt</a:t>
                      </a:r>
                      <a:r>
                        <a:rPr lang="en-GB" sz="2400" b="1" dirty="0" err="1">
                          <a:solidFill>
                            <a:srgbClr val="000000"/>
                          </a:solidFill>
                          <a:effectLst/>
                          <a:highlight>
                            <a:srgbClr val="FFFF00"/>
                          </a:highlight>
                          <a:latin typeface="Short Stack"/>
                          <a:ea typeface="Short Stack"/>
                          <a:cs typeface="Short Stack"/>
                        </a:rPr>
                        <a:t>et</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512552"/>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er</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en-GB" sz="2400" b="1" dirty="0">
                        <a:solidFill>
                          <a:srgbClr val="000000"/>
                        </a:solidFill>
                        <a:effectLst/>
                        <a:latin typeface="Short Stack"/>
                        <a:ea typeface="Short Stack"/>
                        <a:cs typeface="Short Stack"/>
                      </a:endParaRPr>
                    </a:p>
                    <a:p>
                      <a:pPr algn="ctr">
                        <a:lnSpc>
                          <a:spcPct val="115000"/>
                        </a:lnSpc>
                        <a:spcAft>
                          <a:spcPts val="0"/>
                        </a:spcAft>
                      </a:pPr>
                      <a:endParaRPr lang="en-GB" sz="2400" b="1" dirty="0">
                        <a:solidFill>
                          <a:srgbClr val="000000"/>
                        </a:solidFill>
                        <a:effectLst/>
                        <a:latin typeface="Short Stack"/>
                        <a:ea typeface="Short Stack"/>
                        <a:cs typeface="Short Stack"/>
                      </a:endParaRPr>
                    </a:p>
                    <a:p>
                      <a:pPr algn="ctr">
                        <a:lnSpc>
                          <a:spcPct val="115000"/>
                        </a:lnSpc>
                        <a:spcAft>
                          <a:spcPts val="0"/>
                        </a:spcAft>
                      </a:pPr>
                      <a:r>
                        <a:rPr lang="en-GB" sz="2400" b="1" dirty="0" err="1">
                          <a:solidFill>
                            <a:srgbClr val="000000"/>
                          </a:solidFill>
                          <a:effectLst/>
                          <a:latin typeface="Short Stack"/>
                          <a:ea typeface="Short Stack"/>
                          <a:cs typeface="Short Stack"/>
                        </a:rPr>
                        <a:t>hätt</a:t>
                      </a:r>
                      <a:r>
                        <a:rPr lang="en-GB" sz="2400" b="1" dirty="0" err="1">
                          <a:solidFill>
                            <a:srgbClr val="000000"/>
                          </a:solidFill>
                          <a:effectLst/>
                          <a:highlight>
                            <a:srgbClr val="FFFF00"/>
                          </a:highlight>
                          <a:latin typeface="Short Stack"/>
                          <a:ea typeface="Short Stack"/>
                          <a:cs typeface="Short Stack"/>
                        </a:rPr>
                        <a:t>e</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15000"/>
                        </a:lnSpc>
                        <a:spcAft>
                          <a:spcPts val="0"/>
                        </a:spcAft>
                      </a:pPr>
                      <a:r>
                        <a:rPr lang="en-GB" sz="2400" i="1">
                          <a:solidFill>
                            <a:srgbClr val="000000"/>
                          </a:solidFill>
                          <a:effectLst/>
                          <a:latin typeface="Short Stack"/>
                          <a:ea typeface="Short Stack"/>
                          <a:cs typeface="Short Stack"/>
                        </a:rPr>
                        <a:t> </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1314017820"/>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sie</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991290092"/>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es</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2400" i="1">
                          <a:solidFill>
                            <a:srgbClr val="000000"/>
                          </a:solidFill>
                          <a:effectLst/>
                          <a:latin typeface="Short Stack"/>
                          <a:ea typeface="Short Stack"/>
                          <a:cs typeface="Short Stack"/>
                        </a:rPr>
                        <a:t>Sie</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GB" sz="2400" b="1" dirty="0">
                          <a:solidFill>
                            <a:srgbClr val="000000"/>
                          </a:solidFill>
                          <a:effectLst/>
                          <a:latin typeface="Short Stack"/>
                          <a:ea typeface="Short Stack"/>
                          <a:cs typeface="Short Stack"/>
                        </a:rPr>
                        <a:t> </a:t>
                      </a:r>
                    </a:p>
                    <a:p>
                      <a:pPr algn="ctr">
                        <a:lnSpc>
                          <a:spcPct val="115000"/>
                        </a:lnSpc>
                        <a:spcAft>
                          <a:spcPts val="0"/>
                        </a:spcAft>
                      </a:pPr>
                      <a:r>
                        <a:rPr lang="en-GB" sz="2400" b="1" dirty="0" err="1">
                          <a:solidFill>
                            <a:srgbClr val="000000"/>
                          </a:solidFill>
                          <a:effectLst/>
                          <a:latin typeface="Short Stack"/>
                          <a:ea typeface="Arial" panose="020B0604020202020204" pitchFamily="34" charset="0"/>
                        </a:rPr>
                        <a:t>hätt</a:t>
                      </a:r>
                      <a:r>
                        <a:rPr lang="en-GB" sz="2400" b="1" dirty="0" err="1">
                          <a:solidFill>
                            <a:srgbClr val="000000"/>
                          </a:solidFill>
                          <a:effectLst/>
                          <a:highlight>
                            <a:srgbClr val="FFFF00"/>
                          </a:highlight>
                          <a:latin typeface="Short Stack"/>
                          <a:ea typeface="Arial" panose="020B0604020202020204" pitchFamily="34" charset="0"/>
                        </a:rPr>
                        <a:t>en</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193871"/>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man</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sie</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42804157"/>
                  </a:ext>
                </a:extLst>
              </a:tr>
            </a:tbl>
          </a:graphicData>
        </a:graphic>
      </p:graphicFrame>
      <p:graphicFrame>
        <p:nvGraphicFramePr>
          <p:cNvPr id="5" name="Table 4">
            <a:extLst>
              <a:ext uri="{FF2B5EF4-FFF2-40B4-BE49-F238E27FC236}">
                <a16:creationId xmlns:a16="http://schemas.microsoft.com/office/drawing/2014/main" id="{496D130C-6220-48A7-A918-CE43EF977A64}"/>
              </a:ext>
            </a:extLst>
          </p:cNvPr>
          <p:cNvGraphicFramePr>
            <a:graphicFrameLocks noGrp="1"/>
          </p:cNvGraphicFramePr>
          <p:nvPr/>
        </p:nvGraphicFramePr>
        <p:xfrm>
          <a:off x="6667499" y="1733550"/>
          <a:ext cx="4645027" cy="4010028"/>
        </p:xfrm>
        <a:graphic>
          <a:graphicData uri="http://schemas.openxmlformats.org/drawingml/2006/table">
            <a:tbl>
              <a:tblPr/>
              <a:tblGrid>
                <a:gridCol w="957737">
                  <a:extLst>
                    <a:ext uri="{9D8B030D-6E8A-4147-A177-3AD203B41FA5}">
                      <a16:colId xmlns:a16="http://schemas.microsoft.com/office/drawing/2014/main" val="2352237057"/>
                    </a:ext>
                  </a:extLst>
                </a:gridCol>
                <a:gridCol w="1331255">
                  <a:extLst>
                    <a:ext uri="{9D8B030D-6E8A-4147-A177-3AD203B41FA5}">
                      <a16:colId xmlns:a16="http://schemas.microsoft.com/office/drawing/2014/main" val="2175323531"/>
                    </a:ext>
                  </a:extLst>
                </a:gridCol>
                <a:gridCol w="737459">
                  <a:extLst>
                    <a:ext uri="{9D8B030D-6E8A-4147-A177-3AD203B41FA5}">
                      <a16:colId xmlns:a16="http://schemas.microsoft.com/office/drawing/2014/main" val="2769725907"/>
                    </a:ext>
                  </a:extLst>
                </a:gridCol>
                <a:gridCol w="1618576">
                  <a:extLst>
                    <a:ext uri="{9D8B030D-6E8A-4147-A177-3AD203B41FA5}">
                      <a16:colId xmlns:a16="http://schemas.microsoft.com/office/drawing/2014/main" val="219641431"/>
                    </a:ext>
                  </a:extLst>
                </a:gridCol>
              </a:tblGrid>
              <a:tr h="605867">
                <a:tc>
                  <a:txBody>
                    <a:bodyPr/>
                    <a:lstStyle/>
                    <a:p>
                      <a:pPr algn="ctr">
                        <a:lnSpc>
                          <a:spcPct val="115000"/>
                        </a:lnSpc>
                        <a:spcAft>
                          <a:spcPts val="0"/>
                        </a:spcAft>
                      </a:pPr>
                      <a:r>
                        <a:rPr lang="en-GB" sz="2400" i="1" dirty="0">
                          <a:solidFill>
                            <a:srgbClr val="000000"/>
                          </a:solidFill>
                          <a:effectLst/>
                          <a:latin typeface="Short Stack"/>
                          <a:ea typeface="Short Stack"/>
                          <a:cs typeface="Short Stack"/>
                        </a:rPr>
                        <a:t>ich</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wär</a:t>
                      </a:r>
                      <a:r>
                        <a:rPr lang="en-GB" sz="2400" b="1" dirty="0" err="1">
                          <a:solidFill>
                            <a:srgbClr val="000000"/>
                          </a:solidFill>
                          <a:effectLst/>
                          <a:highlight>
                            <a:srgbClr val="FFFF00"/>
                          </a:highlight>
                          <a:latin typeface="Short Stack"/>
                          <a:ea typeface="Short Stack"/>
                          <a:cs typeface="Short Stack"/>
                        </a:rPr>
                        <a:t>e</a:t>
                      </a:r>
                      <a:r>
                        <a:rPr lang="en-GB" sz="2400" b="1" dirty="0">
                          <a:solidFill>
                            <a:srgbClr val="000000"/>
                          </a:solidFill>
                          <a:effectLst/>
                          <a:latin typeface="Short Stack"/>
                          <a:ea typeface="Short Stack"/>
                          <a:cs typeface="Short Stack"/>
                        </a:rPr>
                        <a:t> </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wir</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wär</a:t>
                      </a:r>
                      <a:r>
                        <a:rPr lang="en-GB" sz="2400" b="1" dirty="0" err="1">
                          <a:solidFill>
                            <a:srgbClr val="000000"/>
                          </a:solidFill>
                          <a:effectLst/>
                          <a:highlight>
                            <a:srgbClr val="FFFF00"/>
                          </a:highlight>
                          <a:latin typeface="Short Stack"/>
                          <a:ea typeface="Short Stack"/>
                          <a:cs typeface="Short Stack"/>
                        </a:rPr>
                        <a:t>en</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39694"/>
                  </a:ext>
                </a:extLst>
              </a:tr>
              <a:tr h="980693">
                <a:tc>
                  <a:txBody>
                    <a:bodyPr/>
                    <a:lstStyle/>
                    <a:p>
                      <a:pPr algn="ctr">
                        <a:lnSpc>
                          <a:spcPct val="115000"/>
                        </a:lnSpc>
                        <a:spcAft>
                          <a:spcPts val="0"/>
                        </a:spcAft>
                      </a:pPr>
                      <a:r>
                        <a:rPr lang="en-GB" sz="2400" i="1" dirty="0">
                          <a:solidFill>
                            <a:srgbClr val="000000"/>
                          </a:solidFill>
                          <a:effectLst/>
                          <a:latin typeface="Short Stack"/>
                          <a:ea typeface="Short Stack"/>
                          <a:cs typeface="Short Stack"/>
                        </a:rPr>
                        <a:t>du</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wär</a:t>
                      </a:r>
                      <a:r>
                        <a:rPr lang="en-GB" sz="2400" b="1" dirty="0" err="1">
                          <a:solidFill>
                            <a:srgbClr val="000000"/>
                          </a:solidFill>
                          <a:effectLst/>
                          <a:highlight>
                            <a:srgbClr val="FFFF00"/>
                          </a:highlight>
                          <a:latin typeface="Short Stack"/>
                          <a:ea typeface="Short Stack"/>
                          <a:cs typeface="Short Stack"/>
                        </a:rPr>
                        <a:t>est</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ihr</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err="1">
                          <a:solidFill>
                            <a:srgbClr val="000000"/>
                          </a:solidFill>
                          <a:effectLst/>
                          <a:latin typeface="Short Stack"/>
                          <a:ea typeface="Short Stack"/>
                          <a:cs typeface="Short Stack"/>
                        </a:rPr>
                        <a:t>wär</a:t>
                      </a:r>
                      <a:r>
                        <a:rPr lang="en-GB" sz="2400" b="1" dirty="0" err="1">
                          <a:solidFill>
                            <a:srgbClr val="000000"/>
                          </a:solidFill>
                          <a:effectLst/>
                          <a:highlight>
                            <a:srgbClr val="FFFF00"/>
                          </a:highlight>
                          <a:latin typeface="Short Stack"/>
                          <a:ea typeface="Short Stack"/>
                          <a:cs typeface="Short Stack"/>
                        </a:rPr>
                        <a:t>et</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512552"/>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er</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en-GB" sz="2400" b="1" dirty="0">
                        <a:solidFill>
                          <a:srgbClr val="000000"/>
                        </a:solidFill>
                        <a:effectLst/>
                        <a:latin typeface="Short Stack"/>
                        <a:ea typeface="Short Stack"/>
                        <a:cs typeface="Short Stack"/>
                      </a:endParaRPr>
                    </a:p>
                    <a:p>
                      <a:pPr algn="ctr">
                        <a:lnSpc>
                          <a:spcPct val="115000"/>
                        </a:lnSpc>
                        <a:spcAft>
                          <a:spcPts val="0"/>
                        </a:spcAft>
                      </a:pPr>
                      <a:endParaRPr lang="en-GB" sz="2400" b="1" dirty="0">
                        <a:solidFill>
                          <a:srgbClr val="000000"/>
                        </a:solidFill>
                        <a:effectLst/>
                        <a:latin typeface="Short Stack"/>
                        <a:ea typeface="Short Stack"/>
                        <a:cs typeface="Short Stack"/>
                      </a:endParaRPr>
                    </a:p>
                    <a:p>
                      <a:pPr algn="ctr">
                        <a:lnSpc>
                          <a:spcPct val="115000"/>
                        </a:lnSpc>
                        <a:spcAft>
                          <a:spcPts val="0"/>
                        </a:spcAft>
                      </a:pPr>
                      <a:r>
                        <a:rPr lang="en-GB" sz="2400" b="1" dirty="0" err="1">
                          <a:solidFill>
                            <a:srgbClr val="000000"/>
                          </a:solidFill>
                          <a:effectLst/>
                          <a:latin typeface="Short Stack"/>
                          <a:ea typeface="Short Stack"/>
                          <a:cs typeface="Short Stack"/>
                        </a:rPr>
                        <a:t>wär</a:t>
                      </a:r>
                      <a:r>
                        <a:rPr lang="en-GB" sz="2400" b="1" dirty="0" err="1">
                          <a:solidFill>
                            <a:srgbClr val="000000"/>
                          </a:solidFill>
                          <a:effectLst/>
                          <a:highlight>
                            <a:srgbClr val="FFFF00"/>
                          </a:highlight>
                          <a:latin typeface="Short Stack"/>
                          <a:ea typeface="Short Stack"/>
                          <a:cs typeface="Short Stack"/>
                        </a:rPr>
                        <a:t>e</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15000"/>
                        </a:lnSpc>
                        <a:spcAft>
                          <a:spcPts val="0"/>
                        </a:spcAft>
                      </a:pPr>
                      <a:r>
                        <a:rPr lang="en-GB" sz="2400" i="1">
                          <a:solidFill>
                            <a:srgbClr val="000000"/>
                          </a:solidFill>
                          <a:effectLst/>
                          <a:latin typeface="Short Stack"/>
                          <a:ea typeface="Short Stack"/>
                          <a:cs typeface="Short Stack"/>
                        </a:rPr>
                        <a:t> </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1314017820"/>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sie</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991290092"/>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es</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2400" i="1">
                          <a:solidFill>
                            <a:srgbClr val="000000"/>
                          </a:solidFill>
                          <a:effectLst/>
                          <a:latin typeface="Short Stack"/>
                          <a:ea typeface="Short Stack"/>
                          <a:cs typeface="Short Stack"/>
                        </a:rPr>
                        <a:t>Sie</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GB" sz="2400" b="1" dirty="0">
                          <a:solidFill>
                            <a:srgbClr val="000000"/>
                          </a:solidFill>
                          <a:effectLst/>
                          <a:latin typeface="Short Stack"/>
                          <a:ea typeface="Short Stack"/>
                          <a:cs typeface="Short Stack"/>
                        </a:rPr>
                        <a:t> </a:t>
                      </a:r>
                    </a:p>
                    <a:p>
                      <a:pPr algn="ctr">
                        <a:lnSpc>
                          <a:spcPct val="115000"/>
                        </a:lnSpc>
                        <a:spcAft>
                          <a:spcPts val="0"/>
                        </a:spcAft>
                      </a:pPr>
                      <a:r>
                        <a:rPr lang="en-GB" sz="2400" b="1" dirty="0" err="1">
                          <a:solidFill>
                            <a:srgbClr val="000000"/>
                          </a:solidFill>
                          <a:effectLst/>
                          <a:latin typeface="Short Stack"/>
                          <a:ea typeface="Arial" panose="020B0604020202020204" pitchFamily="34" charset="0"/>
                        </a:rPr>
                        <a:t>wär</a:t>
                      </a:r>
                      <a:r>
                        <a:rPr lang="en-GB" sz="2400" b="1" dirty="0" err="1">
                          <a:solidFill>
                            <a:srgbClr val="000000"/>
                          </a:solidFill>
                          <a:effectLst/>
                          <a:highlight>
                            <a:srgbClr val="FFFF00"/>
                          </a:highlight>
                          <a:latin typeface="Short Stack"/>
                          <a:ea typeface="Arial" panose="020B0604020202020204" pitchFamily="34" charset="0"/>
                        </a:rPr>
                        <a:t>en</a:t>
                      </a:r>
                      <a:endParaRPr lang="en-GB" sz="2400" dirty="0">
                        <a:solidFill>
                          <a:srgbClr val="000000"/>
                        </a:solidFill>
                        <a:effectLst/>
                        <a:highlight>
                          <a:srgbClr val="FFFF00"/>
                        </a:highligh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193871"/>
                  </a:ext>
                </a:extLst>
              </a:tr>
              <a:tr h="605867">
                <a:tc>
                  <a:txBody>
                    <a:bodyPr/>
                    <a:lstStyle/>
                    <a:p>
                      <a:pPr algn="ctr">
                        <a:lnSpc>
                          <a:spcPct val="115000"/>
                        </a:lnSpc>
                        <a:spcAft>
                          <a:spcPts val="0"/>
                        </a:spcAft>
                      </a:pPr>
                      <a:r>
                        <a:rPr lang="en-GB" sz="2400" i="1">
                          <a:solidFill>
                            <a:srgbClr val="000000"/>
                          </a:solidFill>
                          <a:effectLst/>
                          <a:latin typeface="Short Stack"/>
                          <a:ea typeface="Short Stack"/>
                          <a:cs typeface="Short Stack"/>
                        </a:rPr>
                        <a:t>man</a:t>
                      </a:r>
                      <a:endParaRPr lang="en-GB" sz="24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2400" i="1" dirty="0" err="1">
                          <a:solidFill>
                            <a:srgbClr val="000000"/>
                          </a:solidFill>
                          <a:effectLst/>
                          <a:latin typeface="Short Stack"/>
                          <a:ea typeface="Short Stack"/>
                          <a:cs typeface="Short Stack"/>
                        </a:rPr>
                        <a:t>sie</a:t>
                      </a:r>
                      <a:endParaRPr lang="en-GB" sz="24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42804157"/>
                  </a:ext>
                </a:extLst>
              </a:tr>
            </a:tbl>
          </a:graphicData>
        </a:graphic>
      </p:graphicFrame>
      <p:sp>
        <p:nvSpPr>
          <p:cNvPr id="6" name="TextBox 5">
            <a:extLst>
              <a:ext uri="{FF2B5EF4-FFF2-40B4-BE49-F238E27FC236}">
                <a16:creationId xmlns:a16="http://schemas.microsoft.com/office/drawing/2014/main" id="{C469EAF2-2AC1-411B-A8F2-B84FF72CBE06}"/>
              </a:ext>
            </a:extLst>
          </p:cNvPr>
          <p:cNvSpPr txBox="1"/>
          <p:nvPr/>
        </p:nvSpPr>
        <p:spPr>
          <a:xfrm>
            <a:off x="800099" y="428625"/>
            <a:ext cx="10474204" cy="646331"/>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So they look largely like the imperfect ‘</a:t>
            </a:r>
            <a:r>
              <a:rPr kumimoji="0" lang="en-GB" sz="1800" b="1" i="0" u="none" strike="noStrike" kern="1200" cap="none" spc="0" normalizeH="0" baseline="0" noProof="0" dirty="0" err="1">
                <a:ln>
                  <a:noFill/>
                </a:ln>
                <a:solidFill>
                  <a:srgbClr val="FF0000"/>
                </a:solidFill>
                <a:effectLst/>
                <a:uLnTx/>
                <a:uFillTx/>
                <a:latin typeface="Calibri" panose="020F0502020204030204"/>
                <a:ea typeface="+mn-ea"/>
                <a:cs typeface="+mn-cs"/>
              </a:rPr>
              <a:t>hatte</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 and ‘war’ with the umlaut added to the stem and add the ending</a:t>
            </a:r>
          </a:p>
        </p:txBody>
      </p:sp>
    </p:spTree>
    <p:extLst>
      <p:ext uri="{BB962C8B-B14F-4D97-AF65-F5344CB8AC3E}">
        <p14:creationId xmlns:p14="http://schemas.microsoft.com/office/powerpoint/2010/main" val="22547461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546</Words>
  <Application>Microsoft Office PowerPoint</Application>
  <PresentationFormat>Widescreen</PresentationFormat>
  <Paragraphs>254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Short Stack</vt:lpstr>
      <vt:lpstr>1_Office Theme</vt:lpstr>
      <vt:lpstr>The future tense and the conditional  (The easiest…. And also the most satisfying to use) </vt:lpstr>
      <vt:lpstr>The future tense: </vt:lpstr>
      <vt:lpstr>PowerPoint Presentation</vt:lpstr>
      <vt:lpstr>PowerPoint Presentation</vt:lpstr>
      <vt:lpstr>PowerPoint Presentation</vt:lpstr>
      <vt:lpstr>the conditional </vt:lpstr>
      <vt:lpstr>PowerPoint Presentation</vt:lpstr>
      <vt:lpstr>Using the ‘imperfect subjunctive’ as a conditional: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modal verbs (We’ll look at these again soon)</vt:lpstr>
      <vt:lpstr>wenn clauses: </vt:lpstr>
      <vt:lpstr>wenn clauses: </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tense and the conditional  (The easiest…. And also the most satisfying to use)</dc:title>
  <dc:creator>benjamin hollis</dc:creator>
  <cp:lastModifiedBy>benjamin hollis</cp:lastModifiedBy>
  <cp:revision>4</cp:revision>
  <dcterms:created xsi:type="dcterms:W3CDTF">2020-05-13T13:26:15Z</dcterms:created>
  <dcterms:modified xsi:type="dcterms:W3CDTF">2020-05-14T12:05:14Z</dcterms:modified>
</cp:coreProperties>
</file>