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89" r:id="rId3"/>
    <p:sldId id="291" r:id="rId4"/>
    <p:sldId id="292" r:id="rId5"/>
    <p:sldId id="293" r:id="rId6"/>
    <p:sldId id="294" r:id="rId7"/>
    <p:sldId id="263" r:id="rId8"/>
    <p:sldId id="295" r:id="rId9"/>
    <p:sldId id="288" r:id="rId10"/>
    <p:sldId id="290" r:id="rId11"/>
    <p:sldId id="300" r:id="rId12"/>
    <p:sldId id="296" r:id="rId13"/>
    <p:sldId id="301" r:id="rId14"/>
    <p:sldId id="298" r:id="rId15"/>
    <p:sldId id="29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3E428-57CB-483A-B5F2-10AE6A61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C3B9C-5409-4E22-826A-1163907E7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DEEDC-9E99-45A8-8FB6-305E1DB1B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8643D-0851-4990-B8D5-20A182126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DCF89-8D86-4DE4-BED7-AB21B754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64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8C58-F895-4A7E-A8BA-C08EEB5FA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E7A740-10C8-4460-B620-E7D5BC733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28359-C31A-4244-BBE8-389BCCE4C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7688D-30A5-4E2F-9D26-4AFA68E4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95C55-100A-4006-8897-8CBA00310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10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255130-0E67-448B-970C-0E0931EBB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9F096-8EBE-47E3-8C19-515B399EC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90298-B4DE-439D-8D4A-01F7EFD02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E31FA-E870-4219-8D2A-7427CECE5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0314E-8805-4014-BB3A-2F100467A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29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0030-55E5-495C-844E-6E94FA0F2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20A05-5374-46FE-8967-E68BD21C2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08C43-6FEC-4AC1-A199-F82E0CD28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9B370-C68A-4860-BC03-F614FCFC2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A2D83-F54D-4BBD-87ED-9914C83E0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19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1A8AC-1D7F-475B-8B35-3D9BC605F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A8D97-41D1-4EA9-A657-FA8FC4E4E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48BFF-F242-4D18-8241-DA162BA26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F83C3-3AAF-4DF6-9522-8271C2975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65CDB-B812-467D-B022-EB9B0BF2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17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5F5FE-5D49-41EC-B110-1F2BE020A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E84AB-7F14-45A9-A68F-CCD30FA50A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10E28-0E29-4937-B5F1-4C52D7F9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F8DEB-1A0B-44F5-B2A5-1C9046A25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267F0-3EE4-45EA-AA0C-B51940E9F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326D9-E445-453A-8ACD-CC3EBB217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96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23DD-1C71-4FBC-BC41-FB86865E7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D8B20-DDA6-4F37-BC22-0CCAFAF46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AADAC-5F87-4D90-BF4D-384704AA6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FDFC34-5E77-40A1-ADFC-B15B68596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AA8543-DA0B-4DCE-B464-E8C659BCA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E7A92C-5B5A-4AA1-B4ED-DFC262F77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ADE75C-86CD-47FC-9636-E7F7CD34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2E8435-7A10-4FB5-ABEF-57FDB79D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1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AE414-769B-4273-9C6F-4E6B80405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F0678F-89C2-4F3E-B227-4DFE5589A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2177EF-102D-4AFB-84FB-7A22D415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2A302-CB16-47A8-B222-1E8B1DA9D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36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C0BD6C-E3BA-48E0-BC99-1EBBE847D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F431D1-ED19-4B87-9939-0F2CB9A4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7E8C4-1A23-4016-AFBB-E969F2B79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01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CC72B-CE4D-4288-BC95-E463069B3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76094-8615-4533-8DF3-CB53406B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27E9A-2EB1-4869-8342-5AEFC8054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D71DD-8AF5-486B-8D1C-B663B3146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609AA-4182-4F94-96F8-4DBEF349E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A813F-D13E-4063-B0FD-18360B5D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8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9395D-8925-4DCB-AD25-7072C0C8D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B86E18-FF9F-4A9F-AF7B-80A459198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3BA17-775F-49BF-8B83-E45FA8072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25AA8-BCB6-4978-AE05-FDABD8DE5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2D00-55B6-4FBC-B1CB-55EEF8B70A2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7C8-02FC-44D6-AEDE-F4DC96186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F862A-22D0-4AB9-B136-730638E34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23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BED66B-45AB-423D-9643-9D2BE4DEE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81E34-198A-4660-AEF5-5FD4BE0EA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DE290-7FF9-424D-B28E-31012BAEB7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92D00-55B6-4FBC-B1CB-55EEF8B70A2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CB67F-92FA-4036-B3A4-20E9EE7F9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4B245-ED81-4549-9F03-BD15AFEDE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4920F-78AA-4501-BDB0-B4B4EE6E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24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DAB94C-94AF-4126-A4AE-ADB9F7340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325" y="2373313"/>
            <a:ext cx="9144000" cy="1655762"/>
          </a:xfrm>
        </p:spPr>
        <p:txBody>
          <a:bodyPr>
            <a:normAutofit/>
          </a:bodyPr>
          <a:lstStyle/>
          <a:p>
            <a:r>
              <a:rPr lang="en-GB" sz="3600" dirty="0"/>
              <a:t>Cases, articles and prepositions</a:t>
            </a:r>
          </a:p>
        </p:txBody>
      </p:sp>
    </p:spTree>
    <p:extLst>
      <p:ext uri="{BB962C8B-B14F-4D97-AF65-F5344CB8AC3E}">
        <p14:creationId xmlns:p14="http://schemas.microsoft.com/office/powerpoint/2010/main" val="1035170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A6A77-7DAA-4144-A876-0E684186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/>
              <a:t>The definite article (the)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B71764-C2B8-40D9-8BF8-16F2C1F8F252}"/>
              </a:ext>
            </a:extLst>
          </p:cNvPr>
          <p:cNvGraphicFramePr>
            <a:graphicFrameLocks noGrp="1"/>
          </p:cNvGraphicFramePr>
          <p:nvPr/>
        </p:nvGraphicFramePr>
        <p:xfrm>
          <a:off x="104773" y="1325563"/>
          <a:ext cx="11715750" cy="2380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150">
                  <a:extLst>
                    <a:ext uri="{9D8B030D-6E8A-4147-A177-3AD203B41FA5}">
                      <a16:colId xmlns:a16="http://schemas.microsoft.com/office/drawing/2014/main" val="2930260924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615618253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4163318164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179138754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35291619"/>
                    </a:ext>
                  </a:extLst>
                </a:gridCol>
              </a:tblGrid>
              <a:tr h="465667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Masculine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Feminine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Neuter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Plural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070197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Nominative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855899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Accusative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907676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Dative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dem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dem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986335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Genative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641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9284221-2C43-4350-BD6F-55EB14DD3DA8}"/>
              </a:ext>
            </a:extLst>
          </p:cNvPr>
          <p:cNvSpPr txBox="1"/>
          <p:nvPr/>
        </p:nvSpPr>
        <p:spPr>
          <a:xfrm>
            <a:off x="0" y="3897313"/>
            <a:ext cx="1100137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 a go at translating these: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grandma cooked the dinner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child goes to school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dog plays with the toy (das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Spielzeug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Because of the situation, we must stay at home (die Situation)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6225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A6A77-7DAA-4144-A876-0E684186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/>
              <a:t>The definite article (the)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B71764-C2B8-40D9-8BF8-16F2C1F8F252}"/>
              </a:ext>
            </a:extLst>
          </p:cNvPr>
          <p:cNvGraphicFramePr>
            <a:graphicFrameLocks noGrp="1"/>
          </p:cNvGraphicFramePr>
          <p:nvPr/>
        </p:nvGraphicFramePr>
        <p:xfrm>
          <a:off x="104773" y="1325563"/>
          <a:ext cx="11715750" cy="2380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150">
                  <a:extLst>
                    <a:ext uri="{9D8B030D-6E8A-4147-A177-3AD203B41FA5}">
                      <a16:colId xmlns:a16="http://schemas.microsoft.com/office/drawing/2014/main" val="2930260924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615618253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4163318164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179138754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35291619"/>
                    </a:ext>
                  </a:extLst>
                </a:gridCol>
              </a:tblGrid>
              <a:tr h="465667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Masculine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Feminine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Neuter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Plural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070197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Nominative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855899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Accusative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907676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Dative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dem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dem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986335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Genative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641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9284221-2C43-4350-BD6F-55EB14DD3DA8}"/>
              </a:ext>
            </a:extLst>
          </p:cNvPr>
          <p:cNvSpPr txBox="1"/>
          <p:nvPr/>
        </p:nvSpPr>
        <p:spPr>
          <a:xfrm>
            <a:off x="-1" y="3897313"/>
            <a:ext cx="1227772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 a go at translating these: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grandma cooked the dinner 				Die Oma hat das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Abendessen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gekocht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child goes to school 					Das Kind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geht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die Schule/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zur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Schule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dog plays with the toy (das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Spielzeug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			Der Hund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spielt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Spielzeug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Because of the situation, we must stay at home (die Situation)	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Wegen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der Situation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müssen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Zuhause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								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bleiben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2068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A6A77-7DAA-4144-A876-0E684186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/>
              <a:t>The indefinite article (a) (also used for </a:t>
            </a:r>
            <a:r>
              <a:rPr lang="en-GB" dirty="0" err="1"/>
              <a:t>kein</a:t>
            </a:r>
            <a:r>
              <a:rPr lang="en-GB" dirty="0"/>
              <a:t>/ </a:t>
            </a:r>
            <a:r>
              <a:rPr lang="en-GB" dirty="0" err="1"/>
              <a:t>mein</a:t>
            </a:r>
            <a:r>
              <a:rPr lang="en-GB" dirty="0"/>
              <a:t> etc.)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B71764-C2B8-40D9-8BF8-16F2C1F8F2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800554"/>
              </p:ext>
            </p:extLst>
          </p:nvPr>
        </p:nvGraphicFramePr>
        <p:xfrm>
          <a:off x="104773" y="1325563"/>
          <a:ext cx="11715750" cy="2380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150">
                  <a:extLst>
                    <a:ext uri="{9D8B030D-6E8A-4147-A177-3AD203B41FA5}">
                      <a16:colId xmlns:a16="http://schemas.microsoft.com/office/drawing/2014/main" val="2930260924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615618253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4163318164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179138754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35291619"/>
                    </a:ext>
                  </a:extLst>
                </a:gridCol>
              </a:tblGrid>
              <a:tr h="465667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Masculine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Feminine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Neuter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Plural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070197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Nominative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keine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855899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Accusative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 err="1">
                          <a:solidFill>
                            <a:schemeClr val="tx1"/>
                          </a:solidFill>
                        </a:rPr>
                        <a:t>einen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keine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907676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Dative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einem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einer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einem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keinen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986335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Genitive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eines………(e)s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einer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eines………(e)s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keiner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6413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042A559-D6B6-4286-BDDA-2982AD021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58973"/>
            <a:ext cx="11071296" cy="413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07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A6A77-7DAA-4144-A876-0E684186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/>
              <a:t>The indefinite article (a) (also used for </a:t>
            </a:r>
            <a:r>
              <a:rPr lang="en-GB" dirty="0" err="1"/>
              <a:t>kein</a:t>
            </a:r>
            <a:r>
              <a:rPr lang="en-GB" dirty="0"/>
              <a:t>/ </a:t>
            </a:r>
            <a:r>
              <a:rPr lang="en-GB" dirty="0" err="1"/>
              <a:t>mein</a:t>
            </a:r>
            <a:r>
              <a:rPr lang="en-GB" dirty="0"/>
              <a:t> etc.)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B71764-C2B8-40D9-8BF8-16F2C1F8F252}"/>
              </a:ext>
            </a:extLst>
          </p:cNvPr>
          <p:cNvGraphicFramePr>
            <a:graphicFrameLocks noGrp="1"/>
          </p:cNvGraphicFramePr>
          <p:nvPr/>
        </p:nvGraphicFramePr>
        <p:xfrm>
          <a:off x="104773" y="1325563"/>
          <a:ext cx="11715750" cy="2380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150">
                  <a:extLst>
                    <a:ext uri="{9D8B030D-6E8A-4147-A177-3AD203B41FA5}">
                      <a16:colId xmlns:a16="http://schemas.microsoft.com/office/drawing/2014/main" val="2930260924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615618253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4163318164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179138754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35291619"/>
                    </a:ext>
                  </a:extLst>
                </a:gridCol>
              </a:tblGrid>
              <a:tr h="465667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Masculine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Feminine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Neuter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Plural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070197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Nominative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keine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855899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Accusative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 err="1">
                          <a:solidFill>
                            <a:schemeClr val="tx1"/>
                          </a:solidFill>
                        </a:rPr>
                        <a:t>einen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keine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907676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Dative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einem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einer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einem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keinen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986335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Genitive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eines………(e)s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einer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eines………(e)s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keiner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6413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042A559-D6B6-4286-BDDA-2982AD021A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685"/>
          <a:stretch/>
        </p:blipFill>
        <p:spPr>
          <a:xfrm>
            <a:off x="0" y="3858973"/>
            <a:ext cx="5667375" cy="413250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EAB9C93-5887-496A-98C2-8D1C9A214EA6}"/>
              </a:ext>
            </a:extLst>
          </p:cNvPr>
          <p:cNvSpPr txBox="1"/>
          <p:nvPr/>
        </p:nvSpPr>
        <p:spPr>
          <a:xfrm>
            <a:off x="6324599" y="3944516"/>
            <a:ext cx="64293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Eine Frau </a:t>
            </a:r>
            <a:r>
              <a:rPr lang="en-GB" dirty="0" err="1"/>
              <a:t>trinkt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Tasse </a:t>
            </a:r>
            <a:r>
              <a:rPr lang="en-GB" dirty="0" err="1"/>
              <a:t>Kaffee</a:t>
            </a: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Mein </a:t>
            </a:r>
            <a:r>
              <a:rPr lang="en-GB" dirty="0" err="1"/>
              <a:t>Bruder</a:t>
            </a:r>
            <a:r>
              <a:rPr lang="en-GB" dirty="0"/>
              <a:t> hat das Handy </a:t>
            </a:r>
            <a:r>
              <a:rPr lang="en-GB" dirty="0" err="1"/>
              <a:t>eines</a:t>
            </a:r>
            <a:r>
              <a:rPr lang="en-GB" dirty="0"/>
              <a:t> Mannes </a:t>
            </a:r>
            <a:r>
              <a:rPr lang="en-GB" dirty="0" err="1"/>
              <a:t>gestohlen</a:t>
            </a: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err="1"/>
              <a:t>Wegen</a:t>
            </a:r>
            <a:r>
              <a:rPr lang="en-GB" dirty="0"/>
              <a:t>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Panne</a:t>
            </a:r>
            <a:r>
              <a:rPr lang="en-GB" dirty="0"/>
              <a:t> </a:t>
            </a:r>
            <a:r>
              <a:rPr lang="en-GB" dirty="0" err="1"/>
              <a:t>werden</a:t>
            </a:r>
            <a:r>
              <a:rPr lang="en-GB" dirty="0"/>
              <a:t> </a:t>
            </a:r>
            <a:r>
              <a:rPr lang="en-GB" dirty="0" err="1"/>
              <a:t>wir</a:t>
            </a:r>
            <a:r>
              <a:rPr lang="en-GB" dirty="0"/>
              <a:t> </a:t>
            </a:r>
            <a:r>
              <a:rPr lang="en-GB" dirty="0" err="1"/>
              <a:t>spät</a:t>
            </a:r>
            <a:r>
              <a:rPr lang="en-GB" dirty="0"/>
              <a:t> </a:t>
            </a:r>
            <a:r>
              <a:rPr lang="en-GB" dirty="0" err="1"/>
              <a:t>ankommen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88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A6A77-7DAA-4144-A876-0E684186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6" y="381000"/>
            <a:ext cx="10515600" cy="954088"/>
          </a:xfrm>
        </p:spPr>
        <p:txBody>
          <a:bodyPr/>
          <a:lstStyle/>
          <a:p>
            <a:r>
              <a:rPr lang="en-GB" dirty="0"/>
              <a:t>No article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284221-2C43-4350-BD6F-55EB14DD3DA8}"/>
              </a:ext>
            </a:extLst>
          </p:cNvPr>
          <p:cNvSpPr txBox="1"/>
          <p:nvPr/>
        </p:nvSpPr>
        <p:spPr>
          <a:xfrm>
            <a:off x="352426" y="1325563"/>
            <a:ext cx="88773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Essentially, you will use an adjective as your article and add the expected ending: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err="1">
                <a:solidFill>
                  <a:prstClr val="black"/>
                </a:solidFill>
                <a:latin typeface="Calibri" panose="020F0502020204030204"/>
              </a:rPr>
              <a:t>Heißer</a:t>
            </a: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anose="020F0502020204030204"/>
              </a:rPr>
              <a:t>Kaffee</a:t>
            </a: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anose="020F0502020204030204"/>
              </a:rPr>
              <a:t>ist</a:t>
            </a: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anose="020F0502020204030204"/>
              </a:rPr>
              <a:t>lecker</a:t>
            </a: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(We’ll look at this with adjective endings)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5600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E7202-9D75-4773-88C2-E870F1128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A7E64-DE53-4568-9A86-2153453CB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Know your cases- nom, </a:t>
            </a:r>
            <a:r>
              <a:rPr lang="en-GB" dirty="0" err="1"/>
              <a:t>acc</a:t>
            </a:r>
            <a:r>
              <a:rPr lang="en-GB" dirty="0"/>
              <a:t>, </a:t>
            </a:r>
            <a:r>
              <a:rPr lang="en-GB" dirty="0" err="1"/>
              <a:t>dat</a:t>
            </a:r>
            <a:r>
              <a:rPr lang="en-GB" dirty="0"/>
              <a:t>, gen</a:t>
            </a:r>
          </a:p>
          <a:p>
            <a:r>
              <a:rPr lang="en-GB" dirty="0"/>
              <a:t>Know your prepositions + when to use them </a:t>
            </a:r>
          </a:p>
          <a:p>
            <a:r>
              <a:rPr lang="en-GB" dirty="0"/>
              <a:t>Know your articles!- def, </a:t>
            </a:r>
            <a:r>
              <a:rPr lang="en-GB" dirty="0" err="1"/>
              <a:t>indef</a:t>
            </a:r>
            <a:r>
              <a:rPr lang="en-GB" dirty="0"/>
              <a:t>, no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01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6993B-F73B-4E30-945F-34BB89AFC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chemeClr val="accent2"/>
                </a:solidFill>
              </a:rPr>
              <a:t>Nominative (the subject of the sentence) </a:t>
            </a:r>
          </a:p>
          <a:p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Accusative (the object of the sentence) 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>
                <a:solidFill>
                  <a:schemeClr val="accent2"/>
                </a:solidFill>
              </a:rPr>
              <a:t>Der Mann </a:t>
            </a:r>
            <a:r>
              <a:rPr lang="en-GB" sz="4000" dirty="0" err="1"/>
              <a:t>geht</a:t>
            </a:r>
            <a:r>
              <a:rPr lang="en-GB" sz="4000" dirty="0"/>
              <a:t> in </a:t>
            </a: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den Park </a:t>
            </a:r>
          </a:p>
          <a:p>
            <a:pPr marL="0" indent="0">
              <a:buNone/>
            </a:pPr>
            <a:r>
              <a:rPr lang="en-GB" sz="4000" dirty="0">
                <a:solidFill>
                  <a:schemeClr val="accent2"/>
                </a:solidFill>
              </a:rPr>
              <a:t>Die Frau </a:t>
            </a:r>
            <a:r>
              <a:rPr lang="en-GB" sz="4000" dirty="0" err="1"/>
              <a:t>isst</a:t>
            </a:r>
            <a:r>
              <a:rPr lang="en-GB" sz="4000" dirty="0"/>
              <a:t> </a:t>
            </a: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die Pizza </a:t>
            </a:r>
          </a:p>
          <a:p>
            <a:pPr marL="0" indent="0">
              <a:buNone/>
            </a:pPr>
            <a:r>
              <a:rPr lang="en-GB" sz="4000" dirty="0">
                <a:solidFill>
                  <a:schemeClr val="accent2"/>
                </a:solidFill>
              </a:rPr>
              <a:t>Das Kind </a:t>
            </a:r>
            <a:r>
              <a:rPr lang="en-GB" sz="4000" dirty="0" err="1"/>
              <a:t>liest</a:t>
            </a:r>
            <a:r>
              <a:rPr lang="en-GB" sz="4000" dirty="0"/>
              <a:t> </a:t>
            </a: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das Buch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BFD4334-B297-47DD-9BD1-41AFF0BF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Cases: </a:t>
            </a:r>
          </a:p>
        </p:txBody>
      </p:sp>
    </p:spTree>
    <p:extLst>
      <p:ext uri="{BB962C8B-B14F-4D97-AF65-F5344CB8AC3E}">
        <p14:creationId xmlns:p14="http://schemas.microsoft.com/office/powerpoint/2010/main" val="2901780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6993B-F73B-4E30-945F-34BB89AFC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93" y="1092200"/>
            <a:ext cx="11911013" cy="1755775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7030A0"/>
                </a:solidFill>
              </a:rPr>
              <a:t>Dative (after certain prepositions/ after prepositions where there is no movement / after certain verbs or phrases)  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BFD4334-B297-47DD-9BD1-41AFF0BF0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487"/>
            <a:ext cx="10515600" cy="1325563"/>
          </a:xfrm>
        </p:spPr>
        <p:txBody>
          <a:bodyPr/>
          <a:lstStyle/>
          <a:p>
            <a:r>
              <a:rPr lang="en-GB" dirty="0"/>
              <a:t>Cases: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46063A-60C3-40FD-BF88-95AECB0D1E5A}"/>
              </a:ext>
            </a:extLst>
          </p:cNvPr>
          <p:cNvSpPr txBox="1"/>
          <p:nvPr/>
        </p:nvSpPr>
        <p:spPr>
          <a:xfrm>
            <a:off x="140493" y="3048000"/>
            <a:ext cx="1191101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Der Mann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fährt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Bus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Die Frau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fährt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der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Straßenbahn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Das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Mädchen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fährt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Flugzeug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7725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6993B-F73B-4E30-945F-34BB89AFC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93" y="1092200"/>
            <a:ext cx="11911013" cy="1755775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accent4">
                    <a:lumMod val="75000"/>
                  </a:schemeClr>
                </a:solidFill>
              </a:rPr>
              <a:t>Genitive (shows possession ‘of a/ of the’/ with certain prepositions) 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BFD4334-B297-47DD-9BD1-41AFF0BF0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487"/>
            <a:ext cx="10515600" cy="1325563"/>
          </a:xfrm>
        </p:spPr>
        <p:txBody>
          <a:bodyPr/>
          <a:lstStyle/>
          <a:p>
            <a:r>
              <a:rPr lang="en-GB" dirty="0"/>
              <a:t>Cases: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46063A-60C3-40FD-BF88-95AECB0D1E5A}"/>
              </a:ext>
            </a:extLst>
          </p:cNvPr>
          <p:cNvSpPr txBox="1"/>
          <p:nvPr/>
        </p:nvSpPr>
        <p:spPr>
          <a:xfrm>
            <a:off x="140493" y="3048000"/>
            <a:ext cx="1191101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Das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der Hund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 Mannes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Das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die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Katze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der Frau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Das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das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Pferd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Kindes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(or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 Kinds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39029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18DA1-CEAC-4739-ACCA-110AB8CA3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Spot the cases (highlight/ write out each example of each case):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C517-0838-45D0-9F21-E9075B4E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latin typeface="Comic Sans MS" panose="030F0702030302020204" pitchFamily="66" charset="0"/>
              </a:rPr>
              <a:t>Letzte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Woche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wollte</a:t>
            </a:r>
            <a:r>
              <a:rPr lang="en-GB" dirty="0">
                <a:latin typeface="Comic Sans MS" panose="030F0702030302020204" pitchFamily="66" charset="0"/>
              </a:rPr>
              <a:t> ich </a:t>
            </a:r>
            <a:r>
              <a:rPr lang="en-GB" dirty="0" err="1">
                <a:latin typeface="Comic Sans MS" panose="030F0702030302020204" pitchFamily="66" charset="0"/>
              </a:rPr>
              <a:t>meine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Großeltern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besuchen</a:t>
            </a:r>
            <a:r>
              <a:rPr lang="en-GB" dirty="0">
                <a:latin typeface="Comic Sans MS" panose="030F0702030302020204" pitchFamily="66" charset="0"/>
              </a:rPr>
              <a:t>, </a:t>
            </a:r>
            <a:r>
              <a:rPr lang="en-GB" dirty="0" err="1">
                <a:latin typeface="Comic Sans MS" panose="030F0702030302020204" pitchFamily="66" charset="0"/>
              </a:rPr>
              <a:t>denn</a:t>
            </a:r>
            <a:r>
              <a:rPr lang="en-GB" dirty="0">
                <a:latin typeface="Comic Sans MS" panose="030F0702030302020204" pitchFamily="66" charset="0"/>
              </a:rPr>
              <a:t> es war der </a:t>
            </a:r>
            <a:r>
              <a:rPr lang="en-GB" dirty="0" err="1">
                <a:latin typeface="Comic Sans MS" panose="030F0702030302020204" pitchFamily="66" charset="0"/>
              </a:rPr>
              <a:t>Geburtstag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meines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Großvaters</a:t>
            </a:r>
            <a:r>
              <a:rPr lang="en-GB" dirty="0">
                <a:latin typeface="Comic Sans MS" panose="030F0702030302020204" pitchFamily="66" charset="0"/>
              </a:rPr>
              <a:t> und </a:t>
            </a:r>
            <a:r>
              <a:rPr lang="en-GB" dirty="0" err="1">
                <a:latin typeface="Comic Sans MS" panose="030F0702030302020204" pitchFamily="66" charset="0"/>
              </a:rPr>
              <a:t>wir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hatten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vor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eine</a:t>
            </a:r>
            <a:r>
              <a:rPr lang="en-GB" dirty="0">
                <a:latin typeface="Comic Sans MS" panose="030F0702030302020204" pitchFamily="66" charset="0"/>
              </a:rPr>
              <a:t> Party </a:t>
            </a:r>
            <a:r>
              <a:rPr lang="en-GB" dirty="0" err="1">
                <a:latin typeface="Comic Sans MS" panose="030F0702030302020204" pitchFamily="66" charset="0"/>
              </a:rPr>
              <a:t>im</a:t>
            </a:r>
            <a:r>
              <a:rPr lang="en-GB" dirty="0">
                <a:latin typeface="Comic Sans MS" panose="030F0702030302020204" pitchFamily="66" charset="0"/>
              </a:rPr>
              <a:t> Garten </a:t>
            </a:r>
            <a:r>
              <a:rPr lang="en-GB" dirty="0" err="1">
                <a:latin typeface="Comic Sans MS" panose="030F0702030302020204" pitchFamily="66" charset="0"/>
              </a:rPr>
              <a:t>zu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feiern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  <a:r>
              <a:rPr lang="en-GB" dirty="0" err="1">
                <a:latin typeface="Comic Sans MS" panose="030F0702030302020204" pitchFamily="66" charset="0"/>
              </a:rPr>
              <a:t>Wegen</a:t>
            </a:r>
            <a:r>
              <a:rPr lang="en-GB" dirty="0">
                <a:latin typeface="Comic Sans MS" panose="030F0702030302020204" pitchFamily="66" charset="0"/>
              </a:rPr>
              <a:t> des </a:t>
            </a:r>
            <a:r>
              <a:rPr lang="en-GB" dirty="0" err="1">
                <a:latin typeface="Comic Sans MS" panose="030F0702030302020204" pitchFamily="66" charset="0"/>
              </a:rPr>
              <a:t>Wetters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konnten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wir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nicht</a:t>
            </a:r>
            <a:r>
              <a:rPr lang="en-GB" dirty="0">
                <a:latin typeface="Comic Sans MS" panose="030F0702030302020204" pitchFamily="66" charset="0"/>
              </a:rPr>
              <a:t>! </a:t>
            </a:r>
            <a:r>
              <a:rPr lang="en-GB" dirty="0" err="1">
                <a:latin typeface="Comic Sans MS" panose="030F0702030302020204" pitchFamily="66" charset="0"/>
              </a:rPr>
              <a:t>Deshalb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sind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wir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zuhause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geblieben</a:t>
            </a:r>
            <a:r>
              <a:rPr lang="en-GB" dirty="0">
                <a:latin typeface="Comic Sans MS" panose="030F0702030302020204" pitchFamily="66" charset="0"/>
              </a:rPr>
              <a:t>. Das war </a:t>
            </a:r>
            <a:r>
              <a:rPr lang="en-GB" dirty="0" err="1">
                <a:latin typeface="Comic Sans MS" panose="030F0702030302020204" pitchFamily="66" charset="0"/>
              </a:rPr>
              <a:t>echt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langweilig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aber</a:t>
            </a:r>
            <a:r>
              <a:rPr lang="en-GB" dirty="0">
                <a:latin typeface="Comic Sans MS" panose="030F0702030302020204" pitchFamily="66" charset="0"/>
              </a:rPr>
              <a:t> ich </a:t>
            </a:r>
            <a:r>
              <a:rPr lang="en-GB" dirty="0" err="1">
                <a:latin typeface="Comic Sans MS" panose="030F0702030302020204" pitchFamily="66" charset="0"/>
              </a:rPr>
              <a:t>habe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meinem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Vater</a:t>
            </a:r>
            <a:r>
              <a:rPr lang="en-GB" dirty="0">
                <a:latin typeface="Comic Sans MS" panose="030F0702030302020204" pitchFamily="66" charset="0"/>
              </a:rPr>
              <a:t> in der Garage </a:t>
            </a:r>
            <a:r>
              <a:rPr lang="en-GB" dirty="0" err="1">
                <a:latin typeface="Comic Sans MS" panose="030F0702030302020204" pitchFamily="66" charset="0"/>
              </a:rPr>
              <a:t>geholfen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6818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18DA1-CEAC-4739-ACCA-110AB8CA3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Spot the cases (highlight/ write out each example of each case):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C517-0838-45D0-9F21-E9075B4E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GB" dirty="0" err="1">
                <a:solidFill>
                  <a:schemeClr val="accent6"/>
                </a:solidFill>
                <a:latin typeface="Comic Sans MS" panose="030F0702030302020204" pitchFamily="66" charset="0"/>
              </a:rPr>
              <a:t>Letzte</a:t>
            </a:r>
            <a:r>
              <a:rPr lang="en-GB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omic Sans MS" panose="030F0702030302020204" pitchFamily="66" charset="0"/>
              </a:rPr>
              <a:t>Woche</a:t>
            </a:r>
            <a:r>
              <a:rPr lang="en-GB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wollte</a:t>
            </a:r>
            <a:r>
              <a:rPr lang="en-GB" dirty="0">
                <a:latin typeface="Comic Sans MS" panose="030F0702030302020204" pitchFamily="66" charset="0"/>
              </a:rPr>
              <a:t> ich </a:t>
            </a:r>
            <a:r>
              <a:rPr lang="en-GB" dirty="0" err="1">
                <a:solidFill>
                  <a:schemeClr val="accent6"/>
                </a:solidFill>
                <a:latin typeface="Comic Sans MS" panose="030F0702030302020204" pitchFamily="66" charset="0"/>
              </a:rPr>
              <a:t>meine</a:t>
            </a:r>
            <a:r>
              <a:rPr lang="en-GB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omic Sans MS" panose="030F0702030302020204" pitchFamily="66" charset="0"/>
              </a:rPr>
              <a:t>Großeltern</a:t>
            </a:r>
            <a:r>
              <a:rPr lang="en-GB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besuchen</a:t>
            </a:r>
            <a:r>
              <a:rPr lang="en-GB" dirty="0">
                <a:latin typeface="Comic Sans MS" panose="030F0702030302020204" pitchFamily="66" charset="0"/>
              </a:rPr>
              <a:t>, </a:t>
            </a:r>
            <a:r>
              <a:rPr lang="en-GB" dirty="0" err="1">
                <a:latin typeface="Comic Sans MS" panose="030F0702030302020204" pitchFamily="66" charset="0"/>
              </a:rPr>
              <a:t>denn</a:t>
            </a:r>
            <a:r>
              <a:rPr lang="en-GB" dirty="0">
                <a:latin typeface="Comic Sans MS" panose="030F0702030302020204" pitchFamily="66" charset="0"/>
              </a:rPr>
              <a:t> es war </a:t>
            </a: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der </a:t>
            </a:r>
            <a:r>
              <a:rPr lang="en-GB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Geburtstag</a:t>
            </a: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meines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Großvaters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und </a:t>
            </a:r>
            <a:r>
              <a:rPr lang="en-GB" dirty="0" err="1">
                <a:latin typeface="Comic Sans MS" panose="030F0702030302020204" pitchFamily="66" charset="0"/>
              </a:rPr>
              <a:t>wir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hatten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vor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omic Sans MS" panose="030F0702030302020204" pitchFamily="66" charset="0"/>
              </a:rPr>
              <a:t>eine</a:t>
            </a:r>
            <a:r>
              <a:rPr lang="en-GB" dirty="0">
                <a:solidFill>
                  <a:schemeClr val="accent6"/>
                </a:solidFill>
                <a:latin typeface="Comic Sans MS" panose="030F0702030302020204" pitchFamily="66" charset="0"/>
              </a:rPr>
              <a:t> Party </a:t>
            </a:r>
            <a:r>
              <a:rPr lang="en-GB" dirty="0" err="1">
                <a:solidFill>
                  <a:srgbClr val="7030A0"/>
                </a:solidFill>
                <a:latin typeface="Comic Sans MS" panose="030F0702030302020204" pitchFamily="66" charset="0"/>
              </a:rPr>
              <a:t>im</a:t>
            </a: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 Garten </a:t>
            </a:r>
            <a:r>
              <a:rPr lang="en-GB" dirty="0" err="1">
                <a:latin typeface="Comic Sans MS" panose="030F0702030302020204" pitchFamily="66" charset="0"/>
              </a:rPr>
              <a:t>zu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feiern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  <a:r>
              <a:rPr lang="en-GB" dirty="0" err="1">
                <a:latin typeface="Comic Sans MS" panose="030F0702030302020204" pitchFamily="66" charset="0"/>
              </a:rPr>
              <a:t>Wegen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des </a:t>
            </a:r>
            <a:r>
              <a:rPr lang="en-GB" dirty="0" err="1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Wetters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konnten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wir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nicht</a:t>
            </a:r>
            <a:r>
              <a:rPr lang="en-GB" dirty="0">
                <a:latin typeface="Comic Sans MS" panose="030F0702030302020204" pitchFamily="66" charset="0"/>
              </a:rPr>
              <a:t>! </a:t>
            </a:r>
            <a:r>
              <a:rPr lang="en-GB" dirty="0" err="1">
                <a:latin typeface="Comic Sans MS" panose="030F0702030302020204" pitchFamily="66" charset="0"/>
              </a:rPr>
              <a:t>Deshalb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sind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wir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zuhause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geblieben</a:t>
            </a:r>
            <a:r>
              <a:rPr lang="en-GB" dirty="0">
                <a:latin typeface="Comic Sans MS" panose="030F0702030302020204" pitchFamily="66" charset="0"/>
              </a:rPr>
              <a:t>. Das war </a:t>
            </a:r>
            <a:r>
              <a:rPr lang="en-GB" dirty="0" err="1">
                <a:latin typeface="Comic Sans MS" panose="030F0702030302020204" pitchFamily="66" charset="0"/>
              </a:rPr>
              <a:t>echt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langweilig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aber</a:t>
            </a:r>
            <a:r>
              <a:rPr lang="en-GB" dirty="0">
                <a:latin typeface="Comic Sans MS" panose="030F0702030302020204" pitchFamily="66" charset="0"/>
              </a:rPr>
              <a:t> ich </a:t>
            </a:r>
            <a:r>
              <a:rPr lang="en-GB" dirty="0" err="1">
                <a:latin typeface="Comic Sans MS" panose="030F0702030302020204" pitchFamily="66" charset="0"/>
              </a:rPr>
              <a:t>habe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7030A0"/>
                </a:solidFill>
                <a:latin typeface="Comic Sans MS" panose="030F0702030302020204" pitchFamily="66" charset="0"/>
              </a:rPr>
              <a:t>meinem</a:t>
            </a: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7030A0"/>
                </a:solidFill>
                <a:latin typeface="Comic Sans MS" panose="030F0702030302020204" pitchFamily="66" charset="0"/>
              </a:rPr>
              <a:t>Vater</a:t>
            </a:r>
            <a:r>
              <a:rPr lang="en-GB">
                <a:latin typeface="Comic Sans MS" panose="030F0702030302020204" pitchFamily="66" charset="0"/>
              </a:rPr>
              <a:t>/</a:t>
            </a:r>
            <a:r>
              <a:rPr lang="en-GB">
                <a:solidFill>
                  <a:srgbClr val="7030A0"/>
                </a:solidFill>
                <a:latin typeface="Comic Sans MS" panose="030F0702030302020204" pitchFamily="66" charset="0"/>
              </a:rPr>
              <a:t> in der</a:t>
            </a:r>
            <a:r>
              <a:rPr lang="en-GB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Garage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geholfen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03979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455" y="335889"/>
            <a:ext cx="8602141" cy="6186221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traight Connector 4"/>
          <p:cNvSpPr/>
          <p:nvPr/>
        </p:nvSpPr>
        <p:spPr>
          <a:xfrm flipH="1" flipV="1">
            <a:off x="6930118" y="1793420"/>
            <a:ext cx="544288" cy="533401"/>
          </a:xfrm>
          <a:prstGeom prst="line">
            <a:avLst/>
          </a:prstGeom>
          <a:ln w="6350">
            <a:solidFill>
              <a:srgbClr val="FF0000"/>
            </a:solidFill>
            <a:miter/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Straight Connector 6"/>
          <p:cNvSpPr/>
          <p:nvPr/>
        </p:nvSpPr>
        <p:spPr>
          <a:xfrm flipV="1">
            <a:off x="6594021" y="3429000"/>
            <a:ext cx="778329" cy="246804"/>
          </a:xfrm>
          <a:prstGeom prst="line">
            <a:avLst/>
          </a:prstGeom>
          <a:ln w="6350">
            <a:solidFill>
              <a:srgbClr val="FF0000"/>
            </a:solidFill>
            <a:miter/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TextBox 9"/>
          <p:cNvSpPr txBox="1"/>
          <p:nvPr/>
        </p:nvSpPr>
        <p:spPr>
          <a:xfrm>
            <a:off x="6428016" y="3701188"/>
            <a:ext cx="2416629" cy="280800"/>
          </a:xfrm>
          <a:prstGeom prst="rect">
            <a:avLst/>
          </a:prstGeom>
          <a:solidFill>
            <a:srgbClr val="FFE6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there is no movement</a:t>
            </a:r>
          </a:p>
        </p:txBody>
      </p:sp>
      <p:sp>
        <p:nvSpPr>
          <p:cNvPr id="132" name="TextBox 10"/>
          <p:cNvSpPr txBox="1"/>
          <p:nvPr/>
        </p:nvSpPr>
        <p:spPr>
          <a:xfrm>
            <a:off x="6169480" y="1512620"/>
            <a:ext cx="2416629" cy="280800"/>
          </a:xfrm>
          <a:prstGeom prst="rect">
            <a:avLst/>
          </a:prstGeom>
          <a:solidFill>
            <a:srgbClr val="FFE6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there is movement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0FFCB9-0E5E-4221-83BB-3D5AC7300AAF}"/>
              </a:ext>
            </a:extLst>
          </p:cNvPr>
          <p:cNvSpPr txBox="1"/>
          <p:nvPr/>
        </p:nvSpPr>
        <p:spPr>
          <a:xfrm>
            <a:off x="9077325" y="335889"/>
            <a:ext cx="277722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Accusative or dative?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gehe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die Stadt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(movement, so accusative)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 bin in der Stadt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(no movement, so dative)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311CF-6F1A-4334-AA70-7EB2D02EB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prepositions that take the genitive: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260C9-9185-4DD0-9A36-14AAD3E1E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wegen</a:t>
            </a:r>
            <a:r>
              <a:rPr lang="en-GB" dirty="0"/>
              <a:t> (because of) </a:t>
            </a:r>
          </a:p>
          <a:p>
            <a:r>
              <a:rPr lang="en-GB" dirty="0" err="1"/>
              <a:t>anstatt</a:t>
            </a:r>
            <a:r>
              <a:rPr lang="en-GB" dirty="0"/>
              <a:t> (instead of) </a:t>
            </a:r>
          </a:p>
          <a:p>
            <a:r>
              <a:rPr lang="en-GB" dirty="0" err="1"/>
              <a:t>Trotz</a:t>
            </a:r>
            <a:r>
              <a:rPr lang="en-GB" dirty="0"/>
              <a:t> (in spite of) </a:t>
            </a:r>
          </a:p>
          <a:p>
            <a:r>
              <a:rPr lang="en-GB" dirty="0" err="1"/>
              <a:t>Außerhalb</a:t>
            </a:r>
            <a:r>
              <a:rPr lang="en-GB" dirty="0"/>
              <a:t> (outside of) </a:t>
            </a:r>
          </a:p>
          <a:p>
            <a:r>
              <a:rPr lang="en-GB" dirty="0" err="1"/>
              <a:t>Innerhalb</a:t>
            </a:r>
            <a:r>
              <a:rPr lang="en-GB" dirty="0"/>
              <a:t> (inside of) </a:t>
            </a:r>
          </a:p>
          <a:p>
            <a:r>
              <a:rPr lang="en-GB" dirty="0" err="1"/>
              <a:t>während</a:t>
            </a:r>
            <a:r>
              <a:rPr lang="en-GB" dirty="0"/>
              <a:t> (during…. i.e. in the duration of) </a:t>
            </a:r>
          </a:p>
        </p:txBody>
      </p:sp>
    </p:spTree>
    <p:extLst>
      <p:ext uri="{BB962C8B-B14F-4D97-AF65-F5344CB8AC3E}">
        <p14:creationId xmlns:p14="http://schemas.microsoft.com/office/powerpoint/2010/main" val="2430928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FC638-F563-413A-B637-D5CC579CC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article: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38F45-47BC-46B9-92FD-6C425C0A2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Definite article (the) </a:t>
            </a:r>
          </a:p>
          <a:p>
            <a:r>
              <a:rPr lang="en-GB" sz="4000" dirty="0"/>
              <a:t>Indefinite article (a) </a:t>
            </a:r>
          </a:p>
          <a:p>
            <a:r>
              <a:rPr lang="en-GB" sz="4000" dirty="0"/>
              <a:t>No article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3634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728</Words>
  <Application>Microsoft Office PowerPoint</Application>
  <PresentationFormat>Widescreen</PresentationFormat>
  <Paragraphs>189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1_Office Theme</vt:lpstr>
      <vt:lpstr>PowerPoint Presentation</vt:lpstr>
      <vt:lpstr>Cases: </vt:lpstr>
      <vt:lpstr>Cases: </vt:lpstr>
      <vt:lpstr>Cases: </vt:lpstr>
      <vt:lpstr>Spot the cases (highlight/ write out each example of each case): </vt:lpstr>
      <vt:lpstr>Spot the cases (highlight/ write out each example of each case): </vt:lpstr>
      <vt:lpstr>PowerPoint Presentation</vt:lpstr>
      <vt:lpstr>Some prepositions that take the genitive: </vt:lpstr>
      <vt:lpstr>Types of article: </vt:lpstr>
      <vt:lpstr>The definite article (the) </vt:lpstr>
      <vt:lpstr>The definite article (the) </vt:lpstr>
      <vt:lpstr>The indefinite article (a) (also used for kein/ mein etc.) </vt:lpstr>
      <vt:lpstr>The indefinite article (a) (also used for kein/ mein etc.) </vt:lpstr>
      <vt:lpstr>No article</vt:lpstr>
      <vt:lpstr>Recap: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hollis</dc:creator>
  <cp:lastModifiedBy>benjamin hollis</cp:lastModifiedBy>
  <cp:revision>8</cp:revision>
  <dcterms:created xsi:type="dcterms:W3CDTF">2020-06-24T10:55:33Z</dcterms:created>
  <dcterms:modified xsi:type="dcterms:W3CDTF">2020-06-25T16:18:36Z</dcterms:modified>
</cp:coreProperties>
</file>