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86" r:id="rId3"/>
    <p:sldId id="28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3A1B1-F2C8-80F6-362A-634851CC8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893A31F-E913-5B3F-61BF-AA7325DCF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244BFFF-DFE9-9707-2788-144F6E330AD2}"/>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8A00B286-36EE-B7BA-C6FF-FF57182999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14B744-365E-C090-FD16-C6ABAE93C89B}"/>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3175900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DAAA5-BF44-4DFC-A3F7-20E72C14CDB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F6CD1A-BBDB-94CC-811E-D0C87F6464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E59B22-0712-DD34-21E1-938332E3A331}"/>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63BFC9E9-1D0C-A443-1906-ABE5944005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03F550-3ADA-42BD-25F9-228CB0C6DC25}"/>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3527223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743D66-4D68-805D-7F05-969F7A75BAE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F256A6-589B-0368-EB51-5A35ACE1AC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2730388-4826-D9A2-8785-9C7C669FE03B}"/>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00ACB433-4B11-B1F7-2EFA-18DB36BFF9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AF3532-BBBA-3304-D12D-981B8127CF59}"/>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64054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80021-1D3C-735D-399C-9B70973F062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94792E6-46EA-B285-5846-F9EA82CA3F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19835B-1F14-3805-2681-02F8F005B9AC}"/>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B7C7EF70-8DED-3284-1D62-2EBD18D26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AEB0A66-1033-008C-BA34-5B6ED9D20174}"/>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3587767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D23E0-5083-68E4-1311-3200ED5504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1AC5D5-2E23-C125-27FC-5005E85E5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5F3717-35F0-B367-3303-827AF556443B}"/>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797B13AC-3591-08AF-D32E-495A1C88AF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22A2E9-5B9C-D1B7-2E90-49C66D2A1F50}"/>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2292043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03183-BD82-D9E2-3223-57A89D7248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E28A0A-F6D7-24AC-DB17-D4356BF4CD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2792E43-4E0F-A65F-6A59-B366FDBB89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DD7C21-DA8F-C654-475D-FD50FABF2897}"/>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6" name="Footer Placeholder 5">
            <a:extLst>
              <a:ext uri="{FF2B5EF4-FFF2-40B4-BE49-F238E27FC236}">
                <a16:creationId xmlns:a16="http://schemas.microsoft.com/office/drawing/2014/main" id="{88A0125A-2AC1-EBE5-5160-0AC384E28E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40E320-F3B2-C176-FB0C-2C3E2EC29EA9}"/>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138170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C0151-9CC8-2B0C-8086-BA904F00EDD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584D20-74D3-4841-D65D-57C8A46A07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FF3B3E-E6FD-0FF4-D7E4-D2DD697C2EB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EF6FEE-9015-EC6A-8B3C-E0C90467BD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62AF08-A19C-3B3D-F7F4-592CC6B3E0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467D709-1570-54B7-2B92-C19E835005FF}"/>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8" name="Footer Placeholder 7">
            <a:extLst>
              <a:ext uri="{FF2B5EF4-FFF2-40B4-BE49-F238E27FC236}">
                <a16:creationId xmlns:a16="http://schemas.microsoft.com/office/drawing/2014/main" id="{768034EA-9D3D-C6E7-C2F2-242A0544F6F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B25F1E-3925-187D-F1FC-973A9E431C42}"/>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1486423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6689C-8164-E70D-89CA-7E6C532AA91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7E821B9-CA04-08E8-9A49-9574E6DF4F3D}"/>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4" name="Footer Placeholder 3">
            <a:extLst>
              <a:ext uri="{FF2B5EF4-FFF2-40B4-BE49-F238E27FC236}">
                <a16:creationId xmlns:a16="http://schemas.microsoft.com/office/drawing/2014/main" id="{6284105B-51ED-032E-840C-918DE47651C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885D180-6013-C8FA-25BD-91D66F100266}"/>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3865714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31EF51-8571-B0BD-8222-B876385D4177}"/>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3" name="Footer Placeholder 2">
            <a:extLst>
              <a:ext uri="{FF2B5EF4-FFF2-40B4-BE49-F238E27FC236}">
                <a16:creationId xmlns:a16="http://schemas.microsoft.com/office/drawing/2014/main" id="{DF0F5DB0-45F4-4E13-9BA2-C9C037F9FA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8B49AC9-D4DD-D14E-ABFD-45166A28FB2D}"/>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1210517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2EB06-5C5D-A04D-2F4B-55BDBE97E3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A8CA37E-F981-7FBE-18B6-380F4C884A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367259-842C-330A-FDC9-931002786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B66F32-C46B-24B0-33B2-389B7DB6FEE3}"/>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6" name="Footer Placeholder 5">
            <a:extLst>
              <a:ext uri="{FF2B5EF4-FFF2-40B4-BE49-F238E27FC236}">
                <a16:creationId xmlns:a16="http://schemas.microsoft.com/office/drawing/2014/main" id="{C7EB9880-25C0-B96D-EA94-0902C03C07F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5B32517-3B92-A136-0DBD-A14218DEB206}"/>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4203440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0404-5E7E-C93B-71CE-3BC1D8D5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CBD675F-AB11-EAD6-4E0B-7F6EEFEC03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D75A0C4-F752-7E7E-8E24-EC276ACF1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CCB543-97E1-E82A-C47B-BAB103EB9AD7}"/>
              </a:ext>
            </a:extLst>
          </p:cNvPr>
          <p:cNvSpPr>
            <a:spLocks noGrp="1"/>
          </p:cNvSpPr>
          <p:nvPr>
            <p:ph type="dt" sz="half" idx="10"/>
          </p:nvPr>
        </p:nvSpPr>
        <p:spPr/>
        <p:txBody>
          <a:bodyPr/>
          <a:lstStyle/>
          <a:p>
            <a:fld id="{E8C57BD8-498F-4AFE-A24B-890C5AF091BD}" type="datetimeFigureOut">
              <a:rPr lang="en-GB" smtClean="0"/>
              <a:t>04/05/2023</a:t>
            </a:fld>
            <a:endParaRPr lang="en-GB"/>
          </a:p>
        </p:txBody>
      </p:sp>
      <p:sp>
        <p:nvSpPr>
          <p:cNvPr id="6" name="Footer Placeholder 5">
            <a:extLst>
              <a:ext uri="{FF2B5EF4-FFF2-40B4-BE49-F238E27FC236}">
                <a16:creationId xmlns:a16="http://schemas.microsoft.com/office/drawing/2014/main" id="{3354ECFA-9187-D5AB-4459-049D204913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BFA860-F02B-16B5-2250-9671AD6A0627}"/>
              </a:ext>
            </a:extLst>
          </p:cNvPr>
          <p:cNvSpPr>
            <a:spLocks noGrp="1"/>
          </p:cNvSpPr>
          <p:nvPr>
            <p:ph type="sldNum" sz="quarter" idx="12"/>
          </p:nvPr>
        </p:nvSpPr>
        <p:spPr/>
        <p:txBody>
          <a:bodyPr/>
          <a:lstStyle/>
          <a:p>
            <a:fld id="{93F00DB1-C5A7-41DA-8908-C43CA74A1D9C}" type="slidenum">
              <a:rPr lang="en-GB" smtClean="0"/>
              <a:t>‹#›</a:t>
            </a:fld>
            <a:endParaRPr lang="en-GB"/>
          </a:p>
        </p:txBody>
      </p:sp>
    </p:spTree>
    <p:extLst>
      <p:ext uri="{BB962C8B-B14F-4D97-AF65-F5344CB8AC3E}">
        <p14:creationId xmlns:p14="http://schemas.microsoft.com/office/powerpoint/2010/main" val="61379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594C1B-065A-72A8-7AC1-D66F8DF79D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C8E5ECD-A452-D950-2595-2491CD953E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D4BEA4-2AB3-7A39-FE14-0DAB5E85AE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C57BD8-498F-4AFE-A24B-890C5AF091BD}" type="datetimeFigureOut">
              <a:rPr lang="en-GB" smtClean="0"/>
              <a:t>04/05/2023</a:t>
            </a:fld>
            <a:endParaRPr lang="en-GB"/>
          </a:p>
        </p:txBody>
      </p:sp>
      <p:sp>
        <p:nvSpPr>
          <p:cNvPr id="5" name="Footer Placeholder 4">
            <a:extLst>
              <a:ext uri="{FF2B5EF4-FFF2-40B4-BE49-F238E27FC236}">
                <a16:creationId xmlns:a16="http://schemas.microsoft.com/office/drawing/2014/main" id="{FCBC3763-3B51-284A-5DEE-E4A112487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DDCC92F-DCB9-3688-2265-B37B3DA5F8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F00DB1-C5A7-41DA-8908-C43CA74A1D9C}" type="slidenum">
              <a:rPr lang="en-GB" smtClean="0"/>
              <a:t>‹#›</a:t>
            </a:fld>
            <a:endParaRPr lang="en-GB"/>
          </a:p>
        </p:txBody>
      </p:sp>
    </p:spTree>
    <p:extLst>
      <p:ext uri="{BB962C8B-B14F-4D97-AF65-F5344CB8AC3E}">
        <p14:creationId xmlns:p14="http://schemas.microsoft.com/office/powerpoint/2010/main" val="3856049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hyperlink" Target="https://www.annafreud.org/on-my-mind/self-care/"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CB18BA4-B669-47DB-92DC-C7D5686CF114}"/>
              </a:ext>
            </a:extLst>
          </p:cNvPr>
          <p:cNvGrpSpPr/>
          <p:nvPr/>
        </p:nvGrpSpPr>
        <p:grpSpPr>
          <a:xfrm>
            <a:off x="0" y="5863576"/>
            <a:ext cx="12191999" cy="994424"/>
            <a:chOff x="0" y="5863576"/>
            <a:chExt cx="12191999" cy="994424"/>
          </a:xfrm>
        </p:grpSpPr>
        <p:pic>
          <p:nvPicPr>
            <p:cNvPr id="4" name="Picture 3">
              <a:extLst>
                <a:ext uri="{FF2B5EF4-FFF2-40B4-BE49-F238E27FC236}">
                  <a16:creationId xmlns:a16="http://schemas.microsoft.com/office/drawing/2014/main" id="{614D2452-B548-4572-B4F9-12CCD61D3FD7}"/>
                </a:ext>
              </a:extLst>
            </p:cNvPr>
            <p:cNvPicPr>
              <a:picLocks noChangeAspect="1"/>
            </p:cNvPicPr>
            <p:nvPr/>
          </p:nvPicPr>
          <p:blipFill rotWithShape="1">
            <a:blip r:embed="rId2">
              <a:biLevel thresh="75000"/>
              <a:alphaModFix amt="60000"/>
              <a:extLst>
                <a:ext uri="{28A0092B-C50C-407E-A947-70E740481C1C}">
                  <a14:useLocalDpi xmlns:a14="http://schemas.microsoft.com/office/drawing/2010/main" val="0"/>
                </a:ext>
              </a:extLst>
            </a:blip>
            <a:srcRect l="6230"/>
            <a:stretch/>
          </p:blipFill>
          <p:spPr>
            <a:xfrm>
              <a:off x="0" y="5875823"/>
              <a:ext cx="12191999" cy="982177"/>
            </a:xfrm>
            <a:prstGeom prst="rect">
              <a:avLst/>
            </a:prstGeom>
          </p:spPr>
        </p:pic>
        <p:pic>
          <p:nvPicPr>
            <p:cNvPr id="5" name="Picture 4">
              <a:extLst>
                <a:ext uri="{FF2B5EF4-FFF2-40B4-BE49-F238E27FC236}">
                  <a16:creationId xmlns:a16="http://schemas.microsoft.com/office/drawing/2014/main" id="{E1843294-DEC5-4A21-A223-59548C3A48A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77361" y="5998935"/>
              <a:ext cx="692199" cy="615628"/>
            </a:xfrm>
            <a:prstGeom prst="rect">
              <a:avLst/>
            </a:prstGeom>
          </p:spPr>
        </p:pic>
        <p:sp>
          <p:nvSpPr>
            <p:cNvPr id="6" name="Title 3">
              <a:extLst>
                <a:ext uri="{FF2B5EF4-FFF2-40B4-BE49-F238E27FC236}">
                  <a16:creationId xmlns:a16="http://schemas.microsoft.com/office/drawing/2014/main" id="{1CE88E50-89BA-47FE-8515-2406F0DE34E0}"/>
                </a:ext>
              </a:extLst>
            </p:cNvPr>
            <p:cNvSpPr txBox="1">
              <a:spLocks/>
            </p:cNvSpPr>
            <p:nvPr/>
          </p:nvSpPr>
          <p:spPr>
            <a:xfrm>
              <a:off x="1611442" y="5863576"/>
              <a:ext cx="10232172" cy="9518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en-GB" sz="2000" b="1" dirty="0">
                  <a:solidFill>
                    <a:schemeClr val="bg1"/>
                  </a:solidFill>
                  <a:latin typeface="Century Gothic" panose="020B0502020202020204" pitchFamily="34" charset="0"/>
                  <a:cs typeface="Rubik Medium" panose="02000604000000020004" pitchFamily="2" charset="-79"/>
                </a:rPr>
                <a:t>Wilmslow Youth</a:t>
              </a:r>
            </a:p>
            <a:p>
              <a:pPr algn="r">
                <a:lnSpc>
                  <a:spcPct val="150000"/>
                </a:lnSpc>
              </a:pPr>
              <a:r>
                <a:rPr lang="en-GB" sz="1100" b="1" dirty="0">
                  <a:solidFill>
                    <a:schemeClr val="bg1"/>
                  </a:solidFill>
                  <a:latin typeface="Century Gothic" panose="020B0502020202020204" pitchFamily="34" charset="0"/>
                  <a:cs typeface="Rubik Medium" panose="02000604000000020004" pitchFamily="2" charset="-79"/>
                </a:rPr>
                <a:t>Registered Charity 1182727</a:t>
              </a:r>
              <a:endParaRPr lang="en-GB" sz="1050" b="1" dirty="0">
                <a:solidFill>
                  <a:schemeClr val="bg1"/>
                </a:solidFill>
                <a:latin typeface="Century Gothic" panose="020B0502020202020204" pitchFamily="34" charset="0"/>
                <a:cs typeface="Rubik Medium" panose="02000604000000020004" pitchFamily="2" charset="-79"/>
              </a:endParaRPr>
            </a:p>
          </p:txBody>
        </p:sp>
      </p:grpSp>
      <p:sp>
        <p:nvSpPr>
          <p:cNvPr id="2" name="TextBox 1">
            <a:extLst>
              <a:ext uri="{FF2B5EF4-FFF2-40B4-BE49-F238E27FC236}">
                <a16:creationId xmlns:a16="http://schemas.microsoft.com/office/drawing/2014/main" id="{4843F7E5-D468-A548-BF78-8F6ADFDE45AA}"/>
              </a:ext>
            </a:extLst>
          </p:cNvPr>
          <p:cNvSpPr txBox="1"/>
          <p:nvPr/>
        </p:nvSpPr>
        <p:spPr>
          <a:xfrm>
            <a:off x="1638692" y="315594"/>
            <a:ext cx="9030054" cy="461665"/>
          </a:xfrm>
          <a:prstGeom prst="rect">
            <a:avLst/>
          </a:prstGeom>
          <a:noFill/>
        </p:spPr>
        <p:txBody>
          <a:bodyPr wrap="square" rtlCol="0">
            <a:spAutoFit/>
          </a:bodyPr>
          <a:lstStyle/>
          <a:p>
            <a:pPr algn="ctr"/>
            <a:r>
              <a:rPr lang="en-GB" sz="2400" b="1" dirty="0">
                <a:latin typeface="Century Gothic" panose="020B0502020202020204" pitchFamily="34" charset="0"/>
              </a:rPr>
              <a:t>Useful Coping Strategies for Anxiety</a:t>
            </a:r>
          </a:p>
        </p:txBody>
      </p:sp>
      <p:graphicFrame>
        <p:nvGraphicFramePr>
          <p:cNvPr id="7" name="Table 7">
            <a:extLst>
              <a:ext uri="{FF2B5EF4-FFF2-40B4-BE49-F238E27FC236}">
                <a16:creationId xmlns:a16="http://schemas.microsoft.com/office/drawing/2014/main" id="{6E70EA2E-07DA-D837-2B5B-A558D0566061}"/>
              </a:ext>
            </a:extLst>
          </p:cNvPr>
          <p:cNvGraphicFramePr>
            <a:graphicFrameLocks noGrp="1"/>
          </p:cNvGraphicFramePr>
          <p:nvPr>
            <p:extLst>
              <p:ext uri="{D42A27DB-BD31-4B8C-83A1-F6EECF244321}">
                <p14:modId xmlns:p14="http://schemas.microsoft.com/office/powerpoint/2010/main" val="1926219934"/>
              </p:ext>
            </p:extLst>
          </p:nvPr>
        </p:nvGraphicFramePr>
        <p:xfrm>
          <a:off x="463826" y="2671706"/>
          <a:ext cx="11379787" cy="3043177"/>
        </p:xfrm>
        <a:graphic>
          <a:graphicData uri="http://schemas.openxmlformats.org/drawingml/2006/table">
            <a:tbl>
              <a:tblPr firstRow="1" bandRow="1">
                <a:tableStyleId>{5C22544A-7EE6-4342-B048-85BDC9FD1C3A}</a:tableStyleId>
              </a:tblPr>
              <a:tblGrid>
                <a:gridCol w="1487989">
                  <a:extLst>
                    <a:ext uri="{9D8B030D-6E8A-4147-A177-3AD203B41FA5}">
                      <a16:colId xmlns:a16="http://schemas.microsoft.com/office/drawing/2014/main" val="2366144349"/>
                    </a:ext>
                  </a:extLst>
                </a:gridCol>
                <a:gridCol w="1227207">
                  <a:extLst>
                    <a:ext uri="{9D8B030D-6E8A-4147-A177-3AD203B41FA5}">
                      <a16:colId xmlns:a16="http://schemas.microsoft.com/office/drawing/2014/main" val="1227287259"/>
                    </a:ext>
                  </a:extLst>
                </a:gridCol>
                <a:gridCol w="1472649">
                  <a:extLst>
                    <a:ext uri="{9D8B030D-6E8A-4147-A177-3AD203B41FA5}">
                      <a16:colId xmlns:a16="http://schemas.microsoft.com/office/drawing/2014/main" val="2098057051"/>
                    </a:ext>
                  </a:extLst>
                </a:gridCol>
                <a:gridCol w="1682868">
                  <a:extLst>
                    <a:ext uri="{9D8B030D-6E8A-4147-A177-3AD203B41FA5}">
                      <a16:colId xmlns:a16="http://schemas.microsoft.com/office/drawing/2014/main" val="2894211514"/>
                    </a:ext>
                  </a:extLst>
                </a:gridCol>
                <a:gridCol w="1241655">
                  <a:extLst>
                    <a:ext uri="{9D8B030D-6E8A-4147-A177-3AD203B41FA5}">
                      <a16:colId xmlns:a16="http://schemas.microsoft.com/office/drawing/2014/main" val="1294963085"/>
                    </a:ext>
                  </a:extLst>
                </a:gridCol>
                <a:gridCol w="1422473">
                  <a:extLst>
                    <a:ext uri="{9D8B030D-6E8A-4147-A177-3AD203B41FA5}">
                      <a16:colId xmlns:a16="http://schemas.microsoft.com/office/drawing/2014/main" val="2748461646"/>
                    </a:ext>
                  </a:extLst>
                </a:gridCol>
                <a:gridCol w="1422473">
                  <a:extLst>
                    <a:ext uri="{9D8B030D-6E8A-4147-A177-3AD203B41FA5}">
                      <a16:colId xmlns:a16="http://schemas.microsoft.com/office/drawing/2014/main" val="2066851608"/>
                    </a:ext>
                  </a:extLst>
                </a:gridCol>
                <a:gridCol w="1422473">
                  <a:extLst>
                    <a:ext uri="{9D8B030D-6E8A-4147-A177-3AD203B41FA5}">
                      <a16:colId xmlns:a16="http://schemas.microsoft.com/office/drawing/2014/main" val="1212434114"/>
                    </a:ext>
                  </a:extLst>
                </a:gridCol>
              </a:tblGrid>
              <a:tr h="635257">
                <a:tc>
                  <a:txBody>
                    <a:bodyPr/>
                    <a:lstStyle/>
                    <a:p>
                      <a:r>
                        <a:rPr lang="en-GB" dirty="0">
                          <a:latin typeface="Century Gothic" panose="020B0502020202020204" pitchFamily="34" charset="0"/>
                        </a:rPr>
                        <a:t>Day</a:t>
                      </a:r>
                    </a:p>
                  </a:txBody>
                  <a:tcPr/>
                </a:tc>
                <a:tc>
                  <a:txBody>
                    <a:bodyPr/>
                    <a:lstStyle/>
                    <a:p>
                      <a:r>
                        <a:rPr lang="en-GB" dirty="0">
                          <a:latin typeface="Century Gothic" panose="020B0502020202020204" pitchFamily="34" charset="0"/>
                        </a:rPr>
                        <a:t>Monday</a:t>
                      </a:r>
                    </a:p>
                  </a:txBody>
                  <a:tcPr/>
                </a:tc>
                <a:tc>
                  <a:txBody>
                    <a:bodyPr/>
                    <a:lstStyle/>
                    <a:p>
                      <a:r>
                        <a:rPr lang="en-GB" dirty="0">
                          <a:latin typeface="Century Gothic" panose="020B0502020202020204" pitchFamily="34" charset="0"/>
                        </a:rPr>
                        <a:t>Tuesday</a:t>
                      </a:r>
                    </a:p>
                  </a:txBody>
                  <a:tcPr/>
                </a:tc>
                <a:tc>
                  <a:txBody>
                    <a:bodyPr/>
                    <a:lstStyle/>
                    <a:p>
                      <a:r>
                        <a:rPr lang="en-GB" dirty="0">
                          <a:latin typeface="Century Gothic" panose="020B0502020202020204" pitchFamily="34" charset="0"/>
                        </a:rPr>
                        <a:t>Wednesday</a:t>
                      </a:r>
                    </a:p>
                  </a:txBody>
                  <a:tcPr/>
                </a:tc>
                <a:tc>
                  <a:txBody>
                    <a:bodyPr/>
                    <a:lstStyle/>
                    <a:p>
                      <a:r>
                        <a:rPr lang="en-GB" dirty="0">
                          <a:latin typeface="Century Gothic" panose="020B0502020202020204" pitchFamily="34" charset="0"/>
                        </a:rPr>
                        <a:t>Thursday</a:t>
                      </a:r>
                    </a:p>
                  </a:txBody>
                  <a:tcPr/>
                </a:tc>
                <a:tc>
                  <a:txBody>
                    <a:bodyPr/>
                    <a:lstStyle/>
                    <a:p>
                      <a:r>
                        <a:rPr lang="en-GB" dirty="0">
                          <a:latin typeface="Century Gothic" panose="020B0502020202020204" pitchFamily="34" charset="0"/>
                        </a:rPr>
                        <a:t>Friday</a:t>
                      </a:r>
                    </a:p>
                  </a:txBody>
                  <a:tcPr/>
                </a:tc>
                <a:tc>
                  <a:txBody>
                    <a:bodyPr/>
                    <a:lstStyle/>
                    <a:p>
                      <a:r>
                        <a:rPr lang="en-GB" dirty="0">
                          <a:latin typeface="Century Gothic" panose="020B0502020202020204" pitchFamily="34" charset="0"/>
                        </a:rPr>
                        <a:t>Saturday</a:t>
                      </a:r>
                    </a:p>
                  </a:txBody>
                  <a:tcPr/>
                </a:tc>
                <a:tc>
                  <a:txBody>
                    <a:bodyPr/>
                    <a:lstStyle/>
                    <a:p>
                      <a:r>
                        <a:rPr lang="en-GB" dirty="0">
                          <a:latin typeface="Century Gothic" panose="020B0502020202020204" pitchFamily="34" charset="0"/>
                        </a:rPr>
                        <a:t>Sunday</a:t>
                      </a:r>
                    </a:p>
                  </a:txBody>
                  <a:tcPr/>
                </a:tc>
                <a:extLst>
                  <a:ext uri="{0D108BD9-81ED-4DB2-BD59-A6C34878D82A}">
                    <a16:rowId xmlns:a16="http://schemas.microsoft.com/office/drawing/2014/main" val="1986233100"/>
                  </a:ext>
                </a:extLst>
              </a:tr>
              <a:tr h="644080">
                <a:tc>
                  <a:txBody>
                    <a:bodyPr/>
                    <a:lstStyle/>
                    <a:p>
                      <a:r>
                        <a:rPr lang="en-GB" dirty="0">
                          <a:latin typeface="Century Gothic" panose="020B0502020202020204" pitchFamily="34" charset="0"/>
                        </a:rPr>
                        <a:t>Morning</a:t>
                      </a:r>
                    </a:p>
                  </a:txBody>
                  <a:tcPr/>
                </a:tc>
                <a:tc>
                  <a:txBody>
                    <a:bodyPr/>
                    <a:lstStyle/>
                    <a:p>
                      <a:r>
                        <a:rPr lang="en-GB" sz="1400" dirty="0">
                          <a:latin typeface="Century Gothic" panose="020B0502020202020204" pitchFamily="34" charset="0"/>
                        </a:rPr>
                        <a:t>Listen to music </a:t>
                      </a:r>
                    </a:p>
                    <a:p>
                      <a:r>
                        <a:rPr lang="en-GB" sz="1400" dirty="0">
                          <a:latin typeface="Century Gothic" panose="020B0502020202020204" pitchFamily="34" charset="0"/>
                        </a:rPr>
                        <a:t>(5 mins)</a:t>
                      </a:r>
                    </a:p>
                  </a:txBody>
                  <a:tcPr/>
                </a:tc>
                <a:tc>
                  <a:txBody>
                    <a:bodyPr/>
                    <a:lstStyle/>
                    <a:p>
                      <a:r>
                        <a:rPr lang="en-GB" sz="1400" dirty="0">
                          <a:latin typeface="Century Gothic" panose="020B0502020202020204" pitchFamily="34" charset="0"/>
                        </a:rPr>
                        <a:t>Breathing practice </a:t>
                      </a:r>
                    </a:p>
                    <a:p>
                      <a:r>
                        <a:rPr lang="en-GB" sz="1400" dirty="0">
                          <a:latin typeface="Century Gothic" panose="020B0502020202020204" pitchFamily="34" charset="0"/>
                        </a:rPr>
                        <a:t>(5 mins)</a:t>
                      </a:r>
                    </a:p>
                  </a:txBody>
                  <a:tcPr/>
                </a:tc>
                <a:tc>
                  <a:txBody>
                    <a:bodyPr/>
                    <a:lstStyle/>
                    <a:p>
                      <a:r>
                        <a:rPr lang="en-GB" sz="1400" dirty="0">
                          <a:latin typeface="Century Gothic" panose="020B0502020202020204" pitchFamily="34" charset="0"/>
                        </a:rPr>
                        <a:t>Look at photos on phone </a:t>
                      </a:r>
                    </a:p>
                    <a:p>
                      <a:r>
                        <a:rPr lang="en-GB" sz="1400" dirty="0">
                          <a:latin typeface="Century Gothic" panose="020B0502020202020204" pitchFamily="34" charset="0"/>
                        </a:rPr>
                        <a:t>(5 mins)</a:t>
                      </a:r>
                    </a:p>
                  </a:txBody>
                  <a:tcPr/>
                </a:tc>
                <a:tc>
                  <a:txBody>
                    <a:bodyPr/>
                    <a:lstStyle/>
                    <a:p>
                      <a:endParaRPr lang="en-GB" sz="1400">
                        <a:latin typeface="Century Gothic" panose="020B0502020202020204" pitchFamily="34" charset="0"/>
                      </a:endParaRPr>
                    </a:p>
                  </a:txBody>
                  <a:tcPr/>
                </a:tc>
                <a:tc>
                  <a:txBody>
                    <a:bodyPr/>
                    <a:lstStyle/>
                    <a:p>
                      <a:endParaRPr lang="en-GB" sz="1400">
                        <a:latin typeface="Century Gothic" panose="020B0502020202020204" pitchFamily="34" charset="0"/>
                      </a:endParaRPr>
                    </a:p>
                  </a:txBody>
                  <a:tcPr/>
                </a:tc>
                <a:tc>
                  <a:txBody>
                    <a:bodyPr/>
                    <a:lstStyle/>
                    <a:p>
                      <a:endParaRPr lang="en-GB" sz="1400">
                        <a:latin typeface="Century Gothic" panose="020B0502020202020204" pitchFamily="34" charset="0"/>
                      </a:endParaRPr>
                    </a:p>
                  </a:txBody>
                  <a:tcPr/>
                </a:tc>
                <a:tc>
                  <a:txBody>
                    <a:bodyPr/>
                    <a:lstStyle/>
                    <a:p>
                      <a:endParaRPr lang="en-GB" sz="1400">
                        <a:latin typeface="Century Gothic" panose="020B0502020202020204" pitchFamily="34" charset="0"/>
                      </a:endParaRPr>
                    </a:p>
                  </a:txBody>
                  <a:tcPr/>
                </a:tc>
                <a:extLst>
                  <a:ext uri="{0D108BD9-81ED-4DB2-BD59-A6C34878D82A}">
                    <a16:rowId xmlns:a16="http://schemas.microsoft.com/office/drawing/2014/main" val="877636430"/>
                  </a:ext>
                </a:extLst>
              </a:tr>
              <a:tr h="644080">
                <a:tc>
                  <a:txBody>
                    <a:bodyPr/>
                    <a:lstStyle/>
                    <a:p>
                      <a:r>
                        <a:rPr lang="en-GB" dirty="0">
                          <a:latin typeface="Century Gothic" panose="020B0502020202020204" pitchFamily="34" charset="0"/>
                        </a:rPr>
                        <a:t>Afternoon</a:t>
                      </a:r>
                    </a:p>
                  </a:txBody>
                  <a:tcPr/>
                </a:tc>
                <a:tc>
                  <a:txBody>
                    <a:bodyPr/>
                    <a:lstStyle/>
                    <a:p>
                      <a:r>
                        <a:rPr lang="en-GB" sz="1400" dirty="0">
                          <a:latin typeface="Century Gothic" panose="020B0502020202020204" pitchFamily="34" charset="0"/>
                        </a:rPr>
                        <a:t>Make a hot chocolate (10 mins)</a:t>
                      </a:r>
                    </a:p>
                  </a:txBody>
                  <a:tcPr/>
                </a:tc>
                <a:tc>
                  <a:txBody>
                    <a:bodyPr/>
                    <a:lstStyle/>
                    <a:p>
                      <a:r>
                        <a:rPr lang="en-GB" sz="1400" dirty="0">
                          <a:latin typeface="Century Gothic" panose="020B0502020202020204" pitchFamily="34" charset="0"/>
                        </a:rPr>
                        <a:t>Sports club </a:t>
                      </a:r>
                    </a:p>
                    <a:p>
                      <a:r>
                        <a:rPr lang="en-GB" sz="1400" dirty="0">
                          <a:latin typeface="Century Gothic" panose="020B0502020202020204" pitchFamily="34" charset="0"/>
                        </a:rPr>
                        <a:t>(1 hour)</a:t>
                      </a:r>
                    </a:p>
                  </a:txBody>
                  <a:tcPr/>
                </a:tc>
                <a:tc>
                  <a:txBody>
                    <a:bodyPr/>
                    <a:lstStyle/>
                    <a:p>
                      <a:r>
                        <a:rPr lang="en-GB" sz="1400" dirty="0">
                          <a:latin typeface="Century Gothic" panose="020B0502020202020204" pitchFamily="34" charset="0"/>
                        </a:rPr>
                        <a:t>Go for a run or walk after school </a:t>
                      </a:r>
                    </a:p>
                    <a:p>
                      <a:r>
                        <a:rPr lang="en-GB" sz="1400" dirty="0">
                          <a:latin typeface="Century Gothic" panose="020B0502020202020204" pitchFamily="34" charset="0"/>
                        </a:rPr>
                        <a:t>(30 mins)</a:t>
                      </a:r>
                    </a:p>
                  </a:txBody>
                  <a:tcPr/>
                </a:tc>
                <a:tc>
                  <a:txBody>
                    <a:bodyPr/>
                    <a:lstStyle/>
                    <a:p>
                      <a:r>
                        <a:rPr lang="en-GB" sz="1400" dirty="0">
                          <a:latin typeface="Century Gothic" panose="020B0502020202020204" pitchFamily="34" charset="0"/>
                        </a:rPr>
                        <a:t>Dance or basketball club</a:t>
                      </a:r>
                    </a:p>
                    <a:p>
                      <a:r>
                        <a:rPr lang="en-GB" sz="1400" dirty="0">
                          <a:latin typeface="Century Gothic" panose="020B0502020202020204" pitchFamily="34" charset="0"/>
                        </a:rPr>
                        <a:t>(1 hour)</a:t>
                      </a:r>
                    </a:p>
                  </a:txBody>
                  <a:tcPr/>
                </a:tc>
                <a:tc>
                  <a:txBody>
                    <a:bodyPr/>
                    <a:lstStyle/>
                    <a:p>
                      <a:r>
                        <a:rPr lang="en-GB" sz="1400" dirty="0">
                          <a:latin typeface="Century Gothic" panose="020B0502020202020204" pitchFamily="34" charset="0"/>
                        </a:rPr>
                        <a:t>Do some cooking or baking </a:t>
                      </a:r>
                    </a:p>
                    <a:p>
                      <a:r>
                        <a:rPr lang="en-GB" sz="1400" dirty="0">
                          <a:latin typeface="Century Gothic" panose="020B0502020202020204" pitchFamily="34" charset="0"/>
                        </a:rPr>
                        <a:t>(1 hour)</a:t>
                      </a:r>
                    </a:p>
                  </a:txBody>
                  <a:tcPr/>
                </a:tc>
                <a:tc>
                  <a:txBody>
                    <a:bodyPr/>
                    <a:lstStyle/>
                    <a:p>
                      <a:r>
                        <a:rPr lang="en-GB" sz="1400" dirty="0">
                          <a:latin typeface="Century Gothic" panose="020B0502020202020204" pitchFamily="34" charset="0"/>
                        </a:rPr>
                        <a:t>Meet up with friends</a:t>
                      </a:r>
                    </a:p>
                  </a:txBody>
                  <a:tcPr/>
                </a:tc>
                <a:tc>
                  <a:txBody>
                    <a:bodyPr/>
                    <a:lstStyle/>
                    <a:p>
                      <a:r>
                        <a:rPr lang="en-GB" sz="1400" dirty="0">
                          <a:latin typeface="Century Gothic" panose="020B0502020202020204" pitchFamily="34" charset="0"/>
                        </a:rPr>
                        <a:t>Shopping</a:t>
                      </a:r>
                    </a:p>
                  </a:txBody>
                  <a:tcPr/>
                </a:tc>
                <a:extLst>
                  <a:ext uri="{0D108BD9-81ED-4DB2-BD59-A6C34878D82A}">
                    <a16:rowId xmlns:a16="http://schemas.microsoft.com/office/drawing/2014/main" val="1398085451"/>
                  </a:ext>
                </a:extLst>
              </a:tr>
              <a:tr h="644080">
                <a:tc>
                  <a:txBody>
                    <a:bodyPr/>
                    <a:lstStyle/>
                    <a:p>
                      <a:r>
                        <a:rPr lang="en-GB" dirty="0">
                          <a:latin typeface="Century Gothic" panose="020B0502020202020204" pitchFamily="34" charset="0"/>
                        </a:rPr>
                        <a:t>Evening</a:t>
                      </a:r>
                    </a:p>
                  </a:txBody>
                  <a:tcPr/>
                </a:tc>
                <a:tc>
                  <a:txBody>
                    <a:bodyPr/>
                    <a:lstStyle/>
                    <a:p>
                      <a:r>
                        <a:rPr lang="en-GB" sz="1400" dirty="0">
                          <a:latin typeface="Century Gothic" panose="020B0502020202020204" pitchFamily="34" charset="0"/>
                        </a:rPr>
                        <a:t>Watch a favourite programme</a:t>
                      </a:r>
                    </a:p>
                  </a:txBody>
                  <a:tcPr/>
                </a:tc>
                <a:tc>
                  <a:txBody>
                    <a:bodyPr/>
                    <a:lstStyle/>
                    <a:p>
                      <a:r>
                        <a:rPr lang="en-GB" sz="1400" dirty="0">
                          <a:latin typeface="Century Gothic" panose="020B0502020202020204" pitchFamily="34" charset="0"/>
                        </a:rPr>
                        <a:t>Chat to friends (45 mins)</a:t>
                      </a:r>
                    </a:p>
                  </a:txBody>
                  <a:tcPr/>
                </a:tc>
                <a:tc>
                  <a:txBody>
                    <a:bodyPr/>
                    <a:lstStyle/>
                    <a:p>
                      <a:r>
                        <a:rPr lang="en-GB" sz="1400" dirty="0">
                          <a:latin typeface="Century Gothic" panose="020B0502020202020204" pitchFamily="34" charset="0"/>
                        </a:rPr>
                        <a:t>Do some art or a craft activity </a:t>
                      </a:r>
                    </a:p>
                    <a:p>
                      <a:r>
                        <a:rPr lang="en-GB" sz="1400" dirty="0">
                          <a:latin typeface="Century Gothic" panose="020B0502020202020204" pitchFamily="34" charset="0"/>
                        </a:rPr>
                        <a:t>(45 mins)</a:t>
                      </a:r>
                    </a:p>
                  </a:txBody>
                  <a:tcPr/>
                </a:tc>
                <a:tc>
                  <a:txBody>
                    <a:bodyPr/>
                    <a:lstStyle/>
                    <a:p>
                      <a:r>
                        <a:rPr lang="en-GB" sz="1400" dirty="0">
                          <a:latin typeface="Century Gothic" panose="020B0502020202020204" pitchFamily="34" charset="0"/>
                        </a:rPr>
                        <a:t>Do some yoga </a:t>
                      </a:r>
                    </a:p>
                    <a:p>
                      <a:r>
                        <a:rPr lang="en-GB" sz="1400" dirty="0">
                          <a:latin typeface="Century Gothic" panose="020B0502020202020204" pitchFamily="34" charset="0"/>
                        </a:rPr>
                        <a:t>(30 mins)</a:t>
                      </a:r>
                    </a:p>
                  </a:txBody>
                  <a:tcPr/>
                </a:tc>
                <a:tc>
                  <a:txBody>
                    <a:bodyPr/>
                    <a:lstStyle/>
                    <a:p>
                      <a:endParaRPr lang="en-GB" sz="1400">
                        <a:latin typeface="Century Gothic" panose="020B0502020202020204" pitchFamily="34" charset="0"/>
                      </a:endParaRPr>
                    </a:p>
                  </a:txBody>
                  <a:tcPr/>
                </a:tc>
                <a:tc>
                  <a:txBody>
                    <a:bodyPr/>
                    <a:lstStyle/>
                    <a:p>
                      <a:r>
                        <a:rPr lang="en-GB" sz="1400" dirty="0">
                          <a:latin typeface="Century Gothic" panose="020B0502020202020204" pitchFamily="34" charset="0"/>
                        </a:rPr>
                        <a:t>Go out to the cinema </a:t>
                      </a:r>
                    </a:p>
                    <a:p>
                      <a:r>
                        <a:rPr lang="en-GB" sz="1400" dirty="0">
                          <a:latin typeface="Century Gothic" panose="020B0502020202020204" pitchFamily="34" charset="0"/>
                        </a:rPr>
                        <a:t>(2 hours)</a:t>
                      </a:r>
                    </a:p>
                  </a:txBody>
                  <a:tcPr/>
                </a:tc>
                <a:tc>
                  <a:txBody>
                    <a:bodyPr/>
                    <a:lstStyle/>
                    <a:p>
                      <a:endParaRPr lang="en-GB" sz="1400" dirty="0">
                        <a:latin typeface="Century Gothic" panose="020B0502020202020204" pitchFamily="34" charset="0"/>
                      </a:endParaRPr>
                    </a:p>
                  </a:txBody>
                  <a:tcPr/>
                </a:tc>
                <a:extLst>
                  <a:ext uri="{0D108BD9-81ED-4DB2-BD59-A6C34878D82A}">
                    <a16:rowId xmlns:a16="http://schemas.microsoft.com/office/drawing/2014/main" val="915624762"/>
                  </a:ext>
                </a:extLst>
              </a:tr>
            </a:tbl>
          </a:graphicData>
        </a:graphic>
      </p:graphicFrame>
      <p:sp>
        <p:nvSpPr>
          <p:cNvPr id="8" name="TextBox 7">
            <a:extLst>
              <a:ext uri="{FF2B5EF4-FFF2-40B4-BE49-F238E27FC236}">
                <a16:creationId xmlns:a16="http://schemas.microsoft.com/office/drawing/2014/main" id="{D03F351A-0328-1F0A-68D3-64733DF97F9C}"/>
              </a:ext>
            </a:extLst>
          </p:cNvPr>
          <p:cNvSpPr txBox="1"/>
          <p:nvPr/>
        </p:nvSpPr>
        <p:spPr>
          <a:xfrm>
            <a:off x="463826" y="789506"/>
            <a:ext cx="8693426" cy="1600438"/>
          </a:xfrm>
          <a:prstGeom prst="rect">
            <a:avLst/>
          </a:prstGeom>
          <a:noFill/>
        </p:spPr>
        <p:txBody>
          <a:bodyPr wrap="square" rtlCol="0">
            <a:spAutoFit/>
          </a:bodyPr>
          <a:lstStyle/>
          <a:p>
            <a:r>
              <a:rPr lang="en-GB" b="1" dirty="0">
                <a:latin typeface="Century Gothic" panose="020B0502020202020204" pitchFamily="34" charset="0"/>
              </a:rPr>
              <a:t>Self-care:</a:t>
            </a:r>
          </a:p>
          <a:p>
            <a:r>
              <a:rPr lang="en-GB" sz="1600" dirty="0">
                <a:latin typeface="Century Gothic" panose="020B0502020202020204" pitchFamily="34" charset="0"/>
              </a:rPr>
              <a:t>Looking after yourself and planning times each day and throughout the week for self-care is an important strategy for dealing with stress and anxiety.  Create a self-care plan for the week ahead including short and longer activities which help you to relax and feel better.  Here are a few ideas to get you started…</a:t>
            </a:r>
          </a:p>
          <a:p>
            <a:r>
              <a:rPr lang="en-GB" sz="1600" dirty="0">
                <a:latin typeface="Century Gothic" panose="020B0502020202020204" pitchFamily="34" charset="0"/>
              </a:rPr>
              <a:t>For more </a:t>
            </a:r>
            <a:r>
              <a:rPr lang="en-GB" sz="1600">
                <a:latin typeface="Century Gothic" panose="020B0502020202020204" pitchFamily="34" charset="0"/>
              </a:rPr>
              <a:t>ideas have a look at: </a:t>
            </a:r>
            <a:r>
              <a:rPr lang="en-GB" sz="1600">
                <a:latin typeface="Century Gothic" panose="020B0502020202020204" pitchFamily="34" charset="0"/>
                <a:hlinkClick r:id="rId4"/>
              </a:rPr>
              <a:t>https://www.annafreud.org/on-my-mind/self-care/</a:t>
            </a:r>
            <a:r>
              <a:rPr lang="en-GB" sz="1600">
                <a:latin typeface="Century Gothic" panose="020B0502020202020204" pitchFamily="34" charset="0"/>
              </a:rPr>
              <a:t> </a:t>
            </a:r>
            <a:endParaRPr lang="en-GB" sz="1600" dirty="0">
              <a:latin typeface="Century Gothic" panose="020B0502020202020204" pitchFamily="34" charset="0"/>
            </a:endParaRPr>
          </a:p>
        </p:txBody>
      </p:sp>
    </p:spTree>
    <p:extLst>
      <p:ext uri="{BB962C8B-B14F-4D97-AF65-F5344CB8AC3E}">
        <p14:creationId xmlns:p14="http://schemas.microsoft.com/office/powerpoint/2010/main" val="213729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CB18BA4-B669-47DB-92DC-C7D5686CF114}"/>
              </a:ext>
            </a:extLst>
          </p:cNvPr>
          <p:cNvGrpSpPr/>
          <p:nvPr/>
        </p:nvGrpSpPr>
        <p:grpSpPr>
          <a:xfrm>
            <a:off x="0" y="5863576"/>
            <a:ext cx="12191999" cy="994424"/>
            <a:chOff x="0" y="5863576"/>
            <a:chExt cx="12191999" cy="994424"/>
          </a:xfrm>
        </p:grpSpPr>
        <p:pic>
          <p:nvPicPr>
            <p:cNvPr id="4" name="Picture 3">
              <a:extLst>
                <a:ext uri="{FF2B5EF4-FFF2-40B4-BE49-F238E27FC236}">
                  <a16:creationId xmlns:a16="http://schemas.microsoft.com/office/drawing/2014/main" id="{614D2452-B548-4572-B4F9-12CCD61D3FD7}"/>
                </a:ext>
              </a:extLst>
            </p:cNvPr>
            <p:cNvPicPr>
              <a:picLocks noChangeAspect="1"/>
            </p:cNvPicPr>
            <p:nvPr/>
          </p:nvPicPr>
          <p:blipFill rotWithShape="1">
            <a:blip r:embed="rId2">
              <a:biLevel thresh="75000"/>
              <a:alphaModFix amt="60000"/>
              <a:extLst>
                <a:ext uri="{28A0092B-C50C-407E-A947-70E740481C1C}">
                  <a14:useLocalDpi xmlns:a14="http://schemas.microsoft.com/office/drawing/2010/main" val="0"/>
                </a:ext>
              </a:extLst>
            </a:blip>
            <a:srcRect l="6230"/>
            <a:stretch/>
          </p:blipFill>
          <p:spPr>
            <a:xfrm>
              <a:off x="0" y="5875823"/>
              <a:ext cx="12191999" cy="982177"/>
            </a:xfrm>
            <a:prstGeom prst="rect">
              <a:avLst/>
            </a:prstGeom>
          </p:spPr>
        </p:pic>
        <p:pic>
          <p:nvPicPr>
            <p:cNvPr id="5" name="Picture 4">
              <a:extLst>
                <a:ext uri="{FF2B5EF4-FFF2-40B4-BE49-F238E27FC236}">
                  <a16:creationId xmlns:a16="http://schemas.microsoft.com/office/drawing/2014/main" id="{E1843294-DEC5-4A21-A223-59548C3A48A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77361" y="5998935"/>
              <a:ext cx="692199" cy="615628"/>
            </a:xfrm>
            <a:prstGeom prst="rect">
              <a:avLst/>
            </a:prstGeom>
          </p:spPr>
        </p:pic>
        <p:sp>
          <p:nvSpPr>
            <p:cNvPr id="6" name="Title 3">
              <a:extLst>
                <a:ext uri="{FF2B5EF4-FFF2-40B4-BE49-F238E27FC236}">
                  <a16:creationId xmlns:a16="http://schemas.microsoft.com/office/drawing/2014/main" id="{1CE88E50-89BA-47FE-8515-2406F0DE34E0}"/>
                </a:ext>
              </a:extLst>
            </p:cNvPr>
            <p:cNvSpPr txBox="1">
              <a:spLocks/>
            </p:cNvSpPr>
            <p:nvPr/>
          </p:nvSpPr>
          <p:spPr>
            <a:xfrm>
              <a:off x="1611442" y="5863576"/>
              <a:ext cx="10232172" cy="9518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en-GB" sz="2000" b="1" dirty="0">
                  <a:solidFill>
                    <a:schemeClr val="bg1"/>
                  </a:solidFill>
                  <a:latin typeface="Century Gothic" panose="020B0502020202020204" pitchFamily="34" charset="0"/>
                  <a:cs typeface="Rubik Medium" panose="02000604000000020004" pitchFamily="2" charset="-79"/>
                </a:rPr>
                <a:t>Wilmslow Youth</a:t>
              </a:r>
            </a:p>
            <a:p>
              <a:pPr algn="r">
                <a:lnSpc>
                  <a:spcPct val="150000"/>
                </a:lnSpc>
              </a:pPr>
              <a:r>
                <a:rPr lang="en-GB" sz="1100" b="1" dirty="0">
                  <a:solidFill>
                    <a:schemeClr val="bg1"/>
                  </a:solidFill>
                  <a:latin typeface="Century Gothic" panose="020B0502020202020204" pitchFamily="34" charset="0"/>
                  <a:cs typeface="Rubik Medium" panose="02000604000000020004" pitchFamily="2" charset="-79"/>
                </a:rPr>
                <a:t>Registered Charity 1182727</a:t>
              </a:r>
              <a:endParaRPr lang="en-GB" sz="1050" b="1" dirty="0">
                <a:solidFill>
                  <a:schemeClr val="bg1"/>
                </a:solidFill>
                <a:latin typeface="Century Gothic" panose="020B0502020202020204" pitchFamily="34" charset="0"/>
                <a:cs typeface="Rubik Medium" panose="02000604000000020004" pitchFamily="2" charset="-79"/>
              </a:endParaRPr>
            </a:p>
          </p:txBody>
        </p:sp>
      </p:grpSp>
      <p:sp>
        <p:nvSpPr>
          <p:cNvPr id="7" name="TextBox 6">
            <a:extLst>
              <a:ext uri="{FF2B5EF4-FFF2-40B4-BE49-F238E27FC236}">
                <a16:creationId xmlns:a16="http://schemas.microsoft.com/office/drawing/2014/main" id="{BB1465A2-D685-9112-4FAB-E69714F73B11}"/>
              </a:ext>
            </a:extLst>
          </p:cNvPr>
          <p:cNvSpPr txBox="1"/>
          <p:nvPr/>
        </p:nvSpPr>
        <p:spPr>
          <a:xfrm>
            <a:off x="410817" y="462603"/>
            <a:ext cx="11251096" cy="923330"/>
          </a:xfrm>
          <a:prstGeom prst="rect">
            <a:avLst/>
          </a:prstGeom>
          <a:noFill/>
        </p:spPr>
        <p:txBody>
          <a:bodyPr wrap="square">
            <a:spAutoFit/>
          </a:bodyPr>
          <a:lstStyle/>
          <a:p>
            <a:r>
              <a:rPr lang="en-GB" b="1" dirty="0">
                <a:latin typeface="Century Gothic" panose="020B0502020202020204" pitchFamily="34" charset="0"/>
              </a:rPr>
              <a:t>Breathing Techniques:</a:t>
            </a:r>
          </a:p>
          <a:p>
            <a:r>
              <a:rPr lang="en-GB" sz="1800" dirty="0">
                <a:latin typeface="Century Gothic" panose="020B0502020202020204" pitchFamily="34" charset="0"/>
              </a:rPr>
              <a:t>There are lots of different breathing techniques for helping us to calm down and feel less stressed.  These can take a few minutes to practise or longer, depending on how much time we have…</a:t>
            </a:r>
          </a:p>
        </p:txBody>
      </p:sp>
      <p:pic>
        <p:nvPicPr>
          <p:cNvPr id="9" name="Picture 8" descr="A picture containing text, screenshot, font, graphics&#10;&#10;Description automatically generated">
            <a:extLst>
              <a:ext uri="{FF2B5EF4-FFF2-40B4-BE49-F238E27FC236}">
                <a16:creationId xmlns:a16="http://schemas.microsoft.com/office/drawing/2014/main" id="{95778EB9-C1E4-7D64-024F-7624C90EBC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460" y="1462223"/>
            <a:ext cx="1716157" cy="1474335"/>
          </a:xfrm>
          <a:prstGeom prst="rect">
            <a:avLst/>
          </a:prstGeom>
        </p:spPr>
      </p:pic>
      <p:sp>
        <p:nvSpPr>
          <p:cNvPr id="11" name="TextBox 10">
            <a:extLst>
              <a:ext uri="{FF2B5EF4-FFF2-40B4-BE49-F238E27FC236}">
                <a16:creationId xmlns:a16="http://schemas.microsoft.com/office/drawing/2014/main" id="{C0F7BA64-AA5D-1AE2-1A79-B402DDED1A1A}"/>
              </a:ext>
            </a:extLst>
          </p:cNvPr>
          <p:cNvSpPr txBox="1"/>
          <p:nvPr/>
        </p:nvSpPr>
        <p:spPr>
          <a:xfrm>
            <a:off x="2619252" y="1512185"/>
            <a:ext cx="9049288" cy="1384995"/>
          </a:xfrm>
          <a:prstGeom prst="rect">
            <a:avLst/>
          </a:prstGeom>
          <a:noFill/>
          <a:ln>
            <a:solidFill>
              <a:schemeClr val="tx1"/>
            </a:solidFill>
          </a:ln>
        </p:spPr>
        <p:txBody>
          <a:bodyPr wrap="square">
            <a:spAutoFit/>
          </a:bodyPr>
          <a:lstStyle/>
          <a:p>
            <a:pPr fontAlgn="base">
              <a:buFont typeface="Arial" panose="020B0604020202020204" pitchFamily="34" charset="0"/>
              <a:buChar char="•"/>
            </a:pPr>
            <a:r>
              <a:rPr lang="en-GB" sz="1400" b="0" i="0" dirty="0">
                <a:solidFill>
                  <a:srgbClr val="000000"/>
                </a:solidFill>
                <a:effectLst/>
                <a:latin typeface="Century Gothic" panose="020B0502020202020204" pitchFamily="34" charset="0"/>
              </a:rPr>
              <a:t>Start by placing one hand in front of you </a:t>
            </a:r>
            <a:r>
              <a:rPr lang="en-GB" sz="1400" dirty="0">
                <a:solidFill>
                  <a:srgbClr val="000000"/>
                </a:solidFill>
                <a:latin typeface="Century Gothic" panose="020B0502020202020204" pitchFamily="34" charset="0"/>
              </a:rPr>
              <a:t>and s</a:t>
            </a:r>
            <a:r>
              <a:rPr lang="en-GB" sz="1400" b="0" i="0" dirty="0">
                <a:solidFill>
                  <a:srgbClr val="000000"/>
                </a:solidFill>
                <a:effectLst/>
                <a:latin typeface="Century Gothic" panose="020B0502020202020204" pitchFamily="34" charset="0"/>
              </a:rPr>
              <a:t>pread your fingers apart</a:t>
            </a:r>
          </a:p>
          <a:p>
            <a:pPr fontAlgn="base">
              <a:buFont typeface="Arial" panose="020B0604020202020204" pitchFamily="34" charset="0"/>
              <a:buChar char="•"/>
            </a:pPr>
            <a:r>
              <a:rPr lang="en-GB" sz="1400" b="0" i="0" dirty="0">
                <a:solidFill>
                  <a:srgbClr val="000000"/>
                </a:solidFill>
                <a:effectLst/>
                <a:latin typeface="Century Gothic" panose="020B0502020202020204" pitchFamily="34" charset="0"/>
              </a:rPr>
              <a:t>Using the index finger of the opposite hand, begin to trace up the outside of the thumb as you inhale</a:t>
            </a:r>
          </a:p>
          <a:p>
            <a:pPr fontAlgn="base">
              <a:buFont typeface="Arial" panose="020B0604020202020204" pitchFamily="34" charset="0"/>
              <a:buChar char="•"/>
            </a:pPr>
            <a:r>
              <a:rPr lang="en-GB" sz="1400" b="0" i="0" dirty="0">
                <a:solidFill>
                  <a:srgbClr val="000000"/>
                </a:solidFill>
                <a:effectLst/>
                <a:latin typeface="Century Gothic" panose="020B0502020202020204" pitchFamily="34" charset="0"/>
              </a:rPr>
              <a:t>Trace down the inside of the thumb as you exhale</a:t>
            </a:r>
          </a:p>
          <a:p>
            <a:pPr fontAlgn="base">
              <a:buFont typeface="Arial" panose="020B0604020202020204" pitchFamily="34" charset="0"/>
              <a:buChar char="•"/>
            </a:pPr>
            <a:r>
              <a:rPr lang="en-GB" sz="1400" b="0" i="0" dirty="0">
                <a:solidFill>
                  <a:srgbClr val="000000"/>
                </a:solidFill>
                <a:effectLst/>
                <a:latin typeface="Century Gothic" panose="020B0502020202020204" pitchFamily="34" charset="0"/>
              </a:rPr>
              <a:t>Repeat this for the remaining fingers making sure to inhale as you trace up the finger and exhale as you trace down</a:t>
            </a:r>
          </a:p>
          <a:p>
            <a:pPr fontAlgn="base">
              <a:buFont typeface="Arial" panose="020B0604020202020204" pitchFamily="34" charset="0"/>
              <a:buChar char="•"/>
            </a:pPr>
            <a:r>
              <a:rPr lang="en-GB" sz="1400" b="0" i="0" dirty="0">
                <a:solidFill>
                  <a:srgbClr val="000000"/>
                </a:solidFill>
                <a:effectLst/>
                <a:latin typeface="Century Gothic" panose="020B0502020202020204" pitchFamily="34" charset="0"/>
              </a:rPr>
              <a:t>Pause and repeat as needed</a:t>
            </a:r>
          </a:p>
        </p:txBody>
      </p:sp>
      <p:sp>
        <p:nvSpPr>
          <p:cNvPr id="13" name="TextBox 12">
            <a:extLst>
              <a:ext uri="{FF2B5EF4-FFF2-40B4-BE49-F238E27FC236}">
                <a16:creationId xmlns:a16="http://schemas.microsoft.com/office/drawing/2014/main" id="{6215E66A-41EF-D4E1-37F2-54C951C167EE}"/>
              </a:ext>
            </a:extLst>
          </p:cNvPr>
          <p:cNvSpPr txBox="1"/>
          <p:nvPr/>
        </p:nvSpPr>
        <p:spPr>
          <a:xfrm>
            <a:off x="3737113" y="3574500"/>
            <a:ext cx="8454886" cy="2062103"/>
          </a:xfrm>
          <a:prstGeom prst="rect">
            <a:avLst/>
          </a:prstGeom>
          <a:noFill/>
          <a:ln>
            <a:solidFill>
              <a:schemeClr val="tx1"/>
            </a:solidFill>
          </a:ln>
        </p:spPr>
        <p:txBody>
          <a:bodyPr wrap="square">
            <a:spAutoFit/>
          </a:bodyPr>
          <a:lstStyle/>
          <a:p>
            <a:r>
              <a:rPr lang="en-GB" sz="1600" dirty="0"/>
              <a:t>                     </a:t>
            </a:r>
            <a:r>
              <a:rPr lang="en-GB" sz="1400" b="1" dirty="0">
                <a:latin typeface="Century Gothic" panose="020B0502020202020204" pitchFamily="34" charset="0"/>
              </a:rPr>
              <a:t>The 7/11 Breathing Practice </a:t>
            </a:r>
            <a:r>
              <a:rPr lang="en-GB" sz="1400" dirty="0">
                <a:latin typeface="Century Gothic" panose="020B0502020202020204" pitchFamily="34" charset="0"/>
              </a:rPr>
              <a:t>can be particularly useful for coping with panic attacks</a:t>
            </a:r>
          </a:p>
          <a:p>
            <a:endParaRPr lang="en-GB" sz="1400" dirty="0">
              <a:latin typeface="Century Gothic" panose="020B0502020202020204" pitchFamily="34" charset="0"/>
            </a:endParaRPr>
          </a:p>
          <a:p>
            <a:pPr marL="285750" indent="-285750">
              <a:buFont typeface="Arial" panose="020B0604020202020204" pitchFamily="34" charset="0"/>
              <a:buChar char="•"/>
            </a:pPr>
            <a:r>
              <a:rPr lang="en-GB" sz="1400" dirty="0">
                <a:latin typeface="Century Gothic" panose="020B0502020202020204" pitchFamily="34" charset="0"/>
              </a:rPr>
              <a:t>In your head, count up to 7 as you breathe in, and then count up to 11 as you breathe out.</a:t>
            </a:r>
          </a:p>
          <a:p>
            <a:pPr marL="285750" indent="-285750">
              <a:buFont typeface="Arial" panose="020B0604020202020204" pitchFamily="34" charset="0"/>
              <a:buChar char="•"/>
            </a:pPr>
            <a:r>
              <a:rPr lang="en-GB" sz="1400" dirty="0">
                <a:latin typeface="Century Gothic" panose="020B0502020202020204" pitchFamily="34" charset="0"/>
              </a:rPr>
              <a:t>Just breathe how you normally breathe. There is no need to change your breathing in any way. Fit the numbers to the breath, rather than the other way around. </a:t>
            </a:r>
          </a:p>
          <a:p>
            <a:pPr marL="285750" indent="-285750">
              <a:buFont typeface="Arial" panose="020B0604020202020204" pitchFamily="34" charset="0"/>
              <a:buChar char="•"/>
            </a:pPr>
            <a:r>
              <a:rPr lang="en-GB" sz="1400" dirty="0">
                <a:latin typeface="Century Gothic" panose="020B0502020202020204" pitchFamily="34" charset="0"/>
              </a:rPr>
              <a:t>If you have to speed up the counting in order to get to 7 or to 11 by the end of the in-breath or out-breath, that’s fine. </a:t>
            </a:r>
          </a:p>
          <a:p>
            <a:pPr marL="285750" indent="-285750">
              <a:buFont typeface="Arial" panose="020B0604020202020204" pitchFamily="34" charset="0"/>
              <a:buChar char="•"/>
            </a:pPr>
            <a:r>
              <a:rPr lang="en-GB" sz="1400" dirty="0">
                <a:latin typeface="Century Gothic" panose="020B0502020202020204" pitchFamily="34" charset="0"/>
              </a:rPr>
              <a:t>You may find it easier to do the 7-11 on every other breath, rather than every one.  Or you could count to 4 on the in-breath and 7 on the out-breath</a:t>
            </a:r>
          </a:p>
        </p:txBody>
      </p:sp>
      <p:pic>
        <p:nvPicPr>
          <p:cNvPr id="1026" name="Picture 2" descr="Box Breathing Could Help Curb Your Freak-out Moments ...">
            <a:extLst>
              <a:ext uri="{FF2B5EF4-FFF2-40B4-BE49-F238E27FC236}">
                <a16:creationId xmlns:a16="http://schemas.microsoft.com/office/drawing/2014/main" id="{81198502-9E14-94C4-3FF8-E8AEA6205F0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377" y="3529933"/>
            <a:ext cx="3228234" cy="1815882"/>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descr="A picture containing screenshot, graphics, font, design&#10;&#10;Description automatically generated">
            <a:extLst>
              <a:ext uri="{FF2B5EF4-FFF2-40B4-BE49-F238E27FC236}">
                <a16:creationId xmlns:a16="http://schemas.microsoft.com/office/drawing/2014/main" id="{9E78DC86-8EC9-35CE-67D0-44F4594A004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43130" y="3613055"/>
            <a:ext cx="834888" cy="478720"/>
          </a:xfrm>
          <a:prstGeom prst="rect">
            <a:avLst/>
          </a:prstGeom>
        </p:spPr>
      </p:pic>
    </p:spTree>
    <p:extLst>
      <p:ext uri="{BB962C8B-B14F-4D97-AF65-F5344CB8AC3E}">
        <p14:creationId xmlns:p14="http://schemas.microsoft.com/office/powerpoint/2010/main" val="409113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CB18BA4-B669-47DB-92DC-C7D5686CF114}"/>
              </a:ext>
            </a:extLst>
          </p:cNvPr>
          <p:cNvGrpSpPr/>
          <p:nvPr/>
        </p:nvGrpSpPr>
        <p:grpSpPr>
          <a:xfrm>
            <a:off x="0" y="5863576"/>
            <a:ext cx="12191999" cy="994424"/>
            <a:chOff x="0" y="5863576"/>
            <a:chExt cx="12191999" cy="994424"/>
          </a:xfrm>
        </p:grpSpPr>
        <p:pic>
          <p:nvPicPr>
            <p:cNvPr id="4" name="Picture 3">
              <a:extLst>
                <a:ext uri="{FF2B5EF4-FFF2-40B4-BE49-F238E27FC236}">
                  <a16:creationId xmlns:a16="http://schemas.microsoft.com/office/drawing/2014/main" id="{614D2452-B548-4572-B4F9-12CCD61D3FD7}"/>
                </a:ext>
              </a:extLst>
            </p:cNvPr>
            <p:cNvPicPr>
              <a:picLocks noChangeAspect="1"/>
            </p:cNvPicPr>
            <p:nvPr/>
          </p:nvPicPr>
          <p:blipFill rotWithShape="1">
            <a:blip r:embed="rId2">
              <a:biLevel thresh="75000"/>
              <a:alphaModFix amt="60000"/>
              <a:extLst>
                <a:ext uri="{28A0092B-C50C-407E-A947-70E740481C1C}">
                  <a14:useLocalDpi xmlns:a14="http://schemas.microsoft.com/office/drawing/2010/main" val="0"/>
                </a:ext>
              </a:extLst>
            </a:blip>
            <a:srcRect l="6230"/>
            <a:stretch/>
          </p:blipFill>
          <p:spPr>
            <a:xfrm>
              <a:off x="0" y="5875823"/>
              <a:ext cx="12191999" cy="982177"/>
            </a:xfrm>
            <a:prstGeom prst="rect">
              <a:avLst/>
            </a:prstGeom>
          </p:spPr>
        </p:pic>
        <p:pic>
          <p:nvPicPr>
            <p:cNvPr id="5" name="Picture 4">
              <a:extLst>
                <a:ext uri="{FF2B5EF4-FFF2-40B4-BE49-F238E27FC236}">
                  <a16:creationId xmlns:a16="http://schemas.microsoft.com/office/drawing/2014/main" id="{E1843294-DEC5-4A21-A223-59548C3A48AE}"/>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77361" y="5998935"/>
              <a:ext cx="692199" cy="615628"/>
            </a:xfrm>
            <a:prstGeom prst="rect">
              <a:avLst/>
            </a:prstGeom>
          </p:spPr>
        </p:pic>
        <p:sp>
          <p:nvSpPr>
            <p:cNvPr id="6" name="Title 3">
              <a:extLst>
                <a:ext uri="{FF2B5EF4-FFF2-40B4-BE49-F238E27FC236}">
                  <a16:creationId xmlns:a16="http://schemas.microsoft.com/office/drawing/2014/main" id="{1CE88E50-89BA-47FE-8515-2406F0DE34E0}"/>
                </a:ext>
              </a:extLst>
            </p:cNvPr>
            <p:cNvSpPr txBox="1">
              <a:spLocks/>
            </p:cNvSpPr>
            <p:nvPr/>
          </p:nvSpPr>
          <p:spPr>
            <a:xfrm>
              <a:off x="1611442" y="5863576"/>
              <a:ext cx="10232172" cy="95180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en-GB" sz="2000" b="1" dirty="0">
                  <a:solidFill>
                    <a:schemeClr val="bg1"/>
                  </a:solidFill>
                  <a:latin typeface="Century Gothic" panose="020B0502020202020204" pitchFamily="34" charset="0"/>
                  <a:cs typeface="Rubik Medium" panose="02000604000000020004" pitchFamily="2" charset="-79"/>
                </a:rPr>
                <a:t>Wilmslow Youth</a:t>
              </a:r>
            </a:p>
            <a:p>
              <a:pPr algn="r">
                <a:lnSpc>
                  <a:spcPct val="150000"/>
                </a:lnSpc>
              </a:pPr>
              <a:r>
                <a:rPr lang="en-GB" sz="1100" b="1" dirty="0">
                  <a:solidFill>
                    <a:schemeClr val="bg1"/>
                  </a:solidFill>
                  <a:latin typeface="Century Gothic" panose="020B0502020202020204" pitchFamily="34" charset="0"/>
                  <a:cs typeface="Rubik Medium" panose="02000604000000020004" pitchFamily="2" charset="-79"/>
                </a:rPr>
                <a:t>Registered Charity 1182727</a:t>
              </a:r>
              <a:endParaRPr lang="en-GB" sz="1050" b="1" dirty="0">
                <a:solidFill>
                  <a:schemeClr val="bg1"/>
                </a:solidFill>
                <a:latin typeface="Century Gothic" panose="020B0502020202020204" pitchFamily="34" charset="0"/>
                <a:cs typeface="Rubik Medium" panose="02000604000000020004" pitchFamily="2" charset="-79"/>
              </a:endParaRPr>
            </a:p>
          </p:txBody>
        </p:sp>
      </p:grpSp>
      <p:sp>
        <p:nvSpPr>
          <p:cNvPr id="7" name="TextBox 6">
            <a:extLst>
              <a:ext uri="{FF2B5EF4-FFF2-40B4-BE49-F238E27FC236}">
                <a16:creationId xmlns:a16="http://schemas.microsoft.com/office/drawing/2014/main" id="{CE2F627D-7ABA-BD1B-4CAE-51973006CDAD}"/>
              </a:ext>
            </a:extLst>
          </p:cNvPr>
          <p:cNvSpPr txBox="1"/>
          <p:nvPr/>
        </p:nvSpPr>
        <p:spPr>
          <a:xfrm>
            <a:off x="3679528" y="1675826"/>
            <a:ext cx="6096000" cy="2862322"/>
          </a:xfrm>
          <a:prstGeom prst="rect">
            <a:avLst/>
          </a:prstGeom>
          <a:noFill/>
        </p:spPr>
        <p:txBody>
          <a:bodyPr wrap="square">
            <a:spAutoFit/>
          </a:bodyPr>
          <a:lstStyle/>
          <a:p>
            <a:r>
              <a:rPr lang="en-GB" dirty="0">
                <a:latin typeface="Century Gothic" panose="020B0502020202020204" pitchFamily="34" charset="0"/>
              </a:rPr>
              <a:t>The Gratitude Practice was developed by the psychologist Martin Seligman – it can be done each night before you go to sleep. Before you go to sleep, think of three things you are grateful for, such as something you ate, your physical health or something kind which a friend said to you today. </a:t>
            </a:r>
          </a:p>
          <a:p>
            <a:r>
              <a:rPr lang="en-GB" dirty="0">
                <a:latin typeface="Century Gothic" panose="020B0502020202020204" pitchFamily="34" charset="0"/>
              </a:rPr>
              <a:t>Research has shown that participants doing this exercise for one week increased happiness and decreased depressive and anxiety symptoms for six months!</a:t>
            </a:r>
          </a:p>
        </p:txBody>
      </p:sp>
      <p:pic>
        <p:nvPicPr>
          <p:cNvPr id="2050" name="Picture 2" descr="The Mindful Gratitude Calendar - Mindful">
            <a:extLst>
              <a:ext uri="{FF2B5EF4-FFF2-40B4-BE49-F238E27FC236}">
                <a16:creationId xmlns:a16="http://schemas.microsoft.com/office/drawing/2014/main" id="{C5D169B2-61A7-B346-E9C9-D54568EEB5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460" y="727389"/>
            <a:ext cx="2705100" cy="168592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352DFF0-F07F-B6B7-29A9-46DB3E99BEAD}"/>
              </a:ext>
            </a:extLst>
          </p:cNvPr>
          <p:cNvSpPr txBox="1"/>
          <p:nvPr/>
        </p:nvSpPr>
        <p:spPr>
          <a:xfrm>
            <a:off x="3679528" y="1021282"/>
            <a:ext cx="6096000" cy="369332"/>
          </a:xfrm>
          <a:prstGeom prst="rect">
            <a:avLst/>
          </a:prstGeom>
          <a:noFill/>
        </p:spPr>
        <p:txBody>
          <a:bodyPr wrap="square">
            <a:spAutoFit/>
          </a:bodyPr>
          <a:lstStyle/>
          <a:p>
            <a:r>
              <a:rPr lang="en-GB" b="1" dirty="0">
                <a:latin typeface="Century Gothic" panose="020B0502020202020204" pitchFamily="34" charset="0"/>
              </a:rPr>
              <a:t>Practising Gratitude…</a:t>
            </a:r>
          </a:p>
        </p:txBody>
      </p:sp>
    </p:spTree>
    <p:extLst>
      <p:ext uri="{BB962C8B-B14F-4D97-AF65-F5344CB8AC3E}">
        <p14:creationId xmlns:p14="http://schemas.microsoft.com/office/powerpoint/2010/main" val="11131537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547</Words>
  <Application>Microsoft Office PowerPoint</Application>
  <PresentationFormat>Widescreen</PresentationFormat>
  <Paragraphs>62</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Fletcher</dc:creator>
  <cp:lastModifiedBy>Jo Fletcher</cp:lastModifiedBy>
  <cp:revision>3</cp:revision>
  <dcterms:created xsi:type="dcterms:W3CDTF">2022-11-17T18:00:11Z</dcterms:created>
  <dcterms:modified xsi:type="dcterms:W3CDTF">2023-05-04T14:07:35Z</dcterms:modified>
</cp:coreProperties>
</file>