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</p:sldMasterIdLst>
  <p:notesMasterIdLst>
    <p:notesMasterId r:id="rId13"/>
  </p:notesMasterIdLst>
  <p:sldIdLst>
    <p:sldId id="257" r:id="rId6"/>
    <p:sldId id="265" r:id="rId7"/>
    <p:sldId id="258" r:id="rId8"/>
    <p:sldId id="259" r:id="rId9"/>
    <p:sldId id="262" r:id="rId10"/>
    <p:sldId id="263" r:id="rId11"/>
    <p:sldId id="264" r:id="rId12"/>
  </p:sldIdLst>
  <p:sldSz cx="12192000" cy="6858000"/>
  <p:notesSz cx="6858000" cy="9144000"/>
  <p:embeddedFontLst>
    <p:embeddedFont>
      <p:font typeface="Lato" panose="020F0502020204030204" pitchFamily="34" charset="0"/>
      <p:regular r:id="rId14"/>
      <p:bold r:id="rId15"/>
      <p:italic r:id="rId16"/>
      <p:boldItalic r:id="rId17"/>
    </p:embeddedFont>
    <p:embeddedFont>
      <p:font typeface="Lexend" panose="020B0604020202020204" charset="0"/>
      <p:regular r:id="rId18"/>
      <p:bold r:id="rId19"/>
    </p:embeddedFont>
    <p:embeddedFont>
      <p:font typeface="Playfair Display" panose="020F0502020204030204" pitchFamily="2" charset="0"/>
      <p:regular r:id="rId20"/>
      <p:bold r:id="rId21"/>
      <p:italic r:id="rId22"/>
      <p:boldItalic r:id="rId23"/>
    </p:embeddedFont>
    <p:embeddedFont>
      <p:font typeface="Playfair Display ExtraBold" panose="020B0604020202020204" charset="0"/>
      <p:bold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YE9pwCsiaX4LBUmt0J2Rfd0By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097360-40C3-4217-B970-B0C4F90EF087}" v="8" dt="2025-07-04T14:04:30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4fe61a655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214fe61a655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214fe61a655_0_2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4fe61a655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214fe61a655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214fe61a655_0_29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4fe61a655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14fe61a655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4fe61a655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14fe61a655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4fe61a655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214fe61a655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4fe61a655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214fe61a655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4fe61a655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14fe61a655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14fe61a655_0_33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214fe61a655_0_3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Playfair Display ExtraBold"/>
              <a:buNone/>
              <a:defRPr sz="5600">
                <a:solidFill>
                  <a:schemeClr val="lt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6" name="Google Shape;16;g214fe61a655_0_33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g214fe61a655_0_33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g214fe61a655_0_3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14fe61a655_0_3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4fe61a655_0_3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14fe61a655_0_3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marL="914400" lvl="1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214fe61a655_0_3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g214fe61a655_0_3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g214fe61a655_0_3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4fe61a655_0_371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14fe61a655_0_371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4300"/>
              <a:buNone/>
              <a:defRPr>
                <a:solidFill>
                  <a:srgbClr val="4A86E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14fe61a655_0_37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exend"/>
              <a:buChar char="●"/>
              <a:defRPr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g214fe61a655_0_37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4fe61a655_0_362"/>
          <p:cNvSpPr/>
          <p:nvPr/>
        </p:nvSpPr>
        <p:spPr>
          <a:xfrm>
            <a:off x="3665400" y="998400"/>
            <a:ext cx="4861200" cy="48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214fe61a655_0_362"/>
          <p:cNvSpPr/>
          <p:nvPr/>
        </p:nvSpPr>
        <p:spPr>
          <a:xfrm>
            <a:off x="3990600" y="1323600"/>
            <a:ext cx="4210800" cy="4210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214fe61a655_0_362"/>
          <p:cNvSpPr txBox="1">
            <a:spLocks noGrp="1"/>
          </p:cNvSpPr>
          <p:nvPr>
            <p:ph type="ctrTitle"/>
          </p:nvPr>
        </p:nvSpPr>
        <p:spPr>
          <a:xfrm>
            <a:off x="4128333" y="2169600"/>
            <a:ext cx="39351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1" name="Google Shape;71;g214fe61a655_0_362"/>
          <p:cNvSpPr txBox="1">
            <a:spLocks noGrp="1"/>
          </p:cNvSpPr>
          <p:nvPr>
            <p:ph type="subTitle" idx="1"/>
          </p:nvPr>
        </p:nvSpPr>
        <p:spPr>
          <a:xfrm>
            <a:off x="4128483" y="4355907"/>
            <a:ext cx="39351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2" name="Google Shape;72;g214fe61a655_0_36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14fe61a655_0_368"/>
          <p:cNvSpPr txBox="1">
            <a:spLocks noGrp="1"/>
          </p:cNvSpPr>
          <p:nvPr>
            <p:ph type="title"/>
          </p:nvPr>
        </p:nvSpPr>
        <p:spPr>
          <a:xfrm>
            <a:off x="679400" y="1898500"/>
            <a:ext cx="10833300" cy="2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5" name="Google Shape;75;g214fe61a655_0_36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4fe61a655_0_376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14fe61a655_0_3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9" name="Google Shape;79;g214fe61a655_0_37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0" name="Google Shape;80;g214fe61a655_0_376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4fe61a655_0_381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214fe61a655_0_38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4fe61a655_0_38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6" name="Google Shape;86;g214fe61a655_0_384"/>
          <p:cNvSpPr txBox="1">
            <a:spLocks noGrp="1"/>
          </p:cNvSpPr>
          <p:nvPr>
            <p:ph type="body" idx="1"/>
          </p:nvPr>
        </p:nvSpPr>
        <p:spPr>
          <a:xfrm>
            <a:off x="415600" y="185517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7" name="Google Shape;87;g214fe61a655_0_38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4fe61a655_0_38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0" name="Google Shape;90;g214fe61a655_0_38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4fe61a655_0_391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g214fe61a655_0_391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g214fe61a655_0_391"/>
          <p:cNvSpPr txBox="1">
            <a:spLocks noGrp="1"/>
          </p:cNvSpPr>
          <p:nvPr>
            <p:ph type="title"/>
          </p:nvPr>
        </p:nvSpPr>
        <p:spPr>
          <a:xfrm>
            <a:off x="354000" y="1477267"/>
            <a:ext cx="53937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600"/>
              <a:buNone/>
              <a:defRPr sz="5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5" name="Google Shape;95;g214fe61a655_0_391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g214fe61a655_0_391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g214fe61a655_0_39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14fe61a655_0_31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g214fe61a655_0_3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4fe61a655_0_398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00" name="Google Shape;100;g214fe61a655_0_39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4fe61a655_0_401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14fe61a655_0_401"/>
          <p:cNvSpPr txBox="1">
            <a:spLocks noGrp="1"/>
          </p:cNvSpPr>
          <p:nvPr>
            <p:ph type="title" hasCustomPrompt="1"/>
          </p:nvPr>
        </p:nvSpPr>
        <p:spPr>
          <a:xfrm>
            <a:off x="415600" y="1644133"/>
            <a:ext cx="11360700" cy="2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g214fe61a655_0_401"/>
          <p:cNvSpPr txBox="1">
            <a:spLocks noGrp="1"/>
          </p:cNvSpPr>
          <p:nvPr>
            <p:ph type="body" idx="1"/>
          </p:nvPr>
        </p:nvSpPr>
        <p:spPr>
          <a:xfrm>
            <a:off x="415600" y="3892600"/>
            <a:ext cx="113607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g214fe61a655_0_40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4fe61a655_0_408"/>
          <p:cNvSpPr txBox="1">
            <a:spLocks noGrp="1"/>
          </p:cNvSpPr>
          <p:nvPr>
            <p:ph type="title"/>
          </p:nvPr>
        </p:nvSpPr>
        <p:spPr>
          <a:xfrm>
            <a:off x="766233" y="304800"/>
            <a:ext cx="106680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14fe61a655_0_408"/>
          <p:cNvSpPr txBox="1">
            <a:spLocks noGrp="1"/>
          </p:cNvSpPr>
          <p:nvPr>
            <p:ph type="body" idx="1"/>
          </p:nvPr>
        </p:nvSpPr>
        <p:spPr>
          <a:xfrm>
            <a:off x="755649" y="1752600"/>
            <a:ext cx="10668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g214fe61a655_0_408"/>
          <p:cNvSpPr txBox="1">
            <a:spLocks noGrp="1"/>
          </p:cNvSpPr>
          <p:nvPr>
            <p:ph type="dt" idx="10"/>
          </p:nvPr>
        </p:nvSpPr>
        <p:spPr>
          <a:xfrm>
            <a:off x="812800" y="6245225"/>
            <a:ext cx="2641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214fe61a655_0_40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g214fe61a655_0_40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641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4fe61a655_0_414"/>
          <p:cNvSpPr txBox="1">
            <a:spLocks noGrp="1"/>
          </p:cNvSpPr>
          <p:nvPr>
            <p:ph type="title"/>
          </p:nvPr>
        </p:nvSpPr>
        <p:spPr>
          <a:xfrm>
            <a:off x="766233" y="304800"/>
            <a:ext cx="106680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14fe61a655_0_414"/>
          <p:cNvSpPr txBox="1">
            <a:spLocks noGrp="1"/>
          </p:cNvSpPr>
          <p:nvPr>
            <p:ph type="body" idx="1"/>
          </p:nvPr>
        </p:nvSpPr>
        <p:spPr>
          <a:xfrm>
            <a:off x="755651" y="1752600"/>
            <a:ext cx="5232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4635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000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700"/>
              <a:buChar char="■"/>
              <a:defRPr sz="2700"/>
            </a:lvl3pPr>
            <a:lvl4pPr marL="1828800" lvl="3" indent="-381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5" name="Google Shape;115;g214fe61a655_0_414"/>
          <p:cNvSpPr txBox="1">
            <a:spLocks noGrp="1"/>
          </p:cNvSpPr>
          <p:nvPr>
            <p:ph type="body" idx="2"/>
          </p:nvPr>
        </p:nvSpPr>
        <p:spPr>
          <a:xfrm>
            <a:off x="6191251" y="1752600"/>
            <a:ext cx="5232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4635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0005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700"/>
              <a:buChar char="■"/>
              <a:defRPr sz="2700"/>
            </a:lvl3pPr>
            <a:lvl4pPr marL="1828800" lvl="3" indent="-3810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6" name="Google Shape;116;g214fe61a655_0_414"/>
          <p:cNvSpPr txBox="1">
            <a:spLocks noGrp="1"/>
          </p:cNvSpPr>
          <p:nvPr>
            <p:ph type="dt" idx="10"/>
          </p:nvPr>
        </p:nvSpPr>
        <p:spPr>
          <a:xfrm>
            <a:off x="812800" y="6245225"/>
            <a:ext cx="2641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g214fe61a655_0_4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g214fe61a655_0_4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641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14fe61a655_0_3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214fe61a655_0_3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g214fe61a655_0_3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14fe61a655_0_3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14fe61a655_0_3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g214fe61a655_0_32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g214fe61a655_0_3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14fe61a655_0_3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214fe61a655_0_3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14fe61a655_0_33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g214fe61a655_0_3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g214fe61a655_0_3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14fe61a655_0_33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0" name="Google Shape;40;g214fe61a655_0_3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14fe61a655_0_34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214fe61a655_0_3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14fe61a655_0_346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214fe61a655_0_3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214fe61a655_0_3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14fe61a655_0_30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14fe61a655_0_30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14fe61a655_0_30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4fe61a655_0_358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8" name="Google Shape;58;g214fe61a655_0_35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9" name="Google Shape;59;g214fe61a655_0_35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explore/subjects/languag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indthisbest.com/best-french-literature-book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enchly.us/new-french-books-2025/" TargetMode="External"/><Relationship Id="rId5" Type="http://schemas.openxmlformats.org/officeDocument/2006/relationships/hyperlink" Target="https://frenchtogether.com/blog/french-books" TargetMode="External"/><Relationship Id="rId4" Type="http://schemas.openxmlformats.org/officeDocument/2006/relationships/hyperlink" Target="https://guides.loc.gov/french-literature-and-language-learning/books-by-genre/teen-young-adul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learnfrenchwithclemence.com/blog/the-20-best-sites-to-follow-the-news-in-fren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emonde.fr/" TargetMode="External"/><Relationship Id="rId5" Type="http://schemas.openxmlformats.org/officeDocument/2006/relationships/hyperlink" Target="https://www.1jour1actu.com/" TargetMode="External"/><Relationship Id="rId4" Type="http://schemas.openxmlformats.org/officeDocument/2006/relationships/hyperlink" Target="https://www.tf1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oyoffrench.com/french-podcasts/" TargetMode="External"/><Relationship Id="rId5" Type="http://schemas.openxmlformats.org/officeDocument/2006/relationships/hyperlink" Target="https://www.newsinslowfrench.com/home/news/intermediate" TargetMode="External"/><Relationship Id="rId4" Type="http://schemas.openxmlformats.org/officeDocument/2006/relationships/hyperlink" Target="https://coffeebreaklanguages.com/coffeebreakfrench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l-languages.org.uk/news-events/challenges-and-competitions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od-langs.ox.ac.uk/schools/language-competition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spreadsheets/d/1vcrpwgR4BGh_ZLZLHDAd00zdp0mu5RuDcZWqYc2tTn8/edit#gid=37559761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4fe61a655_0_222"/>
          <p:cNvSpPr txBox="1">
            <a:spLocks noGrp="1"/>
          </p:cNvSpPr>
          <p:nvPr>
            <p:ph type="title"/>
          </p:nvPr>
        </p:nvSpPr>
        <p:spPr>
          <a:xfrm>
            <a:off x="415650" y="247975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rgbClr val="674EA7"/>
                </a:solidFill>
              </a:rPr>
              <a:t>What Does </a:t>
            </a:r>
            <a:r>
              <a:rPr lang="en-US" u="sng">
                <a:solidFill>
                  <a:srgbClr val="8E7CC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UCAS</a:t>
            </a:r>
            <a:r>
              <a:rPr lang="en-US">
                <a:solidFill>
                  <a:srgbClr val="674EA7"/>
                </a:solidFill>
              </a:rPr>
              <a:t> Say…?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132" name="Google Shape;132;g214fe61a655_0_222"/>
          <p:cNvSpPr txBox="1">
            <a:spLocks noGrp="1"/>
          </p:cNvSpPr>
          <p:nvPr>
            <p:ph type="body" idx="1"/>
          </p:nvPr>
        </p:nvSpPr>
        <p:spPr>
          <a:xfrm>
            <a:off x="415650" y="99525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 sz="1600" b="1"/>
              <a:t>Entry Requirements:</a:t>
            </a:r>
            <a:endParaRPr sz="16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A levels – To get on to a languages related degree, you will usually require at least two A levels. Entry requirements range from BBB to AAB, with the universities and colleges most commonly asking for ABB. If applying for English or a modern foreign language such as French, Spanish or German you will normally require an A level in the target subject, with some universities specifying a minimum of grade B. For other language degrees you will need a least one A level in a foreign language to demonstrate your capability to take on a new language. Universities are looking for: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evidence that you are well informed about the language/culture and have strong interest/motivation, which could be demonstrated by: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relevant work experience and or travel in countries where your target language is spoken e.g. participation in an exchange program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additional reading and research i.e. looking at newspapers/ books, listening to the radio, watching films from different countries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membership of language societies/clubs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 range of interests outside of academic study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 well written statement that demonstrates your ability to write persuasive statements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the ability to work individually and in teams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the personal qualities required for successful study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/>
          </a:p>
        </p:txBody>
      </p:sp>
      <p:sp>
        <p:nvSpPr>
          <p:cNvPr id="133" name="Google Shape;133;g214fe61a655_0_22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134" name="Google Shape;134;g214fe61a655_0_222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1883" y="78633"/>
            <a:ext cx="574675" cy="576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4fe61a655_0_293"/>
          <p:cNvSpPr txBox="1">
            <a:spLocks noGrp="1"/>
          </p:cNvSpPr>
          <p:nvPr>
            <p:ph type="title"/>
          </p:nvPr>
        </p:nvSpPr>
        <p:spPr>
          <a:xfrm>
            <a:off x="415650" y="313675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rgbClr val="674EA7"/>
                </a:solidFill>
              </a:rPr>
              <a:t>Keep a Super-Curricular Activities Record for Personal Statement and Interviews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230" name="Google Shape;230;g214fe61a655_0_293"/>
          <p:cNvSpPr txBox="1">
            <a:spLocks noGrp="1"/>
          </p:cNvSpPr>
          <p:nvPr>
            <p:ph type="body" idx="1"/>
          </p:nvPr>
        </p:nvSpPr>
        <p:spPr>
          <a:xfrm>
            <a:off x="415650" y="17557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What did you do?</a:t>
            </a:r>
            <a:endParaRPr/>
          </a:p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6"/>
              <a:buNone/>
            </a:pPr>
            <a:endParaRPr/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What was interesting, significant and relevant? </a:t>
            </a:r>
            <a:endParaRPr/>
          </a:p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6"/>
              <a:buNone/>
            </a:pPr>
            <a:endParaRPr/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How was your perception or view of the subject matter changed? </a:t>
            </a:r>
            <a:endParaRPr/>
          </a:p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6"/>
              <a:buNone/>
            </a:pPr>
            <a:endParaRPr/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What did you agree or disagree with and why? </a:t>
            </a:r>
            <a:endParaRPr/>
          </a:p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6"/>
              <a:buNone/>
            </a:pPr>
            <a:endParaRPr/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What further questions were raised? </a:t>
            </a:r>
            <a:endParaRPr/>
          </a:p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6"/>
              <a:buNone/>
            </a:pPr>
            <a:endParaRPr/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What could you do to explore these questions further? </a:t>
            </a:r>
            <a:endParaRPr/>
          </a:p>
          <a:p>
            <a:pPr marL="609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6"/>
              <a:buNone/>
            </a:pPr>
            <a:endParaRPr/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What skills or understanding were developed?</a:t>
            </a:r>
            <a:endParaRPr/>
          </a:p>
        </p:txBody>
      </p:sp>
      <p:sp>
        <p:nvSpPr>
          <p:cNvPr id="231" name="Google Shape;231;g214fe61a655_0_293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32" name="Google Shape;232;g214fe61a655_0_29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1883" y="78633"/>
            <a:ext cx="574675" cy="576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EA7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4fe61a655_0_231"/>
          <p:cNvSpPr txBox="1">
            <a:spLocks noGrp="1"/>
          </p:cNvSpPr>
          <p:nvPr>
            <p:ph type="title"/>
          </p:nvPr>
        </p:nvSpPr>
        <p:spPr>
          <a:xfrm>
            <a:off x="329133" y="39767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 sz="7600">
                <a:solidFill>
                  <a:schemeClr val="lt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Read! </a:t>
            </a:r>
            <a:endParaRPr sz="7600">
              <a:solidFill>
                <a:schemeClr val="lt1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pic>
        <p:nvPicPr>
          <p:cNvPr id="141" name="Google Shape;141;g214fe61a655_0_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313" y="439100"/>
            <a:ext cx="4457324" cy="44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A7F1FA-F74E-4749-EBC8-DA7F66C112A3}"/>
              </a:ext>
            </a:extLst>
          </p:cNvPr>
          <p:cNvSpPr txBox="1"/>
          <p:nvPr/>
        </p:nvSpPr>
        <p:spPr>
          <a:xfrm>
            <a:off x="7287382" y="1643587"/>
            <a:ext cx="4107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French Teen &amp; Young Adult Fiction - French &amp; Reading: A Student's Guide to Francophone Literature &amp; Language Learning - Research Guides at Library of Congress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B1530C-A2F7-A539-A580-0771545F0BD2}"/>
              </a:ext>
            </a:extLst>
          </p:cNvPr>
          <p:cNvSpPr txBox="1"/>
          <p:nvPr/>
        </p:nvSpPr>
        <p:spPr>
          <a:xfrm>
            <a:off x="7287382" y="3275111"/>
            <a:ext cx="4107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The 22 Best French Books to Read in 2025 | French Together App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A49A7-67AD-6E44-5A60-791C38509F59}"/>
              </a:ext>
            </a:extLst>
          </p:cNvPr>
          <p:cNvSpPr txBox="1"/>
          <p:nvPr/>
        </p:nvSpPr>
        <p:spPr>
          <a:xfrm>
            <a:off x="7287382" y="4470331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5 New French Books to Read in 2025 - </a:t>
            </a:r>
            <a:r>
              <a:rPr lang="en-GB" dirty="0" err="1">
                <a:hlinkClick r:id="rId6"/>
              </a:rPr>
              <a:t>Frenchly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BA9BF-4733-C7F6-2EC6-75BB0FCAAEBC}"/>
              </a:ext>
            </a:extLst>
          </p:cNvPr>
          <p:cNvSpPr txBox="1"/>
          <p:nvPr/>
        </p:nvSpPr>
        <p:spPr>
          <a:xfrm>
            <a:off x="7287382" y="5296219"/>
            <a:ext cx="4264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The 10 Best French Literature Books of 2025 (Reviews) - </a:t>
            </a:r>
            <a:r>
              <a:rPr lang="en-GB" dirty="0" err="1">
                <a:hlinkClick r:id="rId7"/>
              </a:rPr>
              <a:t>FindThisBest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4fe61a655_0_240"/>
          <p:cNvSpPr txBox="1">
            <a:spLocks noGrp="1"/>
          </p:cNvSpPr>
          <p:nvPr>
            <p:ph type="title"/>
          </p:nvPr>
        </p:nvSpPr>
        <p:spPr>
          <a:xfrm>
            <a:off x="329133" y="39767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 sz="7600" dirty="0"/>
              <a:t>Click!</a:t>
            </a:r>
            <a:endParaRPr sz="7600" dirty="0">
              <a:solidFill>
                <a:schemeClr val="lt1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pic>
        <p:nvPicPr>
          <p:cNvPr id="154" name="Google Shape;154;g214fe61a655_0_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275" y="1282575"/>
            <a:ext cx="4356547" cy="33014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A5F9F9-4F59-3BD4-E4F4-A31A631627E1}"/>
              </a:ext>
            </a:extLst>
          </p:cNvPr>
          <p:cNvSpPr txBox="1"/>
          <p:nvPr/>
        </p:nvSpPr>
        <p:spPr>
          <a:xfrm>
            <a:off x="6610662" y="854439"/>
            <a:ext cx="386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TF1+ : des centaines de séries et films gratuitement</a:t>
            </a:r>
            <a:endParaRPr lang="fr-FR" dirty="0"/>
          </a:p>
          <a:p>
            <a:endParaRPr lang="fr-FR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7D55C-16E5-BDFD-77EA-443F3B166DBB}"/>
              </a:ext>
            </a:extLst>
          </p:cNvPr>
          <p:cNvSpPr txBox="1"/>
          <p:nvPr/>
        </p:nvSpPr>
        <p:spPr>
          <a:xfrm>
            <a:off x="6610662" y="1808546"/>
            <a:ext cx="6093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5"/>
              </a:rPr>
              <a:t>Accueil</a:t>
            </a:r>
            <a:r>
              <a:rPr lang="en-GB" dirty="0">
                <a:hlinkClick r:id="rId5"/>
              </a:rPr>
              <a:t> - 1jour1actu.com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47035-A56F-63B5-C4C5-7490B23908B8}"/>
              </a:ext>
            </a:extLst>
          </p:cNvPr>
          <p:cNvSpPr txBox="1"/>
          <p:nvPr/>
        </p:nvSpPr>
        <p:spPr>
          <a:xfrm>
            <a:off x="6610662" y="2542177"/>
            <a:ext cx="6353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6"/>
              </a:rPr>
              <a:t>Le Monde.fr - Actualités et Infos en France et dans le monde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6DB52E-51DB-A1F5-8FEE-8EE6ACAD5600}"/>
              </a:ext>
            </a:extLst>
          </p:cNvPr>
          <p:cNvSpPr txBox="1"/>
          <p:nvPr/>
        </p:nvSpPr>
        <p:spPr>
          <a:xfrm>
            <a:off x="6610662" y="3275111"/>
            <a:ext cx="64809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The 20 Best Sites to Follow The News in French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4fe61a655_0_266"/>
          <p:cNvSpPr txBox="1">
            <a:spLocks noGrp="1"/>
          </p:cNvSpPr>
          <p:nvPr>
            <p:ph type="title"/>
          </p:nvPr>
        </p:nvSpPr>
        <p:spPr>
          <a:xfrm>
            <a:off x="329133" y="39767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 sz="7600"/>
              <a:t>Listen!</a:t>
            </a:r>
            <a:endParaRPr sz="7600">
              <a:solidFill>
                <a:schemeClr val="lt1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pic>
        <p:nvPicPr>
          <p:cNvPr id="194" name="Google Shape;194;g214fe61a655_0_266"/>
          <p:cNvPicPr preferRelativeResize="0"/>
          <p:nvPr/>
        </p:nvPicPr>
        <p:blipFill rotWithShape="1">
          <a:blip r:embed="rId3">
            <a:alphaModFix/>
          </a:blip>
          <a:srcRect l="1921"/>
          <a:stretch/>
        </p:blipFill>
        <p:spPr>
          <a:xfrm>
            <a:off x="947525" y="371175"/>
            <a:ext cx="4156902" cy="44446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218718-817F-E17F-03ED-5E4E321429BD}"/>
              </a:ext>
            </a:extLst>
          </p:cNvPr>
          <p:cNvSpPr txBox="1"/>
          <p:nvPr/>
        </p:nvSpPr>
        <p:spPr>
          <a:xfrm>
            <a:off x="6505414" y="1341698"/>
            <a:ext cx="4467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Coffee Break French - Coffee Break Languages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E4A87-CA30-9BCE-9C67-2F7E4706C174}"/>
              </a:ext>
            </a:extLst>
          </p:cNvPr>
          <p:cNvSpPr txBox="1"/>
          <p:nvPr/>
        </p:nvSpPr>
        <p:spPr>
          <a:xfrm>
            <a:off x="6505414" y="2010563"/>
            <a:ext cx="60985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News in Slow French - Intermediate Podcast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FE097D-B612-EF61-B36F-5E38B2CE2A52}"/>
              </a:ext>
            </a:extLst>
          </p:cNvPr>
          <p:cNvSpPr txBox="1"/>
          <p:nvPr/>
        </p:nvSpPr>
        <p:spPr>
          <a:xfrm>
            <a:off x="6505414" y="2697365"/>
            <a:ext cx="63000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News in Slow French - Intermediate Podcast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8A374-97FB-5301-252B-64954440637A}"/>
              </a:ext>
            </a:extLst>
          </p:cNvPr>
          <p:cNvSpPr txBox="1"/>
          <p:nvPr/>
        </p:nvSpPr>
        <p:spPr>
          <a:xfrm>
            <a:off x="6505414" y="3384167"/>
            <a:ext cx="6400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25 Best Podcasts to Learn French (Beginners-Advanced) [2025]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75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214fe61a655_0_27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1883" y="78633"/>
            <a:ext cx="574675" cy="57626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14fe61a655_0_276"/>
          <p:cNvSpPr txBox="1">
            <a:spLocks noGrp="1"/>
          </p:cNvSpPr>
          <p:nvPr>
            <p:ph type="title"/>
          </p:nvPr>
        </p:nvSpPr>
        <p:spPr>
          <a:xfrm>
            <a:off x="329133" y="39767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 sz="7600"/>
              <a:t>Compete</a:t>
            </a:r>
            <a:r>
              <a:rPr lang="en-US" sz="7600">
                <a:solidFill>
                  <a:schemeClr val="lt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! </a:t>
            </a:r>
            <a:endParaRPr sz="7600">
              <a:solidFill>
                <a:schemeClr val="lt1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pic>
        <p:nvPicPr>
          <p:cNvPr id="210" name="Google Shape;210;g214fe61a655_0_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750" y="1027550"/>
            <a:ext cx="6059725" cy="367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14fe61a655_0_2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4900" y="1119796"/>
            <a:ext cx="5697725" cy="3079776"/>
          </a:xfrm>
          <a:prstGeom prst="rect">
            <a:avLst/>
          </a:prstGeom>
          <a:noFill/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2" name="Google Shape;212;g214fe61a655_0_276"/>
          <p:cNvSpPr txBox="1"/>
          <p:nvPr/>
        </p:nvSpPr>
        <p:spPr>
          <a:xfrm>
            <a:off x="7613763" y="409963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674EA7"/>
                </a:solidFill>
                <a:latin typeface="Lexend"/>
                <a:ea typeface="Lexend"/>
                <a:cs typeface="Lexend"/>
                <a:sym typeface="Lexe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https://www.mod-langs.ox.ac.uk/schools/language-competitions</a:t>
            </a:r>
            <a:endParaRPr>
              <a:solidFill>
                <a:srgbClr val="674EA7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13" name="Google Shape;213;g214fe61a655_0_276"/>
          <p:cNvPicPr preferRelativeResize="0"/>
          <p:nvPr/>
        </p:nvPicPr>
        <p:blipFill rotWithShape="1">
          <a:blip r:embed="rId7">
            <a:alphaModFix/>
          </a:blip>
          <a:srcRect r="10402"/>
          <a:stretch/>
        </p:blipFill>
        <p:spPr>
          <a:xfrm>
            <a:off x="6264900" y="5042250"/>
            <a:ext cx="5765448" cy="1263103"/>
          </a:xfrm>
          <a:prstGeom prst="rect">
            <a:avLst/>
          </a:prstGeom>
          <a:noFill/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4" name="Google Shape;214;g214fe61a655_0_276"/>
          <p:cNvSpPr txBox="1"/>
          <p:nvPr/>
        </p:nvSpPr>
        <p:spPr>
          <a:xfrm>
            <a:off x="7613775" y="438620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674EA7"/>
                </a:solidFill>
                <a:latin typeface="Lexend"/>
                <a:ea typeface="Lexend"/>
                <a:cs typeface="Lexend"/>
                <a:sym typeface="Lexen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https://www.all-languages.org.uk/news-events/challenges-and-competitions/</a:t>
            </a:r>
            <a:endParaRPr>
              <a:solidFill>
                <a:srgbClr val="674EA7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4EA7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214fe61a655_0_28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1883" y="78633"/>
            <a:ext cx="574675" cy="57626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14fe61a655_0_285"/>
          <p:cNvSpPr txBox="1">
            <a:spLocks noGrp="1"/>
          </p:cNvSpPr>
          <p:nvPr>
            <p:ph type="title"/>
          </p:nvPr>
        </p:nvSpPr>
        <p:spPr>
          <a:xfrm>
            <a:off x="185333" y="3976733"/>
            <a:ext cx="5708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US" sz="7600"/>
              <a:t>Experience</a:t>
            </a:r>
            <a:r>
              <a:rPr lang="en-US" sz="7600">
                <a:solidFill>
                  <a:schemeClr val="lt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! </a:t>
            </a:r>
            <a:endParaRPr sz="7600">
              <a:solidFill>
                <a:schemeClr val="lt1"/>
              </a:solidFill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pic>
        <p:nvPicPr>
          <p:cNvPr id="221" name="Google Shape;221;g214fe61a655_0_2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774" y="863050"/>
            <a:ext cx="4478326" cy="37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14fe61a655_0_2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513" y="824550"/>
            <a:ext cx="5810075" cy="4070701"/>
          </a:xfrm>
          <a:prstGeom prst="rect">
            <a:avLst/>
          </a:prstGeom>
          <a:noFill/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3" name="Google Shape;223;g214fe61a655_0_285"/>
          <p:cNvSpPr txBox="1"/>
          <p:nvPr/>
        </p:nvSpPr>
        <p:spPr>
          <a:xfrm>
            <a:off x="7644538" y="4941425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674EA7"/>
                </a:solidFill>
                <a:latin typeface="Lexend"/>
                <a:ea typeface="Lexend"/>
                <a:cs typeface="Lexend"/>
                <a:sym typeface="Lexe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https://docs.google.com/spreadsheets/d/1vcrpwgR4BGh_ZLZLHDAd00zdp0mu5RuDcZWqYc2tTn8/edit#gid=375597613</a:t>
            </a:r>
            <a:endParaRPr>
              <a:solidFill>
                <a:srgbClr val="674EA7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2B13DE639DC428644591A64095937" ma:contentTypeVersion="18" ma:contentTypeDescription="Create a new document." ma:contentTypeScope="" ma:versionID="cf2233deb11e338bd615ea5732fb3acb">
  <xsd:schema xmlns:xsd="http://www.w3.org/2001/XMLSchema" xmlns:xs="http://www.w3.org/2001/XMLSchema" xmlns:p="http://schemas.microsoft.com/office/2006/metadata/properties" xmlns:ns3="c4ac50a3-1bd2-4c38-91e2-9f59c50f804e" xmlns:ns4="6d053e02-fd05-4cb6-9c7a-41803e10016d" targetNamespace="http://schemas.microsoft.com/office/2006/metadata/properties" ma:root="true" ma:fieldsID="0705ecbfcb4664eafc77539d9fa65f70" ns3:_="" ns4:_="">
    <xsd:import namespace="c4ac50a3-1bd2-4c38-91e2-9f59c50f804e"/>
    <xsd:import namespace="6d053e02-fd05-4cb6-9c7a-41803e1001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c50a3-1bd2-4c38-91e2-9f59c50f80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053e02-fd05-4cb6-9c7a-41803e100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d053e02-fd05-4cb6-9c7a-41803e10016d" xsi:nil="true"/>
  </documentManagement>
</p:properties>
</file>

<file path=customXml/itemProps1.xml><?xml version="1.0" encoding="utf-8"?>
<ds:datastoreItem xmlns:ds="http://schemas.openxmlformats.org/officeDocument/2006/customXml" ds:itemID="{4E0FADF2-88BB-468B-AC72-495D5E1932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6F8B73-ADF9-4751-B579-721230D9F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ac50a3-1bd2-4c38-91e2-9f59c50f804e"/>
    <ds:schemaRef ds:uri="6d053e02-fd05-4cb6-9c7a-41803e10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380B7-3105-490B-BA47-6CB8A4AA108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6d053e02-fd05-4cb6-9c7a-41803e10016d"/>
    <ds:schemaRef ds:uri="c4ac50a3-1bd2-4c38-91e2-9f59c50f804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Widescreen</PresentationFormat>
  <Paragraphs>50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Playfair Display ExtraBold</vt:lpstr>
      <vt:lpstr>Lato</vt:lpstr>
      <vt:lpstr>Arial</vt:lpstr>
      <vt:lpstr>Verdana</vt:lpstr>
      <vt:lpstr>Lexend</vt:lpstr>
      <vt:lpstr>Lexend Light</vt:lpstr>
      <vt:lpstr>Playfair Display</vt:lpstr>
      <vt:lpstr>Simple Light</vt:lpstr>
      <vt:lpstr>Coral</vt:lpstr>
      <vt:lpstr>What Does UCAS Say…?</vt:lpstr>
      <vt:lpstr>Keep a Super-Curricular Activities Record for Personal Statement and Interviews</vt:lpstr>
      <vt:lpstr>Read! </vt:lpstr>
      <vt:lpstr>Click!</vt:lpstr>
      <vt:lpstr>Listen!</vt:lpstr>
      <vt:lpstr>Compete! </vt:lpstr>
      <vt:lpstr>Experience!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Senior</dc:creator>
  <cp:lastModifiedBy>bdholliscomputer@outlook.com</cp:lastModifiedBy>
  <cp:revision>3</cp:revision>
  <dcterms:created xsi:type="dcterms:W3CDTF">2016-09-29T19:47:49Z</dcterms:created>
  <dcterms:modified xsi:type="dcterms:W3CDTF">2025-07-04T16:42:14Z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0x010100A642B13DE639DC428644591A64095937</vt:lpwstr>
  </property>
</Properties>
</file>