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70" r:id="rId7"/>
    <p:sldId id="269" r:id="rId8"/>
    <p:sldId id="268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1" autoAdjust="0"/>
  </p:normalViewPr>
  <p:slideViewPr>
    <p:cSldViewPr snapToGrid="0">
      <p:cViewPr varScale="1">
        <p:scale>
          <a:sx n="80" d="100"/>
          <a:sy n="80" d="100"/>
        </p:scale>
        <p:origin x="12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Text and Images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86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Size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22095"/>
            <a:ext cx="10554574" cy="42110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higher the bit (colour) depth and resolution the bigger the file</a:t>
            </a:r>
          </a:p>
          <a:p>
            <a:endParaRPr lang="en-GB" dirty="0" smtClean="0"/>
          </a:p>
          <a:p>
            <a:r>
              <a:rPr lang="en-GB" dirty="0" smtClean="0"/>
              <a:t>Theoretically we can calculate the size of an image file e.g. 1 inch 40PPI image using a bit depth of 4</a:t>
            </a:r>
          </a:p>
          <a:p>
            <a:pPr lvl="1"/>
            <a:r>
              <a:rPr lang="en-GB" dirty="0" smtClean="0"/>
              <a:t>40 x 40 pixels = 1600 pixels in total. Each pixel requires 4 bits so 4 x 1600 = 6400bits</a:t>
            </a:r>
          </a:p>
          <a:p>
            <a:pPr lvl="1"/>
            <a:r>
              <a:rPr lang="en-GB" dirty="0" smtClean="0"/>
              <a:t>To convert to bytes divide by 8 (8 bits in a byte). 6400 bits = 800 bytes</a:t>
            </a:r>
          </a:p>
          <a:p>
            <a:r>
              <a:rPr lang="en-GB" dirty="0" smtClean="0"/>
              <a:t>In reality the file will be bigger as it also needs to contain </a:t>
            </a:r>
            <a:r>
              <a:rPr lang="en-GB" b="1" u="sng" dirty="0" smtClean="0"/>
              <a:t>metadata – data about the image</a:t>
            </a:r>
          </a:p>
          <a:p>
            <a:pPr lvl="1"/>
            <a:r>
              <a:rPr lang="en-GB" dirty="0" smtClean="0"/>
              <a:t>File format</a:t>
            </a:r>
          </a:p>
          <a:p>
            <a:pPr lvl="1"/>
            <a:r>
              <a:rPr lang="en-GB" dirty="0" smtClean="0"/>
              <a:t>Height</a:t>
            </a:r>
          </a:p>
          <a:p>
            <a:pPr lvl="1"/>
            <a:r>
              <a:rPr lang="en-GB" dirty="0" smtClean="0"/>
              <a:t>Width</a:t>
            </a:r>
          </a:p>
          <a:p>
            <a:pPr lvl="1"/>
            <a:r>
              <a:rPr lang="en-GB" dirty="0" smtClean="0"/>
              <a:t>Colour depth</a:t>
            </a:r>
          </a:p>
          <a:p>
            <a:pPr lvl="1"/>
            <a:r>
              <a:rPr lang="en-GB" dirty="0" smtClean="0"/>
              <a:t>Resolution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10647" y="5265639"/>
            <a:ext cx="636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Without this info the image wont be displayed correctly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3513221" y="4668253"/>
            <a:ext cx="240632" cy="156410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70421" y="5450305"/>
            <a:ext cx="89033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19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Textbook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Textbook pages 72-73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67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- ASCII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The problem: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Representing text strings, such as </a:t>
            </a:r>
            <a:r>
              <a:rPr lang="ja-JP" altLang="en-US" sz="1800" dirty="0">
                <a:ea typeface="ＭＳ Ｐゴシック" panose="020B0600070205080204" pitchFamily="34" charset="-128"/>
              </a:rPr>
              <a:t>“</a:t>
            </a:r>
            <a:r>
              <a:rPr lang="en-US" altLang="ja-JP" sz="18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Hello world</a:t>
            </a:r>
            <a:r>
              <a:rPr lang="ja-JP" altLang="en-US" sz="18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1800" dirty="0">
                <a:ea typeface="ＭＳ Ｐゴシック" panose="020B0600070205080204" pitchFamily="34" charset="-128"/>
              </a:rPr>
              <a:t>,</a:t>
            </a:r>
            <a:r>
              <a:rPr lang="en-US" altLang="ja-JP" sz="18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 </a:t>
            </a:r>
            <a:r>
              <a:rPr lang="en-US" altLang="ja-JP" sz="1800" dirty="0">
                <a:ea typeface="ＭＳ Ｐゴシック" panose="020B0600070205080204" pitchFamily="34" charset="-128"/>
              </a:rPr>
              <a:t>in a </a:t>
            </a:r>
            <a:r>
              <a:rPr lang="en-US" altLang="ja-JP" sz="1800" dirty="0" smtClean="0">
                <a:ea typeface="ＭＳ Ｐゴシック" panose="020B0600070205080204" pitchFamily="34" charset="-128"/>
              </a:rPr>
              <a:t>computer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sz="1800" dirty="0" smtClean="0">
                <a:ea typeface="ＭＳ Ｐゴシック" panose="020B0600070205080204" pitchFamily="34" charset="-128"/>
              </a:rPr>
              <a:t>Character set maps letters (or symbols) to numeric values which can be stored as binary numbers</a:t>
            </a:r>
            <a:endParaRPr lang="en-US" altLang="ja-JP" sz="1800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  <a:defRPr/>
            </a:pPr>
            <a:endParaRPr lang="en-US" altLang="ja-JP" sz="18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One common </a:t>
            </a:r>
            <a:r>
              <a:rPr lang="en-US" altLang="en-US" dirty="0">
                <a:ea typeface="ＭＳ Ｐゴシック" panose="020B0600070205080204" pitchFamily="34" charset="-128"/>
              </a:rPr>
              <a:t>coding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system/character set </a:t>
            </a:r>
            <a:r>
              <a:rPr lang="en-US" altLang="en-US" dirty="0">
                <a:ea typeface="ＭＳ Ｐゴシック" panose="020B0600070205080204" pitchFamily="34" charset="-128"/>
              </a:rPr>
              <a:t>is </a:t>
            </a:r>
            <a:r>
              <a:rPr lang="en-US" altLang="en-US" b="1" dirty="0">
                <a:ea typeface="ＭＳ Ｐゴシック" panose="020B0600070205080204" pitchFamily="34" charset="-128"/>
              </a:rPr>
              <a:t>ASCII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7-bit code </a:t>
            </a:r>
            <a:r>
              <a:rPr lang="en-US" altLang="en-US" sz="1800" dirty="0">
                <a:ea typeface="ＭＳ Ｐゴシック" panose="020B0600070205080204" pitchFamily="34" charset="-128"/>
              </a:rPr>
              <a:t>- 8th bit is unused (or used for a parity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bit) – still requires one byte of storage per character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smtClean="0">
                <a:ea typeface="ＭＳ Ｐゴシック" panose="020B0600070205080204" pitchFamily="34" charset="-128"/>
              </a:rPr>
              <a:t>2^7 </a:t>
            </a:r>
            <a:r>
              <a:rPr lang="en-US" altLang="en-US" sz="1800" dirty="0">
                <a:ea typeface="ＭＳ Ｐゴシック" panose="020B0600070205080204" pitchFamily="34" charset="-128"/>
              </a:rPr>
              <a:t>= 128 codes = 128 unique characters can be represented in the </a:t>
            </a:r>
            <a:r>
              <a:rPr lang="en-US" altLang="en-US" sz="1800" b="1" u="sng" dirty="0" smtClean="0">
                <a:ea typeface="ＭＳ Ｐゴシック" panose="020B0600070205080204" pitchFamily="34" charset="-128"/>
              </a:rPr>
              <a:t>basic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 ASCII </a:t>
            </a:r>
            <a:r>
              <a:rPr lang="en-US" altLang="en-US" sz="1800" dirty="0">
                <a:ea typeface="ＭＳ Ｐゴシック" panose="020B0600070205080204" pitchFamily="34" charset="-128"/>
              </a:rPr>
              <a:t>character set</a:t>
            </a:r>
          </a:p>
        </p:txBody>
      </p:sp>
    </p:spTree>
    <p:extLst>
      <p:ext uri="{BB962C8B-B14F-4D97-AF65-F5344CB8AC3E}">
        <p14:creationId xmlns:p14="http://schemas.microsoft.com/office/powerpoint/2010/main" val="333164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– Extended ASCII and Unicode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6639"/>
          </a:xfrm>
        </p:spPr>
        <p:txBody>
          <a:bodyPr/>
          <a:lstStyle/>
          <a:p>
            <a:pPr marL="342900" lvl="1" indent="-342900"/>
            <a:r>
              <a:rPr lang="en-GB" sz="1800" b="1" u="sng" dirty="0" smtClean="0"/>
              <a:t>Extended ASCII </a:t>
            </a:r>
            <a:r>
              <a:rPr lang="en-GB" sz="1800" dirty="0" smtClean="0"/>
              <a:t>uses all 8 bits – 2^8 -</a:t>
            </a:r>
            <a:r>
              <a:rPr lang="en-US" altLang="en-US" sz="1800" dirty="0">
                <a:ea typeface="ＭＳ Ｐゴシック" panose="020B0600070205080204" pitchFamily="34" charset="-128"/>
              </a:rPr>
              <a:t>128 codes = 128 unique characters can be represented in the </a:t>
            </a:r>
            <a:r>
              <a:rPr lang="en-US" altLang="en-US" sz="1800" b="1" u="sng" dirty="0" smtClean="0">
                <a:ea typeface="ＭＳ Ｐゴシック" panose="020B0600070205080204" pitchFamily="34" charset="-128"/>
              </a:rPr>
              <a:t>extended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ASCII </a:t>
            </a:r>
            <a:r>
              <a:rPr lang="en-US" altLang="en-US" sz="1800" dirty="0">
                <a:ea typeface="ＭＳ Ｐゴシック" panose="020B0600070205080204" pitchFamily="34" charset="-128"/>
              </a:rPr>
              <a:t>character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set</a:t>
            </a:r>
          </a:p>
          <a:p>
            <a:pPr marL="342900" lvl="1" indent="-342900"/>
            <a:r>
              <a:rPr lang="en-US" altLang="en-US" sz="1800" dirty="0" smtClean="0">
                <a:ea typeface="ＭＳ Ｐゴシック" panose="020B0600070205080204" pitchFamily="34" charset="-128"/>
              </a:rPr>
              <a:t>Still not enough e.g. no £ sign or “foreign” characters </a:t>
            </a:r>
          </a:p>
          <a:p>
            <a:pPr marL="0" lvl="1" indent="0">
              <a:buNone/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b="1" u="sng" dirty="0">
                <a:ea typeface="ＭＳ Ｐゴシック" panose="020B0600070205080204" pitchFamily="34" charset="-128"/>
              </a:rPr>
              <a:t>Unicode</a:t>
            </a:r>
            <a:r>
              <a:rPr lang="en-US" altLang="en-US" dirty="0">
                <a:ea typeface="ＭＳ Ｐゴシック" panose="020B0600070205080204" pitchFamily="34" charset="-128"/>
              </a:rPr>
              <a:t> character set uses 16 bits per character. 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Therefore, the Unicode character set can represent 216, or over 65 thousand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characters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178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- Next In Sequence…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6550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 smtClean="0"/>
              <a:t>“What is the </a:t>
            </a:r>
            <a:r>
              <a:rPr lang="en-GB" altLang="en-US" dirty="0"/>
              <a:t>binary value of the next ASCII letter in the sequence. A=1000001, B=1000010, </a:t>
            </a:r>
            <a:r>
              <a:rPr lang="en-GB" altLang="en-US" dirty="0" smtClean="0"/>
              <a:t>E=????”</a:t>
            </a:r>
            <a:endParaRPr lang="en-GB" altLang="en-US" dirty="0"/>
          </a:p>
          <a:p>
            <a:pPr marL="336550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/>
              <a:t>To get the answer:</a:t>
            </a:r>
          </a:p>
          <a:p>
            <a:pPr marL="611188" lvl="1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/>
              <a:t>Convert to denary first</a:t>
            </a:r>
          </a:p>
          <a:p>
            <a:pPr marL="611188" lvl="1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/>
              <a:t>E.g. 1000001=65, </a:t>
            </a:r>
            <a:r>
              <a:rPr lang="en-GB" altLang="en-US" dirty="0" smtClean="0"/>
              <a:t>1000010=66…</a:t>
            </a:r>
            <a:endParaRPr lang="en-GB" altLang="en-US" dirty="0"/>
          </a:p>
          <a:p>
            <a:pPr marL="611188" lvl="1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/>
              <a:t>Work out next denary </a:t>
            </a:r>
            <a:r>
              <a:rPr lang="en-GB" altLang="en-US" dirty="0" smtClean="0"/>
              <a:t>number(s) </a:t>
            </a:r>
            <a:r>
              <a:rPr lang="en-GB" altLang="en-US" dirty="0"/>
              <a:t>in sequence </a:t>
            </a:r>
            <a:r>
              <a:rPr lang="en-GB" altLang="en-US" dirty="0" smtClean="0"/>
              <a:t>e.g. C=67, D=68, E=69 </a:t>
            </a:r>
          </a:p>
          <a:p>
            <a:pPr marL="611188" lvl="1" indent="-336550"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n-GB" altLang="en-US" dirty="0" smtClean="0"/>
              <a:t>Convert </a:t>
            </a:r>
            <a:r>
              <a:rPr lang="en-GB" altLang="en-US" dirty="0"/>
              <a:t>to </a:t>
            </a:r>
            <a:r>
              <a:rPr lang="en-GB" altLang="en-US" dirty="0" smtClean="0"/>
              <a:t>binary E.g</a:t>
            </a:r>
            <a:r>
              <a:rPr lang="en-GB" altLang="en-US" dirty="0"/>
              <a:t>. E</a:t>
            </a:r>
            <a:r>
              <a:rPr lang="en-GB" altLang="en-US" dirty="0" smtClean="0"/>
              <a:t>= 69 </a:t>
            </a:r>
            <a:r>
              <a:rPr lang="en-GB" altLang="en-US" dirty="0"/>
              <a:t>= </a:t>
            </a:r>
            <a:r>
              <a:rPr lang="en-GB" altLang="en-US" dirty="0" smtClean="0"/>
              <a:t>1000101</a:t>
            </a: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94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Bitmap </a:t>
            </a:r>
            <a:r>
              <a:rPr lang="en-GB" altLang="en-US" dirty="0"/>
              <a:t>images are made up of individual </a:t>
            </a:r>
            <a:r>
              <a:rPr lang="en-GB" altLang="en-US" b="1" u="sng" dirty="0"/>
              <a:t>pixels</a:t>
            </a:r>
            <a:r>
              <a:rPr lang="en-GB" altLang="en-US" dirty="0"/>
              <a:t> (picture elements).</a:t>
            </a:r>
            <a:br>
              <a:rPr lang="en-GB" altLang="en-US" dirty="0"/>
            </a:br>
            <a:endParaRPr lang="en-GB" altLang="en-US" dirty="0"/>
          </a:p>
          <a:p>
            <a:pPr>
              <a:defRPr/>
            </a:pPr>
            <a:r>
              <a:rPr lang="en-GB" altLang="en-US" dirty="0"/>
              <a:t>In memory or storage the colour of each pixel is represented as a binary number.</a:t>
            </a:r>
            <a:br>
              <a:rPr lang="en-GB" altLang="en-US" dirty="0"/>
            </a:br>
            <a:endParaRPr lang="en-GB" altLang="en-US" dirty="0"/>
          </a:p>
          <a:p>
            <a:pPr>
              <a:defRPr/>
            </a:pPr>
            <a:r>
              <a:rPr lang="en-GB" altLang="en-US" dirty="0"/>
              <a:t>The image is therefore stored as a series of binary </a:t>
            </a:r>
            <a:r>
              <a:rPr lang="en-GB" altLang="en-US" dirty="0" smtClean="0"/>
              <a:t>numbers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b="1" u="sng" dirty="0"/>
              <a:t>Colour depth </a:t>
            </a:r>
            <a:r>
              <a:rPr lang="en-GB" altLang="en-US" dirty="0"/>
              <a:t>or </a:t>
            </a:r>
            <a:r>
              <a:rPr lang="en-GB" altLang="en-US" b="1" u="sng" dirty="0"/>
              <a:t>bit depth </a:t>
            </a:r>
            <a:r>
              <a:rPr lang="en-GB" altLang="en-US" dirty="0"/>
              <a:t>describes how many memory bits are used to store the colour of </a:t>
            </a:r>
            <a:r>
              <a:rPr lang="en-GB" altLang="en-US" b="1" u="sng" dirty="0"/>
              <a:t>each</a:t>
            </a:r>
            <a:r>
              <a:rPr lang="en-GB" altLang="en-US" dirty="0"/>
              <a:t> pixel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125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Images – Bit Depth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more bits you use for </a:t>
            </a:r>
            <a:r>
              <a:rPr lang="en-GB" b="1" u="sng" dirty="0" smtClean="0"/>
              <a:t>storing data about each pixel</a:t>
            </a:r>
            <a:r>
              <a:rPr lang="en-GB" b="1" dirty="0" smtClean="0"/>
              <a:t> </a:t>
            </a:r>
            <a:r>
              <a:rPr lang="en-GB" dirty="0" smtClean="0"/>
              <a:t>the more unique colours an image can have:</a:t>
            </a:r>
          </a:p>
          <a:p>
            <a:pPr lvl="1"/>
            <a:r>
              <a:rPr lang="en-GB" dirty="0" smtClean="0"/>
              <a:t>A 1 bit image can only have 2 colours</a:t>
            </a:r>
          </a:p>
          <a:p>
            <a:pPr lvl="1"/>
            <a:r>
              <a:rPr lang="en-GB" dirty="0" smtClean="0"/>
              <a:t>An 8 bit image can have 256 </a:t>
            </a:r>
            <a:r>
              <a:rPr lang="en-GB" dirty="0" smtClean="0"/>
              <a:t>colours</a:t>
            </a:r>
          </a:p>
          <a:p>
            <a:pPr lvl="1"/>
            <a:r>
              <a:rPr lang="en-GB" dirty="0" smtClean="0"/>
              <a:t>A 24 bit image can have 16 million + colours!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6088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18938" y="2358189"/>
            <a:ext cx="9625263" cy="3970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596" y="3018045"/>
            <a:ext cx="1194975" cy="10406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229" y="3087244"/>
            <a:ext cx="1194975" cy="10406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0596" y="4673328"/>
            <a:ext cx="1194975" cy="10406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228" y="4673327"/>
            <a:ext cx="1194975" cy="10406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5491" y="3094201"/>
            <a:ext cx="1194975" cy="10406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2124" y="3094201"/>
            <a:ext cx="2377238" cy="104069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 dirty="0" smtClean="0"/>
              <a:t>Images – Bit Depth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978762" y="2538051"/>
            <a:ext cx="273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 bit – 2 unique colours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2927" y="4215967"/>
            <a:ext cx="273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2</a:t>
            </a:r>
            <a:r>
              <a:rPr lang="en-GB" dirty="0" smtClean="0">
                <a:solidFill>
                  <a:schemeClr val="bg1"/>
                </a:solidFill>
              </a:rPr>
              <a:t> bit – 4 unique colours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98033" y="2538051"/>
            <a:ext cx="286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4 bit – 16 unique colours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5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Max</a:t>
            </a:r>
            <a:r>
              <a:rPr lang="en-GB" dirty="0"/>
              <a:t>. number of unique colours = 2 to the power of bits</a:t>
            </a:r>
          </a:p>
          <a:p>
            <a:pPr lvl="1"/>
            <a:r>
              <a:rPr lang="en-GB" dirty="0"/>
              <a:t>E.g. 4 bit image = 2 ^ 4 = 16 </a:t>
            </a:r>
            <a:r>
              <a:rPr lang="en-GB" dirty="0" smtClean="0"/>
              <a:t>colours</a:t>
            </a:r>
          </a:p>
          <a:p>
            <a:pPr lvl="1"/>
            <a:r>
              <a:rPr lang="en-GB" dirty="0" smtClean="0"/>
              <a:t>E.g. 8 bit image = 2 ^ 8 = 256 colours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71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 is the number of pixels in an image.</a:t>
            </a:r>
          </a:p>
          <a:p>
            <a:r>
              <a:rPr lang="en-GB" dirty="0" smtClean="0"/>
              <a:t>Higher resolution </a:t>
            </a:r>
            <a:r>
              <a:rPr lang="en-GB" dirty="0" smtClean="0">
                <a:sym typeface="Wingdings" panose="05000000000000000000" pitchFamily="2" charset="2"/>
              </a:rPr>
              <a:t> better quality images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Lower resolution  pixilation</a:t>
            </a:r>
            <a:endParaRPr lang="en-GB" dirty="0" smtClean="0"/>
          </a:p>
          <a:p>
            <a:r>
              <a:rPr lang="en-GB" dirty="0" smtClean="0"/>
              <a:t>Measured in PPI (pixels per inch)</a:t>
            </a:r>
          </a:p>
          <a:p>
            <a:pPr lvl="1"/>
            <a:r>
              <a:rPr lang="en-GB" dirty="0" smtClean="0"/>
              <a:t>40PPI means 1600 pixels in a one inch square</a:t>
            </a:r>
          </a:p>
          <a:p>
            <a:pPr lvl="1"/>
            <a:r>
              <a:rPr lang="en-GB" dirty="0" smtClean="0"/>
              <a:t>80PPI means 6400 pixels in a one inch square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506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156</TotalTime>
  <Words>516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Century Gothic</vt:lpstr>
      <vt:lpstr>Courier New</vt:lpstr>
      <vt:lpstr>Wingdings</vt:lpstr>
      <vt:lpstr>Wingdings 2</vt:lpstr>
      <vt:lpstr>Quotable</vt:lpstr>
      <vt:lpstr>Text and Images</vt:lpstr>
      <vt:lpstr>Text - ASCII</vt:lpstr>
      <vt:lpstr>Text – Extended ASCII and Unicode</vt:lpstr>
      <vt:lpstr>Text - Next In Sequence…</vt:lpstr>
      <vt:lpstr>Images</vt:lpstr>
      <vt:lpstr>Images – Bit Depth</vt:lpstr>
      <vt:lpstr>Images – Bit Depth</vt:lpstr>
      <vt:lpstr>Formula</vt:lpstr>
      <vt:lpstr>Resolution</vt:lpstr>
      <vt:lpstr>File Size</vt:lpstr>
      <vt:lpstr>Textbook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</dc:title>
  <dc:creator>Paul Burgess</dc:creator>
  <cp:lastModifiedBy>P Burgess</cp:lastModifiedBy>
  <cp:revision>15</cp:revision>
  <dcterms:created xsi:type="dcterms:W3CDTF">2017-02-26T08:18:51Z</dcterms:created>
  <dcterms:modified xsi:type="dcterms:W3CDTF">2017-03-01T08:51:42Z</dcterms:modified>
</cp:coreProperties>
</file>