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handoutMasterIdLst>
    <p:handoutMasterId r:id="rId17"/>
  </p:handoutMasterIdLst>
  <p:sldIdLst>
    <p:sldId id="308" r:id="rId2"/>
    <p:sldId id="313" r:id="rId3"/>
    <p:sldId id="298" r:id="rId4"/>
    <p:sldId id="309" r:id="rId5"/>
    <p:sldId id="310" r:id="rId6"/>
    <p:sldId id="314" r:id="rId7"/>
    <p:sldId id="311" r:id="rId8"/>
    <p:sldId id="300" r:id="rId9"/>
    <p:sldId id="303" r:id="rId10"/>
    <p:sldId id="312" r:id="rId11"/>
    <p:sldId id="304" r:id="rId12"/>
    <p:sldId id="315" r:id="rId13"/>
    <p:sldId id="305" r:id="rId14"/>
    <p:sldId id="316" r:id="rId15"/>
  </p:sldIdLst>
  <p:sldSz cx="9144000" cy="6858000" type="screen4x3"/>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a:srgbClr val="0000FF"/>
    <a:srgbClr val="0033CC"/>
    <a:srgbClr val="FF3399"/>
    <a:srgbClr val="2A421A"/>
    <a:srgbClr val="000066"/>
    <a:srgbClr val="990099"/>
    <a:srgbClr val="73FEFF"/>
    <a:srgbClr val="FF8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73" autoAdjust="0"/>
    <p:restoredTop sz="92398"/>
  </p:normalViewPr>
  <p:slideViewPr>
    <p:cSldViewPr snapToGrid="0" snapToObjects="1">
      <p:cViewPr varScale="1">
        <p:scale>
          <a:sx n="99" d="100"/>
          <a:sy n="99" d="100"/>
        </p:scale>
        <p:origin x="22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1275" y="0"/>
            <a:ext cx="2946400" cy="498475"/>
          </a:xfrm>
          <a:prstGeom prst="rect">
            <a:avLst/>
          </a:prstGeom>
        </p:spPr>
        <p:txBody>
          <a:bodyPr vert="horz" lIns="91440" tIns="45720" rIns="91440" bIns="45720" rtlCol="0"/>
          <a:lstStyle>
            <a:lvl1pPr algn="r">
              <a:defRPr sz="1200"/>
            </a:lvl1pPr>
          </a:lstStyle>
          <a:p>
            <a:fld id="{5F80EF1C-DF14-4B80-9454-A22A38018F6B}" type="datetimeFigureOut">
              <a:rPr lang="en-GB" smtClean="0"/>
              <a:t>14/09/2020</a:t>
            </a:fld>
            <a:endParaRPr lang="en-GB"/>
          </a:p>
        </p:txBody>
      </p:sp>
      <p:sp>
        <p:nvSpPr>
          <p:cNvPr id="4" name="Footer Placeholder 3"/>
          <p:cNvSpPr>
            <a:spLocks noGrp="1"/>
          </p:cNvSpPr>
          <p:nvPr>
            <p:ph type="ftr" sz="quarter" idx="2"/>
          </p:nvPr>
        </p:nvSpPr>
        <p:spPr>
          <a:xfrm>
            <a:off x="0" y="9431338"/>
            <a:ext cx="2946400" cy="49847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1275" y="9431338"/>
            <a:ext cx="2946400" cy="498475"/>
          </a:xfrm>
          <a:prstGeom prst="rect">
            <a:avLst/>
          </a:prstGeom>
        </p:spPr>
        <p:txBody>
          <a:bodyPr vert="horz" lIns="91440" tIns="45720" rIns="91440" bIns="45720" rtlCol="0" anchor="b"/>
          <a:lstStyle>
            <a:lvl1pPr algn="r">
              <a:defRPr sz="1200"/>
            </a:lvl1pPr>
          </a:lstStyle>
          <a:p>
            <a:fld id="{F0B94733-AEF8-47DC-9C1C-2A21BBE17A90}" type="slidenum">
              <a:rPr lang="en-GB" smtClean="0"/>
              <a:t>‹#›</a:t>
            </a:fld>
            <a:endParaRPr lang="en-GB"/>
          </a:p>
        </p:txBody>
      </p:sp>
    </p:spTree>
    <p:extLst>
      <p:ext uri="{BB962C8B-B14F-4D97-AF65-F5344CB8AC3E}">
        <p14:creationId xmlns:p14="http://schemas.microsoft.com/office/powerpoint/2010/main" val="3169621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D261496F-D0DD-5C41-86C4-4E6B0EA52D5B}" type="datetimeFigureOut">
              <a:rPr lang="en-US" smtClean="0"/>
              <a:t>9/14/2020</a:t>
            </a:fld>
            <a:endParaRPr lang="en-US"/>
          </a:p>
        </p:txBody>
      </p:sp>
      <p:sp>
        <p:nvSpPr>
          <p:cNvPr id="4" name="Slide Image Placeholder 3"/>
          <p:cNvSpPr>
            <a:spLocks noGrp="1" noRot="1" noChangeAspect="1"/>
          </p:cNvSpPr>
          <p:nvPr>
            <p:ph type="sldImg" idx="2"/>
          </p:nvPr>
        </p:nvSpPr>
        <p:spPr>
          <a:xfrm>
            <a:off x="1166813" y="1241425"/>
            <a:ext cx="4465637" cy="33512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52E06C28-E547-9147-856F-6B094E4AF810}" type="slidenum">
              <a:rPr lang="en-US" smtClean="0"/>
              <a:t>‹#›</a:t>
            </a:fld>
            <a:endParaRPr lang="en-US"/>
          </a:p>
        </p:txBody>
      </p:sp>
    </p:spTree>
    <p:extLst>
      <p:ext uri="{BB962C8B-B14F-4D97-AF65-F5344CB8AC3E}">
        <p14:creationId xmlns:p14="http://schemas.microsoft.com/office/powerpoint/2010/main" val="2117337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695B720-DCA9-6544-994E-93B69B9C4B17}"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151945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95B720-DCA9-6544-994E-93B69B9C4B17}"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376517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95B720-DCA9-6544-994E-93B69B9C4B17}"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292478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95B720-DCA9-6544-994E-93B69B9C4B17}"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188403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95B720-DCA9-6544-994E-93B69B9C4B17}"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892480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695B720-DCA9-6544-994E-93B69B9C4B17}" type="datetimeFigureOut">
              <a:rPr lang="en-US" smtClean="0"/>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537619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695B720-DCA9-6544-994E-93B69B9C4B17}" type="datetimeFigureOut">
              <a:rPr lang="en-US" smtClean="0"/>
              <a:t>9/14/2020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299048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695B720-DCA9-6544-994E-93B69B9C4B17}" type="datetimeFigureOut">
              <a:rPr lang="en-US" smtClean="0"/>
              <a:t>9/14/2020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790426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95B720-DCA9-6544-994E-93B69B9C4B17}" type="datetimeFigureOut">
              <a:rPr lang="en-US" smtClean="0"/>
              <a:t>9/14/2020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1151138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95B720-DCA9-6544-994E-93B69B9C4B17}" type="datetimeFigureOut">
              <a:rPr lang="en-US" smtClean="0"/>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508963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695B720-DCA9-6544-994E-93B69B9C4B17}" type="datetimeFigureOut">
              <a:rPr lang="en-US" smtClean="0"/>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0C1F09-2008-E24D-BA11-BA17E95E27B3}" type="slidenum">
              <a:rPr lang="en-US" smtClean="0"/>
              <a:t>‹#›</a:t>
            </a:fld>
            <a:endParaRPr lang="en-US"/>
          </a:p>
        </p:txBody>
      </p:sp>
    </p:spTree>
    <p:extLst>
      <p:ext uri="{BB962C8B-B14F-4D97-AF65-F5344CB8AC3E}">
        <p14:creationId xmlns:p14="http://schemas.microsoft.com/office/powerpoint/2010/main" val="722128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95B720-DCA9-6544-994E-93B69B9C4B17}" type="datetimeFigureOut">
              <a:rPr lang="en-US" smtClean="0"/>
              <a:t>9/14/2020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0C1F09-2008-E24D-BA11-BA17E95E27B3}" type="slidenum">
              <a:rPr lang="en-US" smtClean="0"/>
              <a:t>‹#›</a:t>
            </a:fld>
            <a:endParaRPr lang="en-US"/>
          </a:p>
        </p:txBody>
      </p:sp>
    </p:spTree>
    <p:extLst>
      <p:ext uri="{BB962C8B-B14F-4D97-AF65-F5344CB8AC3E}">
        <p14:creationId xmlns:p14="http://schemas.microsoft.com/office/powerpoint/2010/main" val="10596914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1D5A8-819F-4E9F-A088-F0A37DF31FC8}"/>
              </a:ext>
            </a:extLst>
          </p:cNvPr>
          <p:cNvSpPr>
            <a:spLocks noGrp="1"/>
          </p:cNvSpPr>
          <p:nvPr>
            <p:ph type="ctrTitle"/>
          </p:nvPr>
        </p:nvSpPr>
        <p:spPr>
          <a:xfrm>
            <a:off x="618423" y="406400"/>
            <a:ext cx="7772400" cy="2387600"/>
          </a:xfrm>
        </p:spPr>
        <p:txBody>
          <a:bodyPr>
            <a:normAutofit fontScale="90000"/>
          </a:bodyPr>
          <a:lstStyle/>
          <a:p>
            <a:r>
              <a:rPr lang="en-US" b="1" dirty="0">
                <a:solidFill>
                  <a:srgbClr val="0000FF"/>
                </a:solidFill>
              </a:rPr>
              <a:t>Everything you need to know about your EPQ presentation</a:t>
            </a:r>
            <a:endParaRPr lang="en-GB" b="1" dirty="0">
              <a:solidFill>
                <a:srgbClr val="0000FF"/>
              </a:solidFill>
            </a:endParaRPr>
          </a:p>
        </p:txBody>
      </p:sp>
      <p:sp>
        <p:nvSpPr>
          <p:cNvPr id="3" name="Subtitle 2">
            <a:extLst>
              <a:ext uri="{FF2B5EF4-FFF2-40B4-BE49-F238E27FC236}">
                <a16:creationId xmlns:a16="http://schemas.microsoft.com/office/drawing/2014/main" id="{EA913FBB-B971-422A-B298-73BBFD78F75E}"/>
              </a:ext>
            </a:extLst>
          </p:cNvPr>
          <p:cNvSpPr>
            <a:spLocks noGrp="1"/>
          </p:cNvSpPr>
          <p:nvPr>
            <p:ph type="subTitle" idx="1"/>
          </p:nvPr>
        </p:nvSpPr>
        <p:spPr/>
        <p:txBody>
          <a:bodyPr/>
          <a:lstStyle/>
          <a:p>
            <a:endParaRPr lang="en-GB"/>
          </a:p>
        </p:txBody>
      </p:sp>
      <p:pic>
        <p:nvPicPr>
          <p:cNvPr id="4" name="Picture 3">
            <a:extLst>
              <a:ext uri="{FF2B5EF4-FFF2-40B4-BE49-F238E27FC236}">
                <a16:creationId xmlns:a16="http://schemas.microsoft.com/office/drawing/2014/main" id="{A18A1AB5-77A7-48F2-9F09-C3C766C39D52}"/>
              </a:ext>
            </a:extLst>
          </p:cNvPr>
          <p:cNvPicPr>
            <a:picLocks noChangeAspect="1"/>
          </p:cNvPicPr>
          <p:nvPr/>
        </p:nvPicPr>
        <p:blipFill>
          <a:blip r:embed="rId2"/>
          <a:stretch>
            <a:fillRect/>
          </a:stretch>
        </p:blipFill>
        <p:spPr>
          <a:xfrm>
            <a:off x="3184659" y="3602038"/>
            <a:ext cx="2774682" cy="2774682"/>
          </a:xfrm>
          <a:prstGeom prst="rect">
            <a:avLst/>
          </a:prstGeom>
        </p:spPr>
      </p:pic>
    </p:spTree>
    <p:extLst>
      <p:ext uri="{BB962C8B-B14F-4D97-AF65-F5344CB8AC3E}">
        <p14:creationId xmlns:p14="http://schemas.microsoft.com/office/powerpoint/2010/main" val="2983821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384A2-0F24-4D02-836A-DDE9FD393988}"/>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03FC0E7-D6C5-487E-BD3C-FE518BFA9C38}"/>
              </a:ext>
            </a:extLst>
          </p:cNvPr>
          <p:cNvSpPr>
            <a:spLocks noGrp="1"/>
          </p:cNvSpPr>
          <p:nvPr>
            <p:ph idx="1"/>
          </p:nvPr>
        </p:nvSpPr>
        <p:spPr/>
        <p:txBody>
          <a:bodyPr/>
          <a:lstStyle/>
          <a:p>
            <a:endParaRPr lang="en-GB"/>
          </a:p>
        </p:txBody>
      </p:sp>
      <p:pic>
        <p:nvPicPr>
          <p:cNvPr id="4" name="Picture 3">
            <a:extLst>
              <a:ext uri="{FF2B5EF4-FFF2-40B4-BE49-F238E27FC236}">
                <a16:creationId xmlns:a16="http://schemas.microsoft.com/office/drawing/2014/main" id="{ED3EB01A-88C2-4A05-9FE7-B08E19EC80CE}"/>
              </a:ext>
            </a:extLst>
          </p:cNvPr>
          <p:cNvPicPr>
            <a:picLocks noChangeAspect="1"/>
          </p:cNvPicPr>
          <p:nvPr/>
        </p:nvPicPr>
        <p:blipFill>
          <a:blip r:embed="rId2"/>
          <a:stretch>
            <a:fillRect/>
          </a:stretch>
        </p:blipFill>
        <p:spPr>
          <a:xfrm>
            <a:off x="1811604" y="41960"/>
            <a:ext cx="5157087" cy="6859619"/>
          </a:xfrm>
          <a:prstGeom prst="rect">
            <a:avLst/>
          </a:prstGeom>
        </p:spPr>
      </p:pic>
    </p:spTree>
    <p:extLst>
      <p:ext uri="{BB962C8B-B14F-4D97-AF65-F5344CB8AC3E}">
        <p14:creationId xmlns:p14="http://schemas.microsoft.com/office/powerpoint/2010/main" val="26243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758" y="221382"/>
            <a:ext cx="8537608" cy="1469308"/>
          </a:xfrm>
        </p:spPr>
        <p:txBody>
          <a:bodyPr>
            <a:normAutofit fontScale="90000"/>
          </a:bodyPr>
          <a:lstStyle/>
          <a:p>
            <a:pPr algn="ctr"/>
            <a:r>
              <a:rPr lang="en-GB" b="1" dirty="0">
                <a:latin typeface="Century Gothic" panose="020B0502020202020204" pitchFamily="34" charset="0"/>
                <a:ea typeface="Calibri" panose="020F0502020204030204" pitchFamily="34" charset="0"/>
                <a:cs typeface="Times New Roman" panose="02020603050405020304" pitchFamily="18" charset="0"/>
              </a:rPr>
              <a:t>What will your supervisor/ assessor be looking for?</a:t>
            </a:r>
            <a:br>
              <a:rPr lang="en-GB" dirty="0">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317633" y="1450240"/>
            <a:ext cx="8633861" cy="5186378"/>
          </a:xfrm>
        </p:spPr>
        <p:txBody>
          <a:bodyPr>
            <a:normAutofit fontScale="70000" lnSpcReduction="20000"/>
          </a:bodyPr>
          <a:lstStyle/>
          <a:p>
            <a:pPr marL="0" indent="0">
              <a:lnSpc>
                <a:spcPct val="115000"/>
              </a:lnSpc>
              <a:spcAft>
                <a:spcPts val="1000"/>
              </a:spcAft>
              <a:buNone/>
            </a:pPr>
            <a:r>
              <a:rPr lang="en-GB" b="1" dirty="0">
                <a:solidFill>
                  <a:srgbClr val="FF3399"/>
                </a:solidFill>
                <a:latin typeface="+mj-lt"/>
                <a:ea typeface="Calibri" panose="020F0502020204030204" pitchFamily="34" charset="0"/>
                <a:cs typeface="Times New Roman" panose="02020603050405020304" pitchFamily="18" charset="0"/>
              </a:rPr>
              <a:t>Your supervisor/assessor will consider some of the following things when deciding how successful your presentation has been:</a:t>
            </a:r>
          </a:p>
          <a:p>
            <a:pPr lvl="0">
              <a:lnSpc>
                <a:spcPct val="115000"/>
              </a:lnSpc>
              <a:buFont typeface="Wingdings" panose="05000000000000000000" pitchFamily="2" charset="2"/>
              <a:buChar char="Ø"/>
            </a:pPr>
            <a:r>
              <a:rPr lang="en-GB" sz="26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Was the content of the presentation communicated clearly as if to a non-specialist audience?</a:t>
            </a:r>
          </a:p>
          <a:p>
            <a:pPr lvl="0">
              <a:lnSpc>
                <a:spcPct val="115000"/>
              </a:lnSpc>
              <a:spcAft>
                <a:spcPts val="0"/>
              </a:spcAft>
              <a:buFont typeface="Wingdings" panose="05000000000000000000" pitchFamily="2" charset="2"/>
              <a:buChar char="Ø"/>
            </a:pPr>
            <a:r>
              <a:rPr lang="en-GB" sz="26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To what extent did the student make effective use of visual aids?</a:t>
            </a:r>
          </a:p>
          <a:p>
            <a:pPr lvl="0">
              <a:lnSpc>
                <a:spcPct val="115000"/>
              </a:lnSpc>
              <a:spcAft>
                <a:spcPts val="0"/>
              </a:spcAft>
              <a:buFont typeface="Wingdings" panose="05000000000000000000" pitchFamily="2" charset="2"/>
              <a:buChar char="Ø"/>
            </a:pPr>
            <a:r>
              <a:rPr lang="en-GB" sz="26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How well was the structure of the presentation signposted for the audience?</a:t>
            </a:r>
          </a:p>
          <a:p>
            <a:pPr lvl="0">
              <a:lnSpc>
                <a:spcPct val="115000"/>
              </a:lnSpc>
              <a:spcAft>
                <a:spcPts val="0"/>
              </a:spcAft>
              <a:buFont typeface="Wingdings" panose="05000000000000000000" pitchFamily="2" charset="2"/>
              <a:buChar char="Ø"/>
            </a:pPr>
            <a:r>
              <a:rPr lang="en-GB" sz="26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To what extent did the presenter’s body language suggest a confidence in their topic and enhance the audience’s understanding?</a:t>
            </a:r>
          </a:p>
          <a:p>
            <a:pPr lvl="0">
              <a:lnSpc>
                <a:spcPct val="115000"/>
              </a:lnSpc>
              <a:spcAft>
                <a:spcPts val="0"/>
              </a:spcAft>
              <a:buFont typeface="Wingdings" panose="05000000000000000000" pitchFamily="2" charset="2"/>
              <a:buChar char="Ø"/>
            </a:pPr>
            <a:r>
              <a:rPr lang="en-GB" sz="26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To what extent did the student answer questions that sought to understand the depth of understanding of the topic?</a:t>
            </a:r>
          </a:p>
          <a:p>
            <a:pPr lvl="0">
              <a:lnSpc>
                <a:spcPct val="115000"/>
              </a:lnSpc>
              <a:spcAft>
                <a:spcPts val="1000"/>
              </a:spcAft>
              <a:buFont typeface="Wingdings" panose="05000000000000000000" pitchFamily="2" charset="2"/>
              <a:buChar char="Ø"/>
            </a:pPr>
            <a:r>
              <a:rPr lang="en-GB" sz="26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To what extent does the pace and fluency of the presentation support the student’s enthusiasm, confidence and familiarity with the topic?</a:t>
            </a:r>
          </a:p>
          <a:p>
            <a:pPr lvl="0">
              <a:lnSpc>
                <a:spcPct val="115000"/>
              </a:lnSpc>
              <a:spcAft>
                <a:spcPts val="1000"/>
              </a:spcAft>
              <a:buFont typeface="Wingdings" panose="05000000000000000000" pitchFamily="2" charset="2"/>
              <a:buChar char="Ø"/>
            </a:pPr>
            <a:endParaRPr lang="en-GB" dirty="0">
              <a:solidFill>
                <a:srgbClr val="0033CC"/>
              </a:solidFill>
              <a:latin typeface="Comic Sans MS" panose="030F0702030302020204" pitchFamily="66" charset="0"/>
              <a:ea typeface="Calibri" panose="020F0502020204030204" pitchFamily="34" charset="0"/>
              <a:cs typeface="Times New Roman" panose="02020603050405020304" pitchFamily="18" charset="0"/>
            </a:endParaRPr>
          </a:p>
          <a:p>
            <a:endParaRPr lang="en-GB" dirty="0">
              <a:latin typeface="+mj-lt"/>
            </a:endParaRPr>
          </a:p>
        </p:txBody>
      </p:sp>
    </p:spTree>
    <p:extLst>
      <p:ext uri="{BB962C8B-B14F-4D97-AF65-F5344CB8AC3E}">
        <p14:creationId xmlns:p14="http://schemas.microsoft.com/office/powerpoint/2010/main" val="3204181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C4874-F690-44A2-B12C-05FF387F8129}"/>
              </a:ext>
            </a:extLst>
          </p:cNvPr>
          <p:cNvSpPr>
            <a:spLocks noGrp="1"/>
          </p:cNvSpPr>
          <p:nvPr>
            <p:ph type="title"/>
          </p:nvPr>
        </p:nvSpPr>
        <p:spPr>
          <a:xfrm>
            <a:off x="214764" y="-87262"/>
            <a:ext cx="7886700" cy="1325563"/>
          </a:xfrm>
        </p:spPr>
        <p:txBody>
          <a:bodyPr/>
          <a:lstStyle/>
          <a:p>
            <a:r>
              <a:rPr lang="en-US" b="1" i="1" dirty="0"/>
              <a:t>What to avoid…</a:t>
            </a:r>
            <a:r>
              <a:rPr lang="en-US" dirty="0"/>
              <a:t>.</a:t>
            </a:r>
            <a:endParaRPr lang="en-GB" dirty="0"/>
          </a:p>
        </p:txBody>
      </p:sp>
      <p:sp>
        <p:nvSpPr>
          <p:cNvPr id="3" name="Content Placeholder 2">
            <a:extLst>
              <a:ext uri="{FF2B5EF4-FFF2-40B4-BE49-F238E27FC236}">
                <a16:creationId xmlns:a16="http://schemas.microsoft.com/office/drawing/2014/main" id="{E029AC1A-131E-4C5C-869F-FDFA1653DBD4}"/>
              </a:ext>
            </a:extLst>
          </p:cNvPr>
          <p:cNvSpPr>
            <a:spLocks noGrp="1"/>
          </p:cNvSpPr>
          <p:nvPr>
            <p:ph idx="1"/>
          </p:nvPr>
        </p:nvSpPr>
        <p:spPr>
          <a:xfrm>
            <a:off x="214764" y="904775"/>
            <a:ext cx="8563476" cy="5592278"/>
          </a:xfrm>
        </p:spPr>
        <p:txBody>
          <a:bodyPr>
            <a:normAutofit/>
          </a:bodyPr>
          <a:lstStyle/>
          <a:p>
            <a:r>
              <a:rPr lang="en-GB" sz="1800" b="1" u="sng" dirty="0">
                <a:solidFill>
                  <a:srgbClr val="7030A0"/>
                </a:solidFill>
                <a:latin typeface="Arial" panose="020B0604020202020204" pitchFamily="34" charset="0"/>
                <a:ea typeface="Calibri" panose="020F0502020204030204" pitchFamily="34" charset="0"/>
                <a:cs typeface="Arial" panose="020B0604020202020204" pitchFamily="34" charset="0"/>
              </a:rPr>
              <a:t>Generic answers and observations.  </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Avoid platitudes (</a:t>
            </a:r>
            <a:r>
              <a:rPr lang="en-US" sz="1800" i="0" dirty="0">
                <a:solidFill>
                  <a:srgbClr val="0033CC"/>
                </a:solidFill>
                <a:effectLst/>
                <a:latin typeface="arial" panose="020B0604020202020204" pitchFamily="34" charset="0"/>
              </a:rPr>
              <a:t>a remark or statement that has been used too often to be interesting or thoughtful) </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that do not </a:t>
            </a:r>
            <a:r>
              <a:rPr lang="en-GB" sz="1800" u="sng" dirty="0">
                <a:solidFill>
                  <a:srgbClr val="0033CC"/>
                </a:solidFill>
                <a:latin typeface="Arial" panose="020B0604020202020204" pitchFamily="34" charset="0"/>
                <a:ea typeface="Calibri" panose="020F0502020204030204" pitchFamily="34" charset="0"/>
                <a:cs typeface="Arial" panose="020B0604020202020204" pitchFamily="34" charset="0"/>
              </a:rPr>
              <a:t>reveal critical and reflective insight.</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  You are the agent of your EPQ and only you can reveal what it has been like and what you have learnt.  This needs to be clearly and confidently communicated using high-register language.</a:t>
            </a:r>
          </a:p>
          <a:p>
            <a:pPr marL="0" indent="0">
              <a:buNone/>
            </a:pPr>
            <a:endParaRPr lang="en-GB" sz="1800" dirty="0">
              <a:solidFill>
                <a:srgbClr val="0033CC"/>
              </a:solidFill>
              <a:latin typeface="Arial" panose="020B0604020202020204" pitchFamily="34" charset="0"/>
              <a:ea typeface="Calibri" panose="020F0502020204030204" pitchFamily="34" charset="0"/>
              <a:cs typeface="Arial" panose="020B0604020202020204" pitchFamily="34" charset="0"/>
            </a:endParaRPr>
          </a:p>
          <a:p>
            <a:r>
              <a:rPr lang="en-GB" sz="1800" b="1" u="sng" dirty="0">
                <a:solidFill>
                  <a:srgbClr val="7030A0"/>
                </a:solidFill>
                <a:latin typeface="Arial" panose="020B0604020202020204" pitchFamily="34" charset="0"/>
                <a:ea typeface="Calibri" panose="020F0502020204030204" pitchFamily="34" charset="0"/>
                <a:cs typeface="Arial" panose="020B0604020202020204" pitchFamily="34" charset="0"/>
              </a:rPr>
              <a:t>Too much information on a slide: </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(think no more than a T-shirt!).  Learn your talk so that you can confidently expand upon what is on each slide (can use cue cards but not a script).  </a:t>
            </a:r>
          </a:p>
          <a:p>
            <a:pPr marL="0" indent="0">
              <a:buNone/>
            </a:pPr>
            <a:endParaRPr lang="en-GB" sz="1800" dirty="0">
              <a:solidFill>
                <a:srgbClr val="0033CC"/>
              </a:solidFill>
              <a:latin typeface="Arial" panose="020B0604020202020204" pitchFamily="34" charset="0"/>
              <a:ea typeface="Calibri" panose="020F0502020204030204" pitchFamily="34" charset="0"/>
              <a:cs typeface="Arial" panose="020B0604020202020204" pitchFamily="34" charset="0"/>
            </a:endParaRPr>
          </a:p>
          <a:p>
            <a:r>
              <a:rPr lang="en-GB" sz="1800" b="1" u="sng" dirty="0">
                <a:solidFill>
                  <a:srgbClr val="7030A0"/>
                </a:solidFill>
                <a:latin typeface="Arial" panose="020B0604020202020204" pitchFamily="34" charset="0"/>
                <a:ea typeface="Calibri" panose="020F0502020204030204" pitchFamily="34" charset="0"/>
                <a:cs typeface="Arial" panose="020B0604020202020204" pitchFamily="34" charset="0"/>
              </a:rPr>
              <a:t>Reading straight from the PowerPoint: </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This is not engaging for the audience (they can read themselves!) and does not demonstrate confidence in your knowledge.  You should be making eye-contact with your audience.</a:t>
            </a:r>
          </a:p>
          <a:p>
            <a:pPr marL="0" indent="0">
              <a:buNone/>
            </a:pPr>
            <a:endParaRPr lang="en-GB" sz="1800" dirty="0">
              <a:solidFill>
                <a:srgbClr val="0033CC"/>
              </a:solidFill>
              <a:latin typeface="Arial" panose="020B0604020202020204" pitchFamily="34" charset="0"/>
              <a:ea typeface="Calibri" panose="020F0502020204030204" pitchFamily="34" charset="0"/>
              <a:cs typeface="Arial" panose="020B0604020202020204" pitchFamily="34" charset="0"/>
            </a:endParaRPr>
          </a:p>
          <a:p>
            <a:r>
              <a:rPr lang="en-GB" sz="1800" b="1" u="sng" dirty="0">
                <a:solidFill>
                  <a:srgbClr val="7030A0"/>
                </a:solidFill>
                <a:latin typeface="Arial" panose="020B0604020202020204" pitchFamily="34" charset="0"/>
                <a:ea typeface="Calibri" panose="020F0502020204030204" pitchFamily="34" charset="0"/>
                <a:cs typeface="Arial" panose="020B0604020202020204" pitchFamily="34" charset="0"/>
              </a:rPr>
              <a:t>Too quiet and speaking too fast:  </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measured pace and clear, audible tone </a:t>
            </a:r>
          </a:p>
          <a:p>
            <a:pPr marL="0" indent="0">
              <a:buNone/>
            </a:pPr>
            <a:endParaRPr lang="en-GB" sz="1800" dirty="0">
              <a:solidFill>
                <a:srgbClr val="0033CC"/>
              </a:solidFill>
              <a:latin typeface="Arial" panose="020B0604020202020204" pitchFamily="34" charset="0"/>
              <a:ea typeface="Calibri" panose="020F0502020204030204" pitchFamily="34" charset="0"/>
              <a:cs typeface="Arial" panose="020B0604020202020204" pitchFamily="34" charset="0"/>
            </a:endParaRPr>
          </a:p>
          <a:p>
            <a:r>
              <a:rPr lang="en-GB" sz="1800" b="1" u="sng" dirty="0">
                <a:solidFill>
                  <a:srgbClr val="7030A0"/>
                </a:solidFill>
                <a:latin typeface="Arial" panose="020B0604020202020204" pitchFamily="34" charset="0"/>
                <a:ea typeface="Calibri" panose="020F0502020204030204" pitchFamily="34" charset="0"/>
                <a:cs typeface="Arial" panose="020B0604020202020204" pitchFamily="34" charset="0"/>
              </a:rPr>
              <a:t>Monotonous slides: </a:t>
            </a:r>
            <a:r>
              <a:rPr lang="en-GB" sz="1800" dirty="0">
                <a:solidFill>
                  <a:srgbClr val="0033CC"/>
                </a:solidFill>
                <a:latin typeface="Arial" panose="020B0604020202020204" pitchFamily="34" charset="0"/>
                <a:ea typeface="Calibri" panose="020F0502020204030204" pitchFamily="34" charset="0"/>
                <a:cs typeface="Arial" panose="020B0604020202020204" pitchFamily="34" charset="0"/>
              </a:rPr>
              <a:t>Use appropriate and helpful visual images and illustrations to enhance your presentation</a:t>
            </a:r>
          </a:p>
          <a:p>
            <a:endParaRPr lang="en-GB" sz="1800" dirty="0">
              <a:solidFill>
                <a:srgbClr val="0033CC"/>
              </a:solidFill>
              <a:latin typeface="Arial" panose="020B0604020202020204" pitchFamily="34" charset="0"/>
              <a:ea typeface="Calibri" panose="020F0502020204030204" pitchFamily="34" charset="0"/>
              <a:cs typeface="Arial" panose="020B0604020202020204" pitchFamily="34" charset="0"/>
            </a:endParaRPr>
          </a:p>
          <a:p>
            <a:endParaRPr lang="en-GB" sz="1800" dirty="0">
              <a:solidFill>
                <a:schemeClr val="accent1">
                  <a:lumMod val="50000"/>
                </a:schemeClr>
              </a:solidFill>
              <a:latin typeface="Arial" panose="020B0604020202020204" pitchFamily="34" charset="0"/>
              <a:ea typeface="Calibri" panose="020F050202020403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601518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877" y="138932"/>
            <a:ext cx="8159215" cy="1325563"/>
          </a:xfrm>
        </p:spPr>
        <p:txBody>
          <a:bodyPr>
            <a:normAutofit fontScale="90000"/>
          </a:bodyPr>
          <a:lstStyle/>
          <a:p>
            <a:r>
              <a:rPr lang="en-GB" b="1" dirty="0">
                <a:latin typeface="Century Gothic" panose="020B0502020202020204" pitchFamily="34" charset="0"/>
                <a:ea typeface="Calibri" panose="020F0502020204030204" pitchFamily="34" charset="0"/>
                <a:cs typeface="Times New Roman" panose="02020603050405020304" pitchFamily="18" charset="0"/>
              </a:rPr>
              <a:t>Some ‘reflective’ questions to consider when preparing for your presentation...</a:t>
            </a:r>
            <a:endParaRPr lang="en-GB" dirty="0"/>
          </a:p>
        </p:txBody>
      </p:sp>
      <p:sp>
        <p:nvSpPr>
          <p:cNvPr id="3" name="Content Placeholder 2"/>
          <p:cNvSpPr>
            <a:spLocks noGrp="1"/>
          </p:cNvSpPr>
          <p:nvPr>
            <p:ph idx="1"/>
          </p:nvPr>
        </p:nvSpPr>
        <p:spPr>
          <a:xfrm>
            <a:off x="356135" y="1825625"/>
            <a:ext cx="8159215" cy="4931310"/>
          </a:xfrm>
        </p:spPr>
        <p:txBody>
          <a:bodyPr>
            <a:normAutofit fontScale="47500" lnSpcReduction="20000"/>
          </a:bodyPr>
          <a:lstStyle/>
          <a:p>
            <a:pPr>
              <a:lnSpc>
                <a:spcPct val="115000"/>
              </a:lnSpc>
            </a:pPr>
            <a:r>
              <a:rPr lang="en-GB" sz="33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What have you learned about your chosen topic?</a:t>
            </a:r>
          </a:p>
          <a:p>
            <a:pPr>
              <a:lnSpc>
                <a:spcPct val="115000"/>
              </a:lnSpc>
            </a:pPr>
            <a:r>
              <a:rPr lang="en-GB" sz="33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What have been the pros and cons of your approach to the EPQ?</a:t>
            </a:r>
          </a:p>
          <a:p>
            <a:pPr>
              <a:lnSpc>
                <a:spcPct val="115000"/>
              </a:lnSpc>
            </a:pPr>
            <a:r>
              <a:rPr lang="en-GB" sz="33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What successes have you enjoyed during the project?</a:t>
            </a:r>
          </a:p>
          <a:p>
            <a:pPr>
              <a:lnSpc>
                <a:spcPct val="115000"/>
              </a:lnSpc>
              <a:spcAft>
                <a:spcPts val="1000"/>
              </a:spcAft>
            </a:pPr>
            <a:r>
              <a:rPr lang="en-GB" sz="3300" dirty="0">
                <a:solidFill>
                  <a:srgbClr val="0033CC"/>
                </a:solidFill>
                <a:latin typeface="Comic Sans MS" panose="030F0702030302020204" pitchFamily="66" charset="0"/>
                <a:ea typeface="Calibri" panose="020F0502020204030204" pitchFamily="34" charset="0"/>
                <a:cs typeface="Times New Roman" panose="02020603050405020304" pitchFamily="18" charset="0"/>
              </a:rPr>
              <a:t>What difficulties have you faced and what did you do about them?</a:t>
            </a:r>
          </a:p>
          <a:p>
            <a:r>
              <a:rPr lang="en-GB" sz="3300" dirty="0">
                <a:solidFill>
                  <a:srgbClr val="0033CC"/>
                </a:solidFill>
                <a:latin typeface="Comic Sans MS" panose="030F0702030302020204" pitchFamily="66" charset="0"/>
              </a:rPr>
              <a:t>What have you learned as a result of this process?</a:t>
            </a:r>
          </a:p>
          <a:p>
            <a:r>
              <a:rPr lang="en-GB" sz="3300" dirty="0">
                <a:solidFill>
                  <a:srgbClr val="0033CC"/>
                </a:solidFill>
                <a:latin typeface="Comic Sans MS" panose="030F0702030302020204" pitchFamily="66" charset="0"/>
              </a:rPr>
              <a:t>What might you do differently if you were to do this again?</a:t>
            </a:r>
          </a:p>
          <a:p>
            <a:r>
              <a:rPr lang="en-GB" sz="3300" dirty="0">
                <a:solidFill>
                  <a:srgbClr val="0033CC"/>
                </a:solidFill>
                <a:latin typeface="Comic Sans MS" panose="030F0702030302020204" pitchFamily="66" charset="0"/>
              </a:rPr>
              <a:t>What advice would you give to someone else starting the EPQ?</a:t>
            </a:r>
          </a:p>
          <a:p>
            <a:r>
              <a:rPr lang="en-GB" sz="3300" dirty="0">
                <a:solidFill>
                  <a:srgbClr val="0033CC"/>
                </a:solidFill>
                <a:latin typeface="Comic Sans MS" panose="030F0702030302020204" pitchFamily="66" charset="0"/>
              </a:rPr>
              <a:t>Which of your strengths did this work play to? What skills might you look to improve on? Do you feel you have developed any new skills?</a:t>
            </a:r>
          </a:p>
          <a:p>
            <a:r>
              <a:rPr lang="en-GB" sz="3300" dirty="0">
                <a:solidFill>
                  <a:srgbClr val="0033CC"/>
                </a:solidFill>
                <a:latin typeface="Comic Sans MS" panose="030F0702030302020204" pitchFamily="66" charset="0"/>
              </a:rPr>
              <a:t>What have you enjoyed most about this? What have you enjoyed least?</a:t>
            </a:r>
          </a:p>
          <a:p>
            <a:r>
              <a:rPr lang="en-GB" sz="3300" dirty="0">
                <a:solidFill>
                  <a:srgbClr val="0033CC"/>
                </a:solidFill>
                <a:latin typeface="Comic Sans MS" panose="030F0702030302020204" pitchFamily="66" charset="0"/>
              </a:rPr>
              <a:t>What short of changes did you make as a result of advice?</a:t>
            </a:r>
          </a:p>
          <a:p>
            <a:r>
              <a:rPr lang="en-GB" sz="3300" dirty="0">
                <a:solidFill>
                  <a:srgbClr val="0033CC"/>
                </a:solidFill>
                <a:latin typeface="Comic Sans MS" panose="030F0702030302020204" pitchFamily="66" charset="0"/>
              </a:rPr>
              <a:t>How satisfied are you with your final presentation of your research? How would you extend your work further if you have more time?</a:t>
            </a:r>
          </a:p>
          <a:p>
            <a:r>
              <a:rPr lang="en-GB" sz="3300" dirty="0">
                <a:solidFill>
                  <a:srgbClr val="0033CC"/>
                </a:solidFill>
                <a:latin typeface="Comic Sans MS" panose="030F0702030302020204" pitchFamily="66" charset="0"/>
              </a:rPr>
              <a:t>Did you achieve what you set out to?</a:t>
            </a:r>
          </a:p>
          <a:p>
            <a:r>
              <a:rPr lang="en-GB" sz="3300" dirty="0">
                <a:solidFill>
                  <a:srgbClr val="0033CC"/>
                </a:solidFill>
                <a:latin typeface="Comic Sans MS" panose="030F0702030302020204" pitchFamily="66" charset="0"/>
              </a:rPr>
              <a:t>How useful has completing your EPQ been?</a:t>
            </a:r>
          </a:p>
          <a:p>
            <a:r>
              <a:rPr lang="en-GB" sz="3300" dirty="0">
                <a:solidFill>
                  <a:srgbClr val="0033CC"/>
                </a:solidFill>
                <a:latin typeface="Comic Sans MS" panose="030F0702030302020204" pitchFamily="66" charset="0"/>
              </a:rPr>
              <a:t>What do you wish you knew back at the start that you know now?</a:t>
            </a:r>
          </a:p>
          <a:p>
            <a:pPr marL="342900" lvl="0" indent="-342900">
              <a:lnSpc>
                <a:spcPct val="115000"/>
              </a:lnSpc>
              <a:spcAft>
                <a:spcPts val="1000"/>
              </a:spcAft>
              <a:buFont typeface="Symbol" panose="05050102010706020507" pitchFamily="18" charset="2"/>
              <a:buChar char=""/>
            </a:pPr>
            <a:endParaRPr lang="en-GB" dirty="0">
              <a:latin typeface="Century Gothic" panose="020B050202020202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endParaRPr lang="en-GB"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547263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507D4-CD04-494C-85D7-72E08EF70984}"/>
              </a:ext>
            </a:extLst>
          </p:cNvPr>
          <p:cNvSpPr>
            <a:spLocks noGrp="1"/>
          </p:cNvSpPr>
          <p:nvPr>
            <p:ph type="title"/>
          </p:nvPr>
        </p:nvSpPr>
        <p:spPr>
          <a:xfrm>
            <a:off x="744153" y="-77636"/>
            <a:ext cx="7886700" cy="1325563"/>
          </a:xfrm>
        </p:spPr>
        <p:txBody>
          <a:bodyPr/>
          <a:lstStyle/>
          <a:p>
            <a:r>
              <a:rPr lang="en-US" dirty="0">
                <a:solidFill>
                  <a:srgbClr val="0000FF"/>
                </a:solidFill>
                <a:latin typeface="Comic Sans MS" panose="030F0702030302020204" pitchFamily="66" charset="0"/>
              </a:rPr>
              <a:t>When is my presentation?</a:t>
            </a:r>
            <a:endParaRPr lang="en-GB" dirty="0">
              <a:solidFill>
                <a:srgbClr val="0000FF"/>
              </a:solidFill>
              <a:latin typeface="Comic Sans MS" panose="030F0702030302020204" pitchFamily="66" charset="0"/>
            </a:endParaRPr>
          </a:p>
        </p:txBody>
      </p:sp>
      <p:sp>
        <p:nvSpPr>
          <p:cNvPr id="3" name="Content Placeholder 2">
            <a:extLst>
              <a:ext uri="{FF2B5EF4-FFF2-40B4-BE49-F238E27FC236}">
                <a16:creationId xmlns:a16="http://schemas.microsoft.com/office/drawing/2014/main" id="{83A4121C-AB88-4DA1-A731-752D4881E57C}"/>
              </a:ext>
            </a:extLst>
          </p:cNvPr>
          <p:cNvSpPr>
            <a:spLocks noGrp="1"/>
          </p:cNvSpPr>
          <p:nvPr>
            <p:ph idx="1"/>
          </p:nvPr>
        </p:nvSpPr>
        <p:spPr>
          <a:xfrm>
            <a:off x="259882" y="1247928"/>
            <a:ext cx="8701238" cy="5441630"/>
          </a:xfrm>
        </p:spPr>
        <p:txBody>
          <a:bodyPr>
            <a:normAutofit/>
          </a:bodyPr>
          <a:lstStyle/>
          <a:p>
            <a:r>
              <a:rPr lang="en-US" dirty="0"/>
              <a:t>In groups of 3 – 4 students for the full hour – observe each other</a:t>
            </a:r>
          </a:p>
          <a:p>
            <a:r>
              <a:rPr lang="en-US" dirty="0"/>
              <a:t>You will be notified of your slot</a:t>
            </a:r>
          </a:p>
          <a:p>
            <a:r>
              <a:rPr lang="en-US" dirty="0"/>
              <a:t>We have 38 students to accommodate and limited ‘shared’ non-contact periods.</a:t>
            </a:r>
          </a:p>
          <a:p>
            <a:r>
              <a:rPr lang="en-US" dirty="0"/>
              <a:t>Inevitably, some will have to be done after school 3:30 – 4pm</a:t>
            </a:r>
          </a:p>
          <a:p>
            <a:pPr marL="0" indent="0" algn="ctr">
              <a:buNone/>
            </a:pPr>
            <a:r>
              <a:rPr lang="en-US" b="1" i="1" dirty="0">
                <a:solidFill>
                  <a:srgbClr val="D60093"/>
                </a:solidFill>
              </a:rPr>
              <a:t>What next…  Get on with planning your presentation whilst you wait to hear of your slot.  Be ready to go from Tuesday next week.</a:t>
            </a:r>
            <a:endParaRPr lang="en-GB" b="1" i="1" dirty="0">
              <a:solidFill>
                <a:srgbClr val="D60093"/>
              </a:solidFill>
            </a:endParaRPr>
          </a:p>
        </p:txBody>
      </p:sp>
    </p:spTree>
    <p:extLst>
      <p:ext uri="{BB962C8B-B14F-4D97-AF65-F5344CB8AC3E}">
        <p14:creationId xmlns:p14="http://schemas.microsoft.com/office/powerpoint/2010/main" val="746209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A5F25-3061-4176-921E-5CD09C2580EB}"/>
              </a:ext>
            </a:extLst>
          </p:cNvPr>
          <p:cNvSpPr>
            <a:spLocks noGrp="1"/>
          </p:cNvSpPr>
          <p:nvPr>
            <p:ph type="title"/>
          </p:nvPr>
        </p:nvSpPr>
        <p:spPr>
          <a:xfrm>
            <a:off x="240631" y="105878"/>
            <a:ext cx="8739739" cy="1584811"/>
          </a:xfrm>
        </p:spPr>
        <p:txBody>
          <a:bodyPr/>
          <a:lstStyle/>
          <a:p>
            <a:pPr algn="ctr"/>
            <a:r>
              <a:rPr lang="en-US" b="1" dirty="0">
                <a:solidFill>
                  <a:srgbClr val="FF3399"/>
                </a:solidFill>
              </a:rPr>
              <a:t>The presentation provides you with….</a:t>
            </a:r>
            <a:endParaRPr lang="en-GB" b="1" dirty="0">
              <a:solidFill>
                <a:srgbClr val="FF3399"/>
              </a:solidFill>
            </a:endParaRPr>
          </a:p>
        </p:txBody>
      </p:sp>
      <p:sp>
        <p:nvSpPr>
          <p:cNvPr id="3" name="Content Placeholder 2">
            <a:extLst>
              <a:ext uri="{FF2B5EF4-FFF2-40B4-BE49-F238E27FC236}">
                <a16:creationId xmlns:a16="http://schemas.microsoft.com/office/drawing/2014/main" id="{FF5BD013-06D8-4F08-BBD8-088B7EF43556}"/>
              </a:ext>
            </a:extLst>
          </p:cNvPr>
          <p:cNvSpPr>
            <a:spLocks noGrp="1"/>
          </p:cNvSpPr>
          <p:nvPr>
            <p:ph idx="1"/>
          </p:nvPr>
        </p:nvSpPr>
        <p:spPr/>
        <p:txBody>
          <a:bodyPr>
            <a:normAutofit lnSpcReduction="10000"/>
          </a:bodyPr>
          <a:lstStyle/>
          <a:p>
            <a:pPr marL="0" indent="0" algn="ctr">
              <a:buNone/>
            </a:pPr>
            <a:r>
              <a:rPr lang="en-US" sz="3600" i="1" dirty="0"/>
              <a:t>… an opportunity to tell the story of your project journey, from initial project choice right through to final reflections. </a:t>
            </a:r>
          </a:p>
          <a:p>
            <a:pPr marL="0" indent="0" algn="ctr">
              <a:buNone/>
            </a:pPr>
            <a:endParaRPr lang="en-US" sz="3600" i="1" dirty="0"/>
          </a:p>
          <a:p>
            <a:pPr marL="0" indent="0" algn="ctr">
              <a:buNone/>
            </a:pPr>
            <a:r>
              <a:rPr lang="en-US" sz="3600" i="1" dirty="0"/>
              <a:t>You can demonstrate your project management, research, and evaluation skills which can provide excellent evidence to contribute towards the holistic assessment.</a:t>
            </a:r>
            <a:endParaRPr lang="en-GB" sz="3600" i="1" dirty="0"/>
          </a:p>
        </p:txBody>
      </p:sp>
    </p:spTree>
    <p:extLst>
      <p:ext uri="{BB962C8B-B14F-4D97-AF65-F5344CB8AC3E}">
        <p14:creationId xmlns:p14="http://schemas.microsoft.com/office/powerpoint/2010/main" val="3466106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b="1" i="1" dirty="0"/>
              <a:t>What is your presentation about?</a:t>
            </a:r>
          </a:p>
        </p:txBody>
      </p:sp>
      <p:sp>
        <p:nvSpPr>
          <p:cNvPr id="8" name="Content Placeholder 7"/>
          <p:cNvSpPr>
            <a:spLocks noGrp="1"/>
          </p:cNvSpPr>
          <p:nvPr>
            <p:ph idx="1"/>
          </p:nvPr>
        </p:nvSpPr>
        <p:spPr>
          <a:xfrm>
            <a:off x="628650" y="1607419"/>
            <a:ext cx="7886700" cy="4569544"/>
          </a:xfrm>
        </p:spPr>
        <p:txBody>
          <a:bodyPr>
            <a:normAutofit fontScale="92500"/>
          </a:bodyPr>
          <a:lstStyle/>
          <a:p>
            <a:r>
              <a:rPr lang="en-GB" dirty="0">
                <a:solidFill>
                  <a:srgbClr val="0000FF"/>
                </a:solidFill>
              </a:rPr>
              <a:t>The EPQ ‘journey’: </a:t>
            </a:r>
            <a:r>
              <a:rPr lang="en-GB" dirty="0"/>
              <a:t>what you have learnt along the way</a:t>
            </a:r>
          </a:p>
          <a:p>
            <a:r>
              <a:rPr lang="en-GB" dirty="0">
                <a:solidFill>
                  <a:srgbClr val="0000FF"/>
                </a:solidFill>
              </a:rPr>
              <a:t>PPF: </a:t>
            </a:r>
            <a:r>
              <a:rPr lang="en-GB" dirty="0"/>
              <a:t>The extent to which you met your objectives both in terms of skill development, time-management and reaching a conclusion to your question</a:t>
            </a:r>
          </a:p>
          <a:p>
            <a:r>
              <a:rPr lang="en-GB" dirty="0">
                <a:solidFill>
                  <a:srgbClr val="0000FF"/>
                </a:solidFill>
              </a:rPr>
              <a:t>Methodology: </a:t>
            </a:r>
            <a:r>
              <a:rPr lang="en-GB" dirty="0"/>
              <a:t>what research has been undertaken and why </a:t>
            </a:r>
          </a:p>
          <a:p>
            <a:r>
              <a:rPr lang="en-GB" dirty="0">
                <a:solidFill>
                  <a:srgbClr val="0000FF"/>
                </a:solidFill>
              </a:rPr>
              <a:t>Evaluation: </a:t>
            </a:r>
            <a:r>
              <a:rPr lang="en-GB" dirty="0"/>
              <a:t>a review of your performance and achievements.  What are you better at now?  Why?   What lessons have you learnt? </a:t>
            </a:r>
          </a:p>
          <a:p>
            <a:r>
              <a:rPr lang="en-GB" dirty="0">
                <a:solidFill>
                  <a:srgbClr val="0000FF"/>
                </a:solidFill>
              </a:rPr>
              <a:t>Further study: </a:t>
            </a:r>
            <a:r>
              <a:rPr lang="en-GB" dirty="0"/>
              <a:t>How your product/project has an impact on future career/education.</a:t>
            </a:r>
          </a:p>
          <a:p>
            <a:endParaRPr lang="en-GB" dirty="0"/>
          </a:p>
        </p:txBody>
      </p:sp>
    </p:spTree>
    <p:extLst>
      <p:ext uri="{BB962C8B-B14F-4D97-AF65-F5344CB8AC3E}">
        <p14:creationId xmlns:p14="http://schemas.microsoft.com/office/powerpoint/2010/main" val="1034643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4DB78-B0FC-4629-8A9D-E8737EFBC871}"/>
              </a:ext>
            </a:extLst>
          </p:cNvPr>
          <p:cNvSpPr>
            <a:spLocks noGrp="1"/>
          </p:cNvSpPr>
          <p:nvPr>
            <p:ph type="title"/>
          </p:nvPr>
        </p:nvSpPr>
        <p:spPr/>
        <p:txBody>
          <a:bodyPr/>
          <a:lstStyle/>
          <a:p>
            <a:pPr algn="ctr"/>
            <a:r>
              <a:rPr lang="en-US" b="1" dirty="0"/>
              <a:t>How much is the presentation worth?</a:t>
            </a:r>
            <a:endParaRPr lang="en-GB" b="1" dirty="0"/>
          </a:p>
        </p:txBody>
      </p:sp>
      <p:sp>
        <p:nvSpPr>
          <p:cNvPr id="3" name="Content Placeholder 2">
            <a:extLst>
              <a:ext uri="{FF2B5EF4-FFF2-40B4-BE49-F238E27FC236}">
                <a16:creationId xmlns:a16="http://schemas.microsoft.com/office/drawing/2014/main" id="{37989B99-ECC4-4EF6-ACA8-A1EF88AEC6E0}"/>
              </a:ext>
            </a:extLst>
          </p:cNvPr>
          <p:cNvSpPr>
            <a:spLocks noGrp="1"/>
          </p:cNvSpPr>
          <p:nvPr>
            <p:ph idx="1"/>
          </p:nvPr>
        </p:nvSpPr>
        <p:spPr>
          <a:xfrm>
            <a:off x="288758" y="2002055"/>
            <a:ext cx="8226592" cy="4174908"/>
          </a:xfrm>
        </p:spPr>
        <p:txBody>
          <a:bodyPr>
            <a:normAutofit/>
          </a:bodyPr>
          <a:lstStyle/>
          <a:p>
            <a:pPr marL="0" indent="0" algn="ctr">
              <a:buNone/>
            </a:pPr>
            <a:r>
              <a:rPr lang="en-US" sz="4000" dirty="0">
                <a:solidFill>
                  <a:srgbClr val="D60093"/>
                </a:solidFill>
              </a:rPr>
              <a:t>Your presentation is worth 9 / 54 marks</a:t>
            </a:r>
          </a:p>
          <a:p>
            <a:pPr marL="0" indent="0" algn="ctr">
              <a:buNone/>
            </a:pPr>
            <a:endParaRPr lang="en-US" sz="4000" dirty="0">
              <a:solidFill>
                <a:srgbClr val="D60093"/>
              </a:solidFill>
            </a:endParaRPr>
          </a:p>
          <a:p>
            <a:pPr marL="0" indent="0" algn="ctr">
              <a:buNone/>
            </a:pPr>
            <a:r>
              <a:rPr lang="en-US" sz="4000" dirty="0">
                <a:solidFill>
                  <a:srgbClr val="D60093"/>
                </a:solidFill>
              </a:rPr>
              <a:t>This equates to 17% of your final grade</a:t>
            </a:r>
            <a:endParaRPr lang="en-GB" sz="4000" dirty="0">
              <a:solidFill>
                <a:srgbClr val="D60093"/>
              </a:solidFill>
            </a:endParaRPr>
          </a:p>
        </p:txBody>
      </p:sp>
    </p:spTree>
    <p:extLst>
      <p:ext uri="{BB962C8B-B14F-4D97-AF65-F5344CB8AC3E}">
        <p14:creationId xmlns:p14="http://schemas.microsoft.com/office/powerpoint/2010/main" val="3121635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8D2EC-9C99-41D4-9596-742C8D8ACC8F}"/>
              </a:ext>
            </a:extLst>
          </p:cNvPr>
          <p:cNvSpPr>
            <a:spLocks noGrp="1"/>
          </p:cNvSpPr>
          <p:nvPr>
            <p:ph type="title"/>
          </p:nvPr>
        </p:nvSpPr>
        <p:spPr>
          <a:xfrm>
            <a:off x="105878" y="86628"/>
            <a:ext cx="8932244" cy="1604062"/>
          </a:xfrm>
        </p:spPr>
        <p:txBody>
          <a:bodyPr/>
          <a:lstStyle/>
          <a:p>
            <a:pPr algn="ctr"/>
            <a:r>
              <a:rPr lang="en-US" b="1" i="1" dirty="0"/>
              <a:t>What parts of the mark scheme are relevant to your presentation?</a:t>
            </a:r>
            <a:endParaRPr lang="en-GB" b="1" i="1" dirty="0"/>
          </a:p>
        </p:txBody>
      </p:sp>
      <p:sp>
        <p:nvSpPr>
          <p:cNvPr id="3" name="Content Placeholder 2">
            <a:extLst>
              <a:ext uri="{FF2B5EF4-FFF2-40B4-BE49-F238E27FC236}">
                <a16:creationId xmlns:a16="http://schemas.microsoft.com/office/drawing/2014/main" id="{AD85FDAB-6349-4CD6-BF00-8130E005E273}"/>
              </a:ext>
            </a:extLst>
          </p:cNvPr>
          <p:cNvSpPr>
            <a:spLocks noGrp="1"/>
          </p:cNvSpPr>
          <p:nvPr>
            <p:ph idx="1"/>
          </p:nvPr>
        </p:nvSpPr>
        <p:spPr>
          <a:xfrm>
            <a:off x="105877" y="1825624"/>
            <a:ext cx="8932243" cy="4945747"/>
          </a:xfrm>
        </p:spPr>
        <p:txBody>
          <a:bodyPr>
            <a:normAutofit fontScale="92500" lnSpcReduction="10000"/>
          </a:bodyPr>
          <a:lstStyle/>
          <a:p>
            <a:pPr algn="l"/>
            <a:r>
              <a:rPr lang="en-US" sz="2400" b="0" i="0" u="none" strike="noStrike" baseline="0" dirty="0">
                <a:solidFill>
                  <a:srgbClr val="FF3399"/>
                </a:solidFill>
                <a:latin typeface="Trebuchet MS" panose="020B0603020202020204" pitchFamily="34" charset="0"/>
              </a:rPr>
              <a:t>Overall the learner shows a </a:t>
            </a:r>
            <a:r>
              <a:rPr lang="en-US" sz="2400" b="1" i="0" u="none" strike="noStrike" baseline="0" dirty="0">
                <a:solidFill>
                  <a:srgbClr val="000066"/>
                </a:solidFill>
                <a:latin typeface="Trebuchet MS" panose="020B0603020202020204" pitchFamily="34" charset="0"/>
              </a:rPr>
              <a:t>high level of insight and self-awareness </a:t>
            </a:r>
            <a:r>
              <a:rPr lang="en-US" sz="2400" b="0" i="0" u="none" strike="noStrike" baseline="0" dirty="0">
                <a:solidFill>
                  <a:srgbClr val="FF3399"/>
                </a:solidFill>
                <a:latin typeface="Trebuchet MS" panose="020B0603020202020204" pitchFamily="34" charset="0"/>
              </a:rPr>
              <a:t>in evaluating the project and the extent to which they have achieved their aims. The learner </a:t>
            </a:r>
            <a:r>
              <a:rPr lang="en-US" sz="2400" b="1" i="0" u="none" strike="noStrike" baseline="0" dirty="0">
                <a:solidFill>
                  <a:srgbClr val="000066"/>
                </a:solidFill>
                <a:latin typeface="Trebuchet MS" panose="020B0603020202020204" pitchFamily="34" charset="0"/>
              </a:rPr>
              <a:t>is highly adept at identifying and analysing in detail limitations </a:t>
            </a:r>
            <a:r>
              <a:rPr lang="en-US" sz="2400" b="0" i="0" u="none" strike="noStrike" baseline="0" dirty="0">
                <a:solidFill>
                  <a:srgbClr val="FF3399"/>
                </a:solidFill>
                <a:latin typeface="Trebuchet MS" panose="020B0603020202020204" pitchFamily="34" charset="0"/>
              </a:rPr>
              <a:t>of their project’s methodology and </a:t>
            </a:r>
            <a:r>
              <a:rPr lang="en-GB" sz="2400" b="0" i="0" u="none" strike="noStrike" baseline="0" dirty="0">
                <a:solidFill>
                  <a:srgbClr val="FF3399"/>
                </a:solidFill>
                <a:latin typeface="Trebuchet MS" panose="020B0603020202020204" pitchFamily="34" charset="0"/>
              </a:rPr>
              <a:t>interpretations.</a:t>
            </a:r>
          </a:p>
          <a:p>
            <a:pPr marL="0" indent="0" algn="l">
              <a:buNone/>
            </a:pPr>
            <a:endParaRPr lang="en-GB" sz="2400" b="0" i="0" u="none" strike="noStrike" baseline="0" dirty="0">
              <a:solidFill>
                <a:srgbClr val="FF3399"/>
              </a:solidFill>
              <a:latin typeface="Trebuchet MS" panose="020B0603020202020204" pitchFamily="34" charset="0"/>
            </a:endParaRPr>
          </a:p>
          <a:p>
            <a:pPr algn="l"/>
            <a:r>
              <a:rPr lang="en-US" sz="2400" b="0" i="0" u="none" strike="noStrike" baseline="0" dirty="0">
                <a:solidFill>
                  <a:srgbClr val="FF3399"/>
                </a:solidFill>
                <a:latin typeface="Trebuchet MS" panose="020B0603020202020204" pitchFamily="34" charset="0"/>
              </a:rPr>
              <a:t>The learner </a:t>
            </a:r>
            <a:r>
              <a:rPr lang="en-US" sz="2400" b="1" i="0" u="none" strike="noStrike" baseline="0" dirty="0">
                <a:latin typeface="Trebuchet MS" panose="020B0603020202020204" pitchFamily="34" charset="0"/>
              </a:rPr>
              <a:t>explains and justifies</a:t>
            </a:r>
            <a:r>
              <a:rPr lang="en-US" sz="2400" b="1" i="0" u="none" strike="noStrike" baseline="0" dirty="0">
                <a:solidFill>
                  <a:srgbClr val="FF3399"/>
                </a:solidFill>
                <a:latin typeface="Trebuchet MS" panose="020B0603020202020204" pitchFamily="34" charset="0"/>
              </a:rPr>
              <a:t> </a:t>
            </a:r>
            <a:r>
              <a:rPr lang="en-US" sz="2400" b="0" i="0" u="none" strike="noStrike" baseline="0" dirty="0">
                <a:solidFill>
                  <a:srgbClr val="FF3399"/>
                </a:solidFill>
                <a:latin typeface="Trebuchet MS" panose="020B0603020202020204" pitchFamily="34" charset="0"/>
              </a:rPr>
              <a:t>ideas for what they could do differently next time. They have drawn </a:t>
            </a:r>
            <a:r>
              <a:rPr lang="en-US" sz="2400" b="1" i="0" u="none" strike="noStrike" baseline="0" dirty="0">
                <a:latin typeface="Trebuchet MS" panose="020B0603020202020204" pitchFamily="34" charset="0"/>
              </a:rPr>
              <a:t>clear and perceptive conclusions</a:t>
            </a:r>
            <a:r>
              <a:rPr lang="en-US" sz="2400" b="0" i="0" u="none" strike="noStrike" baseline="0" dirty="0">
                <a:latin typeface="Trebuchet MS" panose="020B0603020202020204" pitchFamily="34" charset="0"/>
              </a:rPr>
              <a:t> </a:t>
            </a:r>
            <a:r>
              <a:rPr lang="en-US" sz="2400" b="0" i="0" u="none" strike="noStrike" baseline="0" dirty="0">
                <a:solidFill>
                  <a:srgbClr val="FF3399"/>
                </a:solidFill>
                <a:latin typeface="Trebuchet MS" panose="020B0603020202020204" pitchFamily="34" charset="0"/>
              </a:rPr>
              <a:t>about the process of researching and writing a dissertation that could help them in future.</a:t>
            </a:r>
          </a:p>
          <a:p>
            <a:pPr marL="0" indent="0" algn="l">
              <a:buNone/>
            </a:pPr>
            <a:endParaRPr lang="en-US" sz="2400" b="0" i="0" u="none" strike="noStrike" baseline="0" dirty="0">
              <a:solidFill>
                <a:srgbClr val="FF3399"/>
              </a:solidFill>
              <a:latin typeface="Trebuchet MS" panose="020B0603020202020204" pitchFamily="34" charset="0"/>
            </a:endParaRPr>
          </a:p>
          <a:p>
            <a:pPr algn="l"/>
            <a:r>
              <a:rPr lang="en-US" sz="2400" b="0" i="0" u="none" strike="noStrike" baseline="0" dirty="0">
                <a:solidFill>
                  <a:srgbClr val="FF3399"/>
                </a:solidFill>
                <a:latin typeface="Trebuchet MS" panose="020B0603020202020204" pitchFamily="34" charset="0"/>
              </a:rPr>
              <a:t>The presentation is </a:t>
            </a:r>
            <a:r>
              <a:rPr lang="en-US" sz="2400" b="1" i="0" u="none" strike="noStrike" baseline="0" dirty="0">
                <a:solidFill>
                  <a:srgbClr val="000066"/>
                </a:solidFill>
                <a:latin typeface="Trebuchet MS" panose="020B0603020202020204" pitchFamily="34" charset="0"/>
              </a:rPr>
              <a:t>clearly and logically</a:t>
            </a:r>
            <a:r>
              <a:rPr lang="en-US" sz="2400" b="1" i="0" u="none" strike="noStrike" baseline="0" dirty="0">
                <a:solidFill>
                  <a:srgbClr val="7030A0"/>
                </a:solidFill>
                <a:latin typeface="Trebuchet MS" panose="020B0603020202020204" pitchFamily="34" charset="0"/>
              </a:rPr>
              <a:t> </a:t>
            </a:r>
            <a:r>
              <a:rPr lang="en-US" sz="2400" b="0" i="0" u="none" strike="noStrike" baseline="0" dirty="0">
                <a:solidFill>
                  <a:srgbClr val="FF3399"/>
                </a:solidFill>
                <a:latin typeface="Trebuchet MS" panose="020B0603020202020204" pitchFamily="34" charset="0"/>
              </a:rPr>
              <a:t>structured so that it is </a:t>
            </a:r>
            <a:r>
              <a:rPr lang="en-US" sz="2400" b="1" i="0" u="none" strike="noStrike" baseline="0" dirty="0">
                <a:solidFill>
                  <a:srgbClr val="000066"/>
                </a:solidFill>
                <a:latin typeface="Trebuchet MS" panose="020B0603020202020204" pitchFamily="34" charset="0"/>
              </a:rPr>
              <a:t>completely clear to the audience how the different parts link together </a:t>
            </a:r>
            <a:r>
              <a:rPr lang="en-US" sz="2400" b="0" i="0" u="none" strike="noStrike" baseline="0" dirty="0">
                <a:solidFill>
                  <a:srgbClr val="FF3399"/>
                </a:solidFill>
                <a:latin typeface="Trebuchet MS" panose="020B0603020202020204" pitchFamily="34" charset="0"/>
              </a:rPr>
              <a:t>and the learner shows a </a:t>
            </a:r>
            <a:r>
              <a:rPr lang="en-US" sz="2400" b="1" i="0" u="none" strike="noStrike" baseline="0" dirty="0">
                <a:solidFill>
                  <a:srgbClr val="000066"/>
                </a:solidFill>
                <a:latin typeface="Trebuchet MS" panose="020B0603020202020204" pitchFamily="34" charset="0"/>
              </a:rPr>
              <a:t>high level </a:t>
            </a:r>
            <a:r>
              <a:rPr lang="en-US" sz="2400" b="0" i="0" u="none" strike="noStrike" baseline="0" dirty="0">
                <a:solidFill>
                  <a:srgbClr val="FF3399"/>
                </a:solidFill>
                <a:latin typeface="Trebuchet MS" panose="020B0603020202020204" pitchFamily="34" charset="0"/>
              </a:rPr>
              <a:t>of ability to convey the main ideas</a:t>
            </a:r>
            <a:r>
              <a:rPr lang="en-US" sz="2400" b="1" i="0" u="none" strike="noStrike" baseline="0" dirty="0">
                <a:solidFill>
                  <a:srgbClr val="FF3399"/>
                </a:solidFill>
                <a:latin typeface="Trebuchet MS" panose="020B0603020202020204" pitchFamily="34" charset="0"/>
              </a:rPr>
              <a:t>.</a:t>
            </a:r>
          </a:p>
        </p:txBody>
      </p:sp>
    </p:spTree>
    <p:extLst>
      <p:ext uri="{BB962C8B-B14F-4D97-AF65-F5344CB8AC3E}">
        <p14:creationId xmlns:p14="http://schemas.microsoft.com/office/powerpoint/2010/main" val="3075372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B6D13-D00B-4D15-A406-22F86BC2337D}"/>
              </a:ext>
            </a:extLst>
          </p:cNvPr>
          <p:cNvSpPr>
            <a:spLocks noGrp="1"/>
          </p:cNvSpPr>
          <p:nvPr>
            <p:ph type="title"/>
          </p:nvPr>
        </p:nvSpPr>
        <p:spPr/>
        <p:txBody>
          <a:bodyPr/>
          <a:lstStyle/>
          <a:p>
            <a:r>
              <a:rPr lang="en-US" b="1" dirty="0"/>
              <a:t>Mark scheme</a:t>
            </a:r>
            <a:endParaRPr lang="en-GB" b="1" dirty="0"/>
          </a:p>
        </p:txBody>
      </p:sp>
      <p:sp>
        <p:nvSpPr>
          <p:cNvPr id="3" name="Content Placeholder 2">
            <a:extLst>
              <a:ext uri="{FF2B5EF4-FFF2-40B4-BE49-F238E27FC236}">
                <a16:creationId xmlns:a16="http://schemas.microsoft.com/office/drawing/2014/main" id="{9BF0EBE5-26E1-49C9-8A5C-860F48AECE8C}"/>
              </a:ext>
            </a:extLst>
          </p:cNvPr>
          <p:cNvSpPr>
            <a:spLocks noGrp="1"/>
          </p:cNvSpPr>
          <p:nvPr>
            <p:ph idx="1"/>
          </p:nvPr>
        </p:nvSpPr>
        <p:spPr/>
        <p:txBody>
          <a:bodyPr/>
          <a:lstStyle/>
          <a:p>
            <a:r>
              <a:rPr lang="en-US" dirty="0">
                <a:solidFill>
                  <a:srgbClr val="0033CC"/>
                </a:solidFill>
              </a:rPr>
              <a:t>Not all of this particular section of the mark scheme has to be met solely by your presentation.  </a:t>
            </a:r>
          </a:p>
          <a:p>
            <a:endParaRPr lang="en-US" dirty="0">
              <a:solidFill>
                <a:srgbClr val="0033CC"/>
              </a:solidFill>
            </a:endParaRPr>
          </a:p>
          <a:p>
            <a:r>
              <a:rPr lang="en-US" dirty="0">
                <a:solidFill>
                  <a:srgbClr val="0033CC"/>
                </a:solidFill>
              </a:rPr>
              <a:t>It can also be met by your written evaluation</a:t>
            </a:r>
          </a:p>
          <a:p>
            <a:endParaRPr lang="en-US" dirty="0">
              <a:solidFill>
                <a:srgbClr val="0033CC"/>
              </a:solidFill>
            </a:endParaRPr>
          </a:p>
          <a:p>
            <a:r>
              <a:rPr lang="en-US" dirty="0">
                <a:solidFill>
                  <a:srgbClr val="0033CC"/>
                </a:solidFill>
              </a:rPr>
              <a:t>The parts of the mark scheme that are specific to your presentation are….</a:t>
            </a:r>
            <a:endParaRPr lang="en-GB" dirty="0">
              <a:solidFill>
                <a:srgbClr val="0033CC"/>
              </a:solidFill>
            </a:endParaRPr>
          </a:p>
        </p:txBody>
      </p:sp>
    </p:spTree>
    <p:extLst>
      <p:ext uri="{BB962C8B-B14F-4D97-AF65-F5344CB8AC3E}">
        <p14:creationId xmlns:p14="http://schemas.microsoft.com/office/powerpoint/2010/main" val="1247278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8D2EC-9C99-41D4-9596-742C8D8ACC8F}"/>
              </a:ext>
            </a:extLst>
          </p:cNvPr>
          <p:cNvSpPr>
            <a:spLocks noGrp="1"/>
          </p:cNvSpPr>
          <p:nvPr>
            <p:ph type="title"/>
          </p:nvPr>
        </p:nvSpPr>
        <p:spPr>
          <a:xfrm>
            <a:off x="105878" y="86628"/>
            <a:ext cx="8932244" cy="1604062"/>
          </a:xfrm>
        </p:spPr>
        <p:txBody>
          <a:bodyPr/>
          <a:lstStyle/>
          <a:p>
            <a:pPr algn="ctr"/>
            <a:r>
              <a:rPr lang="en-US" b="1" i="1" dirty="0"/>
              <a:t>What does the exam board say about the presentation?</a:t>
            </a:r>
            <a:endParaRPr lang="en-GB" b="1" i="1" dirty="0"/>
          </a:p>
        </p:txBody>
      </p:sp>
      <p:sp>
        <p:nvSpPr>
          <p:cNvPr id="3" name="Content Placeholder 2">
            <a:extLst>
              <a:ext uri="{FF2B5EF4-FFF2-40B4-BE49-F238E27FC236}">
                <a16:creationId xmlns:a16="http://schemas.microsoft.com/office/drawing/2014/main" id="{AD85FDAB-6349-4CD6-BF00-8130E005E273}"/>
              </a:ext>
            </a:extLst>
          </p:cNvPr>
          <p:cNvSpPr>
            <a:spLocks noGrp="1"/>
          </p:cNvSpPr>
          <p:nvPr>
            <p:ph idx="1"/>
          </p:nvPr>
        </p:nvSpPr>
        <p:spPr>
          <a:xfrm>
            <a:off x="182879" y="1825624"/>
            <a:ext cx="8739739" cy="4945747"/>
          </a:xfrm>
        </p:spPr>
        <p:txBody>
          <a:bodyPr>
            <a:normAutofit lnSpcReduction="10000"/>
          </a:bodyPr>
          <a:lstStyle/>
          <a:p>
            <a:pPr algn="l"/>
            <a:r>
              <a:rPr lang="en-US" sz="2400" b="0" i="0" u="none" strike="noStrike" baseline="0" dirty="0">
                <a:solidFill>
                  <a:srgbClr val="FF3399"/>
                </a:solidFill>
                <a:latin typeface="Trebuchet MS" panose="020B0603020202020204" pitchFamily="34" charset="0"/>
              </a:rPr>
              <a:t>If an oral presentation is given, it is </a:t>
            </a:r>
            <a:r>
              <a:rPr lang="en-US" sz="2400" b="1" i="0" u="none" strike="noStrike" baseline="0" dirty="0">
                <a:latin typeface="Trebuchet MS" panose="020B0603020202020204" pitchFamily="34" charset="0"/>
              </a:rPr>
              <a:t>clearly audible </a:t>
            </a:r>
            <a:r>
              <a:rPr lang="en-US" sz="2400" b="0" i="0" u="none" strike="noStrike" baseline="0" dirty="0">
                <a:solidFill>
                  <a:srgbClr val="FF3399"/>
                </a:solidFill>
                <a:latin typeface="Trebuchet MS" panose="020B0603020202020204" pitchFamily="34" charset="0"/>
              </a:rPr>
              <a:t>and </a:t>
            </a:r>
            <a:r>
              <a:rPr lang="en-US" sz="2400" b="1" i="0" u="none" strike="noStrike" baseline="0" dirty="0">
                <a:latin typeface="Trebuchet MS" panose="020B0603020202020204" pitchFamily="34" charset="0"/>
              </a:rPr>
              <a:t>well paced</a:t>
            </a:r>
            <a:r>
              <a:rPr lang="en-US" sz="2400" b="0" i="0" u="none" strike="noStrike" baseline="0" dirty="0">
                <a:solidFill>
                  <a:srgbClr val="FF3399"/>
                </a:solidFill>
                <a:latin typeface="Trebuchet MS" panose="020B0603020202020204" pitchFamily="34" charset="0"/>
              </a:rPr>
              <a:t>. The </a:t>
            </a:r>
            <a:r>
              <a:rPr lang="en-US" sz="2400" b="1" i="0" u="none" strike="noStrike" baseline="0" dirty="0">
                <a:latin typeface="Trebuchet MS" panose="020B0603020202020204" pitchFamily="34" charset="0"/>
              </a:rPr>
              <a:t>learner may make some use o</a:t>
            </a:r>
            <a:r>
              <a:rPr lang="en-US" sz="2400" b="1" i="0" u="none" strike="noStrike" baseline="0" dirty="0">
                <a:solidFill>
                  <a:srgbClr val="FF3399"/>
                </a:solidFill>
                <a:latin typeface="Trebuchet MS" panose="020B0603020202020204" pitchFamily="34" charset="0"/>
              </a:rPr>
              <a:t>f </a:t>
            </a:r>
            <a:r>
              <a:rPr lang="en-US" sz="2400" b="0" i="0" u="none" strike="noStrike" baseline="0" dirty="0">
                <a:solidFill>
                  <a:srgbClr val="FF3399"/>
                </a:solidFill>
                <a:latin typeface="Trebuchet MS" panose="020B0603020202020204" pitchFamily="34" charset="0"/>
              </a:rPr>
              <a:t>supporting materials, </a:t>
            </a:r>
            <a:r>
              <a:rPr lang="en-US" sz="2400" b="0" i="0" u="none" strike="noStrike" baseline="0" dirty="0" err="1">
                <a:solidFill>
                  <a:srgbClr val="FF3399"/>
                </a:solidFill>
                <a:latin typeface="Trebuchet MS" panose="020B0603020202020204" pitchFamily="34" charset="0"/>
              </a:rPr>
              <a:t>eg</a:t>
            </a:r>
            <a:r>
              <a:rPr lang="en-US" sz="2400" b="0" i="0" u="none" strike="noStrike" baseline="0" dirty="0">
                <a:solidFill>
                  <a:srgbClr val="FF3399"/>
                </a:solidFill>
                <a:latin typeface="Trebuchet MS" panose="020B0603020202020204" pitchFamily="34" charset="0"/>
              </a:rPr>
              <a:t> notes of cue cards, </a:t>
            </a:r>
            <a:r>
              <a:rPr lang="en-US" sz="2400" i="0" u="none" strike="noStrike" baseline="0" dirty="0">
                <a:solidFill>
                  <a:srgbClr val="FF3399"/>
                </a:solidFill>
                <a:latin typeface="Trebuchet MS" panose="020B0603020202020204" pitchFamily="34" charset="0"/>
              </a:rPr>
              <a:t>but</a:t>
            </a:r>
            <a:r>
              <a:rPr lang="en-US" sz="2400" b="1" i="0" u="none" strike="noStrike" baseline="0" dirty="0">
                <a:solidFill>
                  <a:srgbClr val="FF3399"/>
                </a:solidFill>
                <a:latin typeface="Trebuchet MS" panose="020B0603020202020204" pitchFamily="34" charset="0"/>
              </a:rPr>
              <a:t> </a:t>
            </a:r>
            <a:r>
              <a:rPr lang="en-US" sz="2400" b="1" i="0" u="none" strike="noStrike" baseline="0" dirty="0">
                <a:latin typeface="Trebuchet MS" panose="020B0603020202020204" pitchFamily="34" charset="0"/>
              </a:rPr>
              <a:t>the presentation is not simply read aloud</a:t>
            </a:r>
            <a:r>
              <a:rPr lang="en-US" sz="2400" b="1" i="0" u="none" strike="noStrike" baseline="0" dirty="0">
                <a:solidFill>
                  <a:srgbClr val="FF3399"/>
                </a:solidFill>
                <a:latin typeface="Trebuchet MS" panose="020B0603020202020204" pitchFamily="34" charset="0"/>
              </a:rPr>
              <a:t>. </a:t>
            </a:r>
            <a:r>
              <a:rPr lang="en-US" sz="2400" b="0" i="0" u="none" strike="noStrike" baseline="0" dirty="0">
                <a:solidFill>
                  <a:srgbClr val="FF3399"/>
                </a:solidFill>
                <a:latin typeface="Trebuchet MS" panose="020B0603020202020204" pitchFamily="34" charset="0"/>
              </a:rPr>
              <a:t>The learner </a:t>
            </a:r>
            <a:r>
              <a:rPr lang="en-US" sz="2400" b="1" i="0" u="none" strike="noStrike" baseline="0" dirty="0">
                <a:latin typeface="Trebuchet MS" panose="020B0603020202020204" pitchFamily="34" charset="0"/>
              </a:rPr>
              <a:t>engages well </a:t>
            </a:r>
            <a:r>
              <a:rPr lang="en-US" sz="2400" b="0" i="0" u="none" strike="noStrike" baseline="0" dirty="0">
                <a:solidFill>
                  <a:srgbClr val="FF3399"/>
                </a:solidFill>
                <a:latin typeface="Trebuchet MS" panose="020B0603020202020204" pitchFamily="34" charset="0"/>
              </a:rPr>
              <a:t>with the audience and holds their attention.</a:t>
            </a:r>
          </a:p>
          <a:p>
            <a:pPr marL="0" indent="0" algn="l">
              <a:buNone/>
            </a:pPr>
            <a:endParaRPr lang="en-US" sz="2400" b="0" i="0" u="none" strike="noStrike" baseline="0" dirty="0">
              <a:solidFill>
                <a:srgbClr val="FF3399"/>
              </a:solidFill>
              <a:latin typeface="Trebuchet MS" panose="020B0603020202020204" pitchFamily="34" charset="0"/>
            </a:endParaRPr>
          </a:p>
          <a:p>
            <a:pPr algn="l"/>
            <a:r>
              <a:rPr lang="en-US" sz="2400" b="0" i="0" u="none" strike="noStrike" baseline="0" dirty="0">
                <a:solidFill>
                  <a:srgbClr val="FF3399"/>
                </a:solidFill>
                <a:latin typeface="Trebuchet MS" panose="020B0603020202020204" pitchFamily="34" charset="0"/>
              </a:rPr>
              <a:t>Where visual aids are used, these </a:t>
            </a:r>
            <a:r>
              <a:rPr lang="en-US" sz="2400" b="1" i="0" u="none" strike="noStrike" baseline="0" dirty="0">
                <a:latin typeface="Trebuchet MS" panose="020B0603020202020204" pitchFamily="34" charset="0"/>
              </a:rPr>
              <a:t>are relevant</a:t>
            </a:r>
            <a:r>
              <a:rPr lang="en-US" sz="2400" b="1" i="0" u="none" strike="noStrike" baseline="0" dirty="0">
                <a:solidFill>
                  <a:srgbClr val="7030A0"/>
                </a:solidFill>
                <a:latin typeface="Trebuchet MS" panose="020B0603020202020204" pitchFamily="34" charset="0"/>
              </a:rPr>
              <a:t> </a:t>
            </a:r>
            <a:r>
              <a:rPr lang="en-US" sz="2400" b="0" i="0" u="none" strike="noStrike" baseline="0" dirty="0">
                <a:solidFill>
                  <a:srgbClr val="FF3399"/>
                </a:solidFill>
                <a:latin typeface="Trebuchet MS" panose="020B0603020202020204" pitchFamily="34" charset="0"/>
              </a:rPr>
              <a:t>and are</a:t>
            </a:r>
            <a:r>
              <a:rPr lang="en-US" sz="2400" b="0" i="0" u="none" strike="noStrike" baseline="0" dirty="0">
                <a:solidFill>
                  <a:srgbClr val="7030A0"/>
                </a:solidFill>
                <a:latin typeface="Trebuchet MS" panose="020B0603020202020204" pitchFamily="34" charset="0"/>
              </a:rPr>
              <a:t> </a:t>
            </a:r>
            <a:r>
              <a:rPr lang="en-US" sz="2400" b="1" i="0" u="none" strike="noStrike" baseline="0" dirty="0">
                <a:latin typeface="Trebuchet MS" panose="020B0603020202020204" pitchFamily="34" charset="0"/>
              </a:rPr>
              <a:t>consistently effective at supporting</a:t>
            </a:r>
            <a:r>
              <a:rPr lang="en-US" sz="2400" b="1" i="0" u="none" strike="noStrike" baseline="0" dirty="0">
                <a:solidFill>
                  <a:srgbClr val="7030A0"/>
                </a:solidFill>
                <a:latin typeface="Trebuchet MS" panose="020B0603020202020204" pitchFamily="34" charset="0"/>
              </a:rPr>
              <a:t> </a:t>
            </a:r>
            <a:r>
              <a:rPr lang="en-US" sz="2400" b="0" i="0" u="none" strike="noStrike" baseline="0" dirty="0">
                <a:solidFill>
                  <a:srgbClr val="FF3399"/>
                </a:solidFill>
                <a:latin typeface="Trebuchet MS" panose="020B0603020202020204" pitchFamily="34" charset="0"/>
              </a:rPr>
              <a:t>the presentation. They are </a:t>
            </a:r>
            <a:r>
              <a:rPr lang="en-US" sz="2400" b="1" i="0" u="none" strike="noStrike" baseline="0" dirty="0">
                <a:solidFill>
                  <a:srgbClr val="FF3399"/>
                </a:solidFill>
                <a:latin typeface="Trebuchet MS" panose="020B0603020202020204" pitchFamily="34" charset="0"/>
              </a:rPr>
              <a:t>clearly visible </a:t>
            </a:r>
            <a:r>
              <a:rPr lang="en-US" sz="2400" b="0" i="0" u="none" strike="noStrike" baseline="0" dirty="0">
                <a:solidFill>
                  <a:srgbClr val="FF3399"/>
                </a:solidFill>
                <a:latin typeface="Trebuchet MS" panose="020B0603020202020204" pitchFamily="34" charset="0"/>
              </a:rPr>
              <a:t>to the audience,</a:t>
            </a:r>
            <a:r>
              <a:rPr lang="en-US" sz="2400" b="0" i="0" u="none" strike="noStrike" baseline="0" dirty="0">
                <a:solidFill>
                  <a:srgbClr val="7030A0"/>
                </a:solidFill>
                <a:latin typeface="Trebuchet MS" panose="020B0603020202020204" pitchFamily="34" charset="0"/>
              </a:rPr>
              <a:t> </a:t>
            </a:r>
            <a:r>
              <a:rPr lang="en-US" sz="2400" b="1" i="0" u="none" strike="noStrike" baseline="0" dirty="0">
                <a:latin typeface="Trebuchet MS" panose="020B0603020202020204" pitchFamily="34" charset="0"/>
              </a:rPr>
              <a:t>are well designed and do not </a:t>
            </a:r>
            <a:r>
              <a:rPr lang="en-GB" sz="2400" b="1" i="0" u="none" strike="noStrike" baseline="0" dirty="0">
                <a:latin typeface="Trebuchet MS" panose="020B0603020202020204" pitchFamily="34" charset="0"/>
              </a:rPr>
              <a:t>contain too much information.</a:t>
            </a:r>
          </a:p>
          <a:p>
            <a:pPr marL="0" indent="0" algn="l">
              <a:buNone/>
            </a:pPr>
            <a:endParaRPr lang="en-GB" sz="2400" b="1" i="0" u="none" strike="noStrike" baseline="0" dirty="0">
              <a:solidFill>
                <a:srgbClr val="7030A0"/>
              </a:solidFill>
              <a:latin typeface="Trebuchet MS" panose="020B0603020202020204" pitchFamily="34" charset="0"/>
            </a:endParaRPr>
          </a:p>
          <a:p>
            <a:pPr algn="l"/>
            <a:r>
              <a:rPr lang="en-US" sz="2400" b="0" i="0" u="none" strike="noStrike" baseline="0" dirty="0">
                <a:solidFill>
                  <a:srgbClr val="FF3399"/>
                </a:solidFill>
                <a:latin typeface="Trebuchet MS" panose="020B0603020202020204" pitchFamily="34" charset="0"/>
              </a:rPr>
              <a:t>The learner handles questions </a:t>
            </a:r>
            <a:r>
              <a:rPr lang="en-US" sz="2400" b="1" i="0" u="none" strike="noStrike" baseline="0" dirty="0">
                <a:latin typeface="Trebuchet MS" panose="020B0603020202020204" pitchFamily="34" charset="0"/>
              </a:rPr>
              <a:t>calmly and confidently</a:t>
            </a:r>
            <a:r>
              <a:rPr lang="en-US" sz="2400" b="0" i="0" u="none" strike="noStrike" baseline="0" dirty="0">
                <a:solidFill>
                  <a:srgbClr val="FF3399"/>
                </a:solidFill>
                <a:latin typeface="Trebuchet MS" panose="020B0603020202020204" pitchFamily="34" charset="0"/>
              </a:rPr>
              <a:t>. Questions are answered </a:t>
            </a:r>
            <a:r>
              <a:rPr lang="en-US" sz="2400" b="1" i="0" u="none" strike="noStrike" baseline="0" dirty="0">
                <a:latin typeface="Trebuchet MS" panose="020B0603020202020204" pitchFamily="34" charset="0"/>
              </a:rPr>
              <a:t>clearly and insightfully </a:t>
            </a:r>
            <a:r>
              <a:rPr lang="en-US" sz="2400" b="0" i="0" u="none" strike="noStrike" baseline="0" dirty="0">
                <a:solidFill>
                  <a:srgbClr val="FF3399"/>
                </a:solidFill>
                <a:latin typeface="Trebuchet MS" panose="020B0603020202020204" pitchFamily="34" charset="0"/>
              </a:rPr>
              <a:t>and the learner shows </a:t>
            </a:r>
            <a:r>
              <a:rPr lang="en-US" sz="2400" b="1" i="0" u="none" strike="noStrike" baseline="0" dirty="0">
                <a:latin typeface="Trebuchet MS" panose="020B0603020202020204" pitchFamily="34" charset="0"/>
              </a:rPr>
              <a:t>good</a:t>
            </a:r>
            <a:r>
              <a:rPr lang="en-US" sz="2400" b="1" i="0" u="none" strike="noStrike" baseline="0" dirty="0">
                <a:solidFill>
                  <a:srgbClr val="FF3399"/>
                </a:solidFill>
                <a:latin typeface="Trebuchet MS" panose="020B0603020202020204" pitchFamily="34" charset="0"/>
              </a:rPr>
              <a:t> </a:t>
            </a:r>
            <a:r>
              <a:rPr lang="en-GB" sz="2400" b="0" i="0" u="none" strike="noStrike" baseline="0" dirty="0">
                <a:solidFill>
                  <a:srgbClr val="FF3399"/>
                </a:solidFill>
                <a:latin typeface="Trebuchet MS" panose="020B0603020202020204" pitchFamily="34" charset="0"/>
              </a:rPr>
              <a:t>subject knowledge.</a:t>
            </a:r>
            <a:endParaRPr lang="en-GB" sz="3600" dirty="0">
              <a:solidFill>
                <a:srgbClr val="FF3399"/>
              </a:solidFill>
            </a:endParaRPr>
          </a:p>
        </p:txBody>
      </p:sp>
    </p:spTree>
    <p:extLst>
      <p:ext uri="{BB962C8B-B14F-4D97-AF65-F5344CB8AC3E}">
        <p14:creationId xmlns:p14="http://schemas.microsoft.com/office/powerpoint/2010/main" val="3004433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a:t>What about presentation aids?</a:t>
            </a:r>
          </a:p>
        </p:txBody>
      </p:sp>
      <p:sp>
        <p:nvSpPr>
          <p:cNvPr id="4" name="Rectangle 3"/>
          <p:cNvSpPr/>
          <p:nvPr/>
        </p:nvSpPr>
        <p:spPr>
          <a:xfrm>
            <a:off x="628651" y="1533525"/>
            <a:ext cx="7886700" cy="3970318"/>
          </a:xfrm>
          <a:prstGeom prst="rect">
            <a:avLst/>
          </a:prstGeom>
        </p:spPr>
        <p:txBody>
          <a:bodyPr wrap="square">
            <a:spAutoFit/>
          </a:bodyPr>
          <a:lstStyle/>
          <a:p>
            <a:r>
              <a:rPr lang="en-GB" sz="2800" dirty="0"/>
              <a:t>Candidates may wish to use </a:t>
            </a:r>
            <a:r>
              <a:rPr lang="en-GB" sz="2800" dirty="0" err="1"/>
              <a:t>flipcharts,posters</a:t>
            </a:r>
            <a:r>
              <a:rPr lang="en-GB" sz="2800" dirty="0"/>
              <a:t>, handouts, PowerPoint (or other presentation software, </a:t>
            </a:r>
            <a:r>
              <a:rPr lang="en-GB" sz="2800" dirty="0" err="1"/>
              <a:t>eg</a:t>
            </a:r>
            <a:r>
              <a:rPr lang="en-GB" sz="2800" dirty="0"/>
              <a:t> </a:t>
            </a:r>
            <a:r>
              <a:rPr lang="en-GB" sz="2800" dirty="0" err="1"/>
              <a:t>prezzi</a:t>
            </a:r>
            <a:r>
              <a:rPr lang="en-GB" sz="2800" dirty="0"/>
              <a:t>) or short excerpts of video material to complement their presentation. </a:t>
            </a:r>
          </a:p>
          <a:p>
            <a:endParaRPr lang="en-GB" sz="2800" dirty="0"/>
          </a:p>
          <a:p>
            <a:r>
              <a:rPr lang="en-GB" sz="2800" dirty="0"/>
              <a:t>In their log, candidates may discuss why they selected a particular format, why it was appropriate for their particular product, and any limitations that affected their choice.</a:t>
            </a:r>
          </a:p>
        </p:txBody>
      </p:sp>
      <p:sp>
        <p:nvSpPr>
          <p:cNvPr id="5" name="Rectangle 4"/>
          <p:cNvSpPr/>
          <p:nvPr/>
        </p:nvSpPr>
        <p:spPr>
          <a:xfrm>
            <a:off x="429491" y="5957455"/>
            <a:ext cx="8085859" cy="6927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Learn it! Do not read off paper! It is not engaging!</a:t>
            </a:r>
          </a:p>
        </p:txBody>
      </p:sp>
    </p:spTree>
    <p:extLst>
      <p:ext uri="{BB962C8B-B14F-4D97-AF65-F5344CB8AC3E}">
        <p14:creationId xmlns:p14="http://schemas.microsoft.com/office/powerpoint/2010/main" val="2141300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8958" y="211756"/>
            <a:ext cx="5983906" cy="1026184"/>
          </a:xfrm>
        </p:spPr>
        <p:txBody>
          <a:bodyPr>
            <a:normAutofit fontScale="90000"/>
          </a:bodyPr>
          <a:lstStyle/>
          <a:p>
            <a:r>
              <a:rPr lang="en-GB" b="1" dirty="0">
                <a:solidFill>
                  <a:srgbClr val="0033CC"/>
                </a:solidFill>
                <a:latin typeface="Century Gothic" panose="020B0502020202020204" pitchFamily="34" charset="0"/>
                <a:ea typeface="Calibri" panose="020F0502020204030204" pitchFamily="34" charset="0"/>
                <a:cs typeface="Arial" panose="020B0604020202020204" pitchFamily="34" charset="0"/>
              </a:rPr>
              <a:t>What should I expect?</a:t>
            </a:r>
            <a:br>
              <a:rPr lang="en-GB" dirty="0">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218418" y="864393"/>
            <a:ext cx="8604985" cy="5228399"/>
          </a:xfrm>
        </p:spPr>
        <p:txBody>
          <a:bodyPr>
            <a:noAutofit/>
          </a:bodyPr>
          <a:lstStyle/>
          <a:p>
            <a:pPr marL="342900" indent="-342900">
              <a:lnSpc>
                <a:spcPct val="115000"/>
              </a:lnSpc>
              <a:buFont typeface="Symbol" panose="05050102010706020507" pitchFamily="18" charset="2"/>
              <a:buChar char=""/>
            </a:pPr>
            <a:r>
              <a:rPr lang="en-GB" sz="2000" dirty="0">
                <a:ea typeface="Calibri" panose="020F0502020204030204" pitchFamily="34" charset="0"/>
                <a:cs typeface="Arial" panose="020B0604020202020204" pitchFamily="34" charset="0"/>
              </a:rPr>
              <a:t>You will have </a:t>
            </a:r>
            <a:r>
              <a:rPr lang="en-GB" sz="2000" b="1" dirty="0">
                <a:ea typeface="Calibri" panose="020F0502020204030204" pitchFamily="34" charset="0"/>
                <a:cs typeface="Arial" panose="020B0604020202020204" pitchFamily="34" charset="0"/>
              </a:rPr>
              <a:t>no more than 10 mins</a:t>
            </a:r>
            <a:r>
              <a:rPr lang="en-GB" sz="2000" b="1" u="sng" dirty="0">
                <a:ea typeface="Calibri" panose="020F0502020204030204" pitchFamily="34" charset="0"/>
                <a:cs typeface="Arial" panose="020B0604020202020204" pitchFamily="34" charset="0"/>
              </a:rPr>
              <a:t> </a:t>
            </a:r>
            <a:r>
              <a:rPr lang="en-GB" sz="2000" dirty="0">
                <a:ea typeface="Calibri" panose="020F0502020204030204" pitchFamily="34" charset="0"/>
                <a:cs typeface="Arial" panose="020B0604020202020204" pitchFamily="34" charset="0"/>
              </a:rPr>
              <a:t>to deliver a talk to a small audience consisting of the supervisors and/or a few other teachers and students. A venue will be made available where you can have access to a computer and projector.</a:t>
            </a:r>
          </a:p>
          <a:p>
            <a:pPr marL="342900" indent="-342900">
              <a:lnSpc>
                <a:spcPct val="115000"/>
              </a:lnSpc>
              <a:buFont typeface="Symbol" panose="05050102010706020507" pitchFamily="18" charset="2"/>
              <a:buChar char=""/>
            </a:pPr>
            <a:r>
              <a:rPr lang="en-GB" sz="2000" dirty="0">
                <a:ea typeface="Calibri" panose="020F0502020204030204" pitchFamily="34" charset="0"/>
                <a:cs typeface="Arial" panose="020B0604020202020204" pitchFamily="34" charset="0"/>
              </a:rPr>
              <a:t>If you need speakers, let your supervisor know </a:t>
            </a:r>
            <a:r>
              <a:rPr lang="en-GB" sz="2000" b="1" dirty="0">
                <a:ea typeface="Calibri" panose="020F0502020204030204" pitchFamily="34" charset="0"/>
                <a:cs typeface="Arial" panose="020B0604020202020204" pitchFamily="34" charset="0"/>
              </a:rPr>
              <a:t>well in advance </a:t>
            </a:r>
            <a:r>
              <a:rPr lang="en-GB" sz="2000" dirty="0">
                <a:ea typeface="Calibri" panose="020F0502020204030204" pitchFamily="34" charset="0"/>
                <a:cs typeface="Arial" panose="020B0604020202020204" pitchFamily="34" charset="0"/>
              </a:rPr>
              <a:t>of your presentation so that this can be arranged.</a:t>
            </a:r>
          </a:p>
          <a:p>
            <a:pPr marL="342900" indent="-342900">
              <a:lnSpc>
                <a:spcPct val="115000"/>
              </a:lnSpc>
              <a:buFont typeface="Symbol" panose="05050102010706020507" pitchFamily="18" charset="2"/>
              <a:buChar char=""/>
            </a:pPr>
            <a:r>
              <a:rPr lang="en-GB" sz="2000" dirty="0">
                <a:ea typeface="Calibri" panose="020F0502020204030204" pitchFamily="34" charset="0"/>
                <a:cs typeface="Times New Roman" panose="02020603050405020304" pitchFamily="18" charset="0"/>
              </a:rPr>
              <a:t>After your talk, expect </a:t>
            </a:r>
            <a:r>
              <a:rPr lang="en-GB" sz="2000" b="1" dirty="0">
                <a:ea typeface="Calibri" panose="020F0502020204030204" pitchFamily="34" charset="0"/>
                <a:cs typeface="Times New Roman" panose="02020603050405020304" pitchFamily="18" charset="0"/>
              </a:rPr>
              <a:t>up to 10 minutes </a:t>
            </a:r>
            <a:r>
              <a:rPr lang="en-GB" sz="2000" dirty="0">
                <a:ea typeface="Calibri" panose="020F0502020204030204" pitchFamily="34" charset="0"/>
                <a:cs typeface="Times New Roman" panose="02020603050405020304" pitchFamily="18" charset="0"/>
              </a:rPr>
              <a:t>of questioning from your supervisor or another staff member.</a:t>
            </a:r>
          </a:p>
          <a:p>
            <a:pPr marL="342900" lvl="0" indent="-342900">
              <a:lnSpc>
                <a:spcPct val="115000"/>
              </a:lnSpc>
              <a:buFont typeface="Symbol" panose="05050102010706020507" pitchFamily="18" charset="2"/>
              <a:buChar char=""/>
            </a:pPr>
            <a:r>
              <a:rPr lang="en-GB" sz="2000" dirty="0">
                <a:ea typeface="Calibri" panose="020F0502020204030204" pitchFamily="34" charset="0"/>
                <a:cs typeface="Arial" panose="020B0604020202020204" pitchFamily="34" charset="0"/>
              </a:rPr>
              <a:t>Do be aware that the presentation is an opportunity for you to demonstrate a range of understanding, reasoning and communication skills and so you will need to be given the opportunity to push your skills to the limit – ‘soft’ questioning will do you no favours!</a:t>
            </a:r>
            <a:r>
              <a:rPr lang="en-GB" sz="2000" dirty="0">
                <a:ea typeface="Calibri" panose="020F0502020204030204" pitchFamily="34" charset="0"/>
                <a:cs typeface="Times New Roman" panose="02020603050405020304" pitchFamily="18" charset="0"/>
              </a:rPr>
              <a:t> </a:t>
            </a:r>
            <a:r>
              <a:rPr lang="en-GB" sz="2000" b="1" dirty="0">
                <a:ea typeface="Calibri" panose="020F0502020204030204" pitchFamily="34" charset="0"/>
                <a:cs typeface="Times New Roman" panose="02020603050405020304" pitchFamily="18" charset="0"/>
              </a:rPr>
              <a:t>Questions are really important to elicit proof of reflection and evaluation, especially if this hasn’t come across in written work or specifically in your presentation.</a:t>
            </a:r>
            <a:endParaRPr lang="en-GB" sz="2000" b="1" dirty="0"/>
          </a:p>
        </p:txBody>
      </p:sp>
      <p:sp>
        <p:nvSpPr>
          <p:cNvPr id="5" name="Rectangle 4"/>
          <p:cNvSpPr/>
          <p:nvPr/>
        </p:nvSpPr>
        <p:spPr>
          <a:xfrm>
            <a:off x="526473" y="6163929"/>
            <a:ext cx="7988877" cy="7481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t>Refection, Reflection, Reflection </a:t>
            </a:r>
          </a:p>
        </p:txBody>
      </p:sp>
    </p:spTree>
    <p:extLst>
      <p:ext uri="{BB962C8B-B14F-4D97-AF65-F5344CB8AC3E}">
        <p14:creationId xmlns:p14="http://schemas.microsoft.com/office/powerpoint/2010/main" val="23635330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449</TotalTime>
  <Words>1335</Words>
  <Application>Microsoft Office PowerPoint</Application>
  <PresentationFormat>On-screen Show (4:3)</PresentationFormat>
  <Paragraphs>85</Paragraphs>
  <Slides>14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Arial</vt:lpstr>
      <vt:lpstr>Calibri</vt:lpstr>
      <vt:lpstr>Calibri Light</vt:lpstr>
      <vt:lpstr>Century Gothic</vt:lpstr>
      <vt:lpstr>Comic Sans MS</vt:lpstr>
      <vt:lpstr>Symbol</vt:lpstr>
      <vt:lpstr>Trebuchet MS</vt:lpstr>
      <vt:lpstr>Wingdings</vt:lpstr>
      <vt:lpstr>Office Theme</vt:lpstr>
      <vt:lpstr>Everything you need to know about your EPQ presentation</vt:lpstr>
      <vt:lpstr>The presentation provides you with….</vt:lpstr>
      <vt:lpstr>What is your presentation about?</vt:lpstr>
      <vt:lpstr>How much is the presentation worth?</vt:lpstr>
      <vt:lpstr>What parts of the mark scheme are relevant to your presentation?</vt:lpstr>
      <vt:lpstr>Mark scheme</vt:lpstr>
      <vt:lpstr>What does the exam board say about the presentation?</vt:lpstr>
      <vt:lpstr>What about presentation aids?</vt:lpstr>
      <vt:lpstr>What should I expect? </vt:lpstr>
      <vt:lpstr>PowerPoint Presentation</vt:lpstr>
      <vt:lpstr>What will your supervisor/ assessor be looking for? </vt:lpstr>
      <vt:lpstr>What to avoid….</vt:lpstr>
      <vt:lpstr>Some ‘reflective’ questions to consider when preparing for your presentation...</vt:lpstr>
      <vt:lpstr>When is my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Presenting a viewpoint</dc:title>
  <dc:creator>Microsoft Office User</dc:creator>
  <cp:lastModifiedBy>C Howard</cp:lastModifiedBy>
  <cp:revision>70</cp:revision>
  <cp:lastPrinted>2016-03-08T11:53:40Z</cp:lastPrinted>
  <dcterms:created xsi:type="dcterms:W3CDTF">2016-02-29T21:17:55Z</dcterms:created>
  <dcterms:modified xsi:type="dcterms:W3CDTF">2020-09-14T11:45:12Z</dcterms:modified>
</cp:coreProperties>
</file>