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9"/>
  </p:handoutMasterIdLst>
  <p:sldIdLst>
    <p:sldId id="256" r:id="rId2"/>
    <p:sldId id="285" r:id="rId3"/>
    <p:sldId id="308" r:id="rId4"/>
    <p:sldId id="309" r:id="rId5"/>
    <p:sldId id="310" r:id="rId6"/>
    <p:sldId id="311" r:id="rId7"/>
    <p:sldId id="338" r:id="rId8"/>
    <p:sldId id="339" r:id="rId9"/>
    <p:sldId id="340" r:id="rId10"/>
    <p:sldId id="314" r:id="rId11"/>
    <p:sldId id="312" r:id="rId12"/>
    <p:sldId id="313" r:id="rId13"/>
    <p:sldId id="315" r:id="rId14"/>
    <p:sldId id="316" r:id="rId15"/>
    <p:sldId id="318" r:id="rId16"/>
    <p:sldId id="334" r:id="rId17"/>
    <p:sldId id="317" r:id="rId18"/>
    <p:sldId id="321" r:id="rId19"/>
    <p:sldId id="319" r:id="rId20"/>
    <p:sldId id="320" r:id="rId21"/>
    <p:sldId id="322" r:id="rId22"/>
    <p:sldId id="328" r:id="rId23"/>
    <p:sldId id="329" r:id="rId24"/>
    <p:sldId id="330" r:id="rId25"/>
    <p:sldId id="331" r:id="rId26"/>
    <p:sldId id="332" r:id="rId27"/>
    <p:sldId id="333" r:id="rId28"/>
    <p:sldId id="323" r:id="rId29"/>
    <p:sldId id="326" r:id="rId30"/>
    <p:sldId id="324" r:id="rId31"/>
    <p:sldId id="327" r:id="rId32"/>
    <p:sldId id="325" r:id="rId33"/>
    <p:sldId id="335" r:id="rId34"/>
    <p:sldId id="336" r:id="rId35"/>
    <p:sldId id="337" r:id="rId36"/>
    <p:sldId id="307" r:id="rId37"/>
    <p:sldId id="28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AF3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1CB0F-21C9-4FCE-82D4-1645F4693914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66769-C0E8-43E6-B97F-930281FAA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853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971600" y="6374865"/>
            <a:ext cx="8172400" cy="19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-3332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Fat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FF5050"/>
                </a:solidFill>
                <a:effectLst/>
                <a:latin typeface="Arial" pitchFamily="34" charset="0"/>
                <a:cs typeface="Arial" pitchFamily="34" charset="0"/>
              </a:rPr>
              <a:t>Max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2015 - licensed under a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4.0 International License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335629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780C925-FE71-4773-AE6D-E6E2746388DC}" type="datetimeFigureOut">
              <a:rPr lang="en-GB" smtClean="0"/>
              <a:t>14/04/2018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62EDAE2-A843-4F03-BAC8-351E242A9FD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gramiz.com/python-programming/if-elif-else" TargetMode="External"/><Relationship Id="rId2" Type="http://schemas.openxmlformats.org/officeDocument/2006/relationships/hyperlink" Target="http://www.teach-ict.com/gcse_computing/ocr/216_programming/handling_data/miniweb/pg10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earnpythonthehardway.org/book/ex32.html" TargetMode="External"/><Relationship Id="rId5" Type="http://schemas.openxmlformats.org/officeDocument/2006/relationships/hyperlink" Target="http://www.tutorialspoint.com/python/python_lists.htm" TargetMode="External"/><Relationship Id="rId4" Type="http://schemas.openxmlformats.org/officeDocument/2006/relationships/hyperlink" Target="http://www.bbc.co.uk/education/guides/z4tf9j6/revision/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&amp;esrc=s&amp;frm=1&amp;source=images&amp;cd=&amp;cad=rja&amp;uact=8&amp;ved=0CAcQjRxqFQoTCPmC84_t3MYCFaQq2wodm7MH7w&amp;url=http://recraigslist.com/2014/05/the-business-of-cardboard-boxes/&amp;ei=zyumVbnfFaTV7Aab5574Dg&amp;psig=AFQjCNHzcPHK0aOc1KLsCX4CfyrlnatvZQ&amp;ust=143703993476632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.uk/url?sa=i&amp;rct=j&amp;q=&amp;esrc=s&amp;source=images&amp;cd=&amp;cad=rja&amp;uact=8&amp;ved=0CAcQjRxqFQoTCN_FuaCwt8cCFQQb2wodw5UEzg&amp;url=http://www.canstockphoto.com/empty-wooden-bookshelf-5995412.html&amp;ei=y6HVVZ-0KoS27AbDq5LwDA&amp;psig=AFQjCNEGaWu0YgLR6LPvUJRxui4MUoldOw&amp;ust=144015031863538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GCSE COMPUTER SCIENCE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 1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168384"/>
            <a:ext cx="983357" cy="159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9701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Python does </a:t>
            </a:r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en-GB" dirty="0"/>
              <a:t> have a built-in array type but it does have something similar called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list</a:t>
            </a:r>
          </a:p>
          <a:p>
            <a:endParaRPr lang="en-GB" dirty="0"/>
          </a:p>
          <a:p>
            <a:r>
              <a:rPr lang="en-GB" dirty="0"/>
              <a:t>Like other data types lists do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en-GB" dirty="0"/>
              <a:t> have to be declared in Python before we can start using them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elements</a:t>
            </a:r>
            <a:r>
              <a:rPr lang="en-GB" dirty="0"/>
              <a:t> of a list are enclosed in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square brackets </a:t>
            </a:r>
            <a:r>
              <a:rPr lang="en-GB" dirty="0"/>
              <a:t>and separated by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commas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PYTHON “ARRAYS”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948" y="3789040"/>
            <a:ext cx="5724525" cy="17240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991879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 previous example we created 5 variables to store our party list</a:t>
            </a:r>
          </a:p>
          <a:p>
            <a:endParaRPr lang="en-GB" dirty="0"/>
          </a:p>
          <a:p>
            <a:r>
              <a:rPr lang="en-GB" dirty="0"/>
              <a:t>We can improve this by creating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single “array”</a:t>
            </a:r>
            <a:r>
              <a:rPr lang="en-GB" dirty="0"/>
              <a:t> called </a:t>
            </a:r>
            <a:r>
              <a:rPr lang="en-GB" dirty="0" err="1"/>
              <a:t>partyList</a:t>
            </a:r>
            <a:r>
              <a:rPr lang="en-GB" dirty="0"/>
              <a:t> to store the 5 names. The names will be stored as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elements</a:t>
            </a:r>
            <a:r>
              <a:rPr lang="en-GB" dirty="0"/>
              <a:t> of the array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PREVIOUS EXAMPLE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4149080"/>
            <a:ext cx="7858125" cy="14954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965827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4365104"/>
            <a:ext cx="3888432" cy="2088232"/>
          </a:xfrm>
        </p:spPr>
        <p:txBody>
          <a:bodyPr>
            <a:normAutofit/>
          </a:bodyPr>
          <a:lstStyle/>
          <a:p>
            <a:r>
              <a:rPr lang="en-GB" dirty="0"/>
              <a:t>In common with many programming languages, the first element of every “array” is element 0 (or at index 0) in Python (more about this later!)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VISUALISE ARRAYS/lists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168383"/>
              </p:ext>
            </p:extLst>
          </p:nvPr>
        </p:nvGraphicFramePr>
        <p:xfrm>
          <a:off x="5112060" y="4293096"/>
          <a:ext cx="352839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Element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Content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“Maddie”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“Elle”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“Lyndsey”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“Jack”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29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“Alex”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20271" y="3866807"/>
            <a:ext cx="1140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>
                <a:solidFill>
                  <a:schemeClr val="bg2">
                    <a:lumMod val="50000"/>
                  </a:schemeClr>
                </a:solidFill>
              </a:rPr>
              <a:t>partyList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204865"/>
            <a:ext cx="7632849" cy="14682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900053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1277881"/>
          </a:xfrm>
        </p:spPr>
        <p:txBody>
          <a:bodyPr/>
          <a:lstStyle/>
          <a:p>
            <a:r>
              <a:rPr lang="en-GB" dirty="0"/>
              <a:t>We have already seen the easiest way to create a list – give it a name and then add elements to populate it during the creation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lists in python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84984"/>
            <a:ext cx="5724525" cy="17240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95536" y="5733256"/>
            <a:ext cx="8407893" cy="837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There are two other ways we can create lists…</a:t>
            </a:r>
          </a:p>
        </p:txBody>
      </p:sp>
    </p:spTree>
    <p:extLst>
      <p:ext uri="{BB962C8B-B14F-4D97-AF65-F5344CB8AC3E}">
        <p14:creationId xmlns:p14="http://schemas.microsoft.com/office/powerpoint/2010/main" val="3864233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8053" y="1988840"/>
            <a:ext cx="8407893" cy="1061857"/>
          </a:xfrm>
        </p:spPr>
        <p:txBody>
          <a:bodyPr/>
          <a:lstStyle/>
          <a:p>
            <a:r>
              <a:rPr lang="en-GB" dirty="0"/>
              <a:t>Both these methods start by creating an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empty</a:t>
            </a:r>
            <a:r>
              <a:rPr lang="en-GB" dirty="0"/>
              <a:t> list and then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appending</a:t>
            </a:r>
            <a:r>
              <a:rPr lang="en-GB" dirty="0"/>
              <a:t> (adding) elements to the list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List APPEND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80742"/>
            <a:ext cx="4000500" cy="2076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080742"/>
            <a:ext cx="3895725" cy="2076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336105" y="5589240"/>
            <a:ext cx="8407893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Use which ever method you are most comfortable with</a:t>
            </a:r>
          </a:p>
        </p:txBody>
      </p:sp>
    </p:spTree>
    <p:extLst>
      <p:ext uri="{BB962C8B-B14F-4D97-AF65-F5344CB8AC3E}">
        <p14:creationId xmlns:p14="http://schemas.microsoft.com/office/powerpoint/2010/main" val="3671814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can access an element of an array using its index (or element) number – don’t forget they start at 0</a:t>
            </a:r>
          </a:p>
          <a:p>
            <a:endParaRPr lang="en-GB" dirty="0"/>
          </a:p>
          <a:p>
            <a:r>
              <a:rPr lang="en-GB" dirty="0"/>
              <a:t>Once accessed we can output the element, change it or use it as part of further processing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ACCESSING ARRAY ELEMENTS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89040"/>
            <a:ext cx="7632849" cy="14682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95536" y="5934059"/>
            <a:ext cx="8407893" cy="56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What does the above code print out?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805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47667" y="1988840"/>
            <a:ext cx="4152131" cy="1472047"/>
          </a:xfrm>
        </p:spPr>
        <p:txBody>
          <a:bodyPr/>
          <a:lstStyle/>
          <a:p>
            <a:r>
              <a:rPr lang="en-GB" dirty="0"/>
              <a:t>We can reassign the value of any array element using its index number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Editing array elements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4152131" cy="2656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667" y="3861048"/>
            <a:ext cx="4152131" cy="2656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280442" y="4869160"/>
            <a:ext cx="4152131" cy="1472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partyList</a:t>
            </a:r>
            <a:r>
              <a:rPr lang="en-GB" dirty="0"/>
              <a:t>[3] changed from Jack to Joe</a:t>
            </a:r>
          </a:p>
        </p:txBody>
      </p:sp>
    </p:spTree>
    <p:extLst>
      <p:ext uri="{BB962C8B-B14F-4D97-AF65-F5344CB8AC3E}">
        <p14:creationId xmlns:p14="http://schemas.microsoft.com/office/powerpoint/2010/main" val="496673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60032" y="2994065"/>
            <a:ext cx="3928860" cy="1205873"/>
          </a:xfrm>
        </p:spPr>
        <p:txBody>
          <a:bodyPr/>
          <a:lstStyle/>
          <a:p>
            <a:r>
              <a:rPr lang="en-GB" dirty="0"/>
              <a:t>Load the document arrays1.docx and complete the 3 practical exercises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3096344" cy="44315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553283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773825"/>
          </a:xfrm>
        </p:spPr>
        <p:txBody>
          <a:bodyPr/>
          <a:lstStyle/>
          <a:p>
            <a:r>
              <a:rPr lang="en-GB" dirty="0"/>
              <a:t>To add an element to an list we use the append method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to </a:t>
            </a:r>
            <a:r>
              <a:rPr lang="en-GB" dirty="0" err="1"/>
              <a:t>LIsts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492896"/>
            <a:ext cx="60007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5436096" y="4493276"/>
            <a:ext cx="2856359" cy="490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GB" dirty="0"/>
              <a:t>element to append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338223" y="5050431"/>
            <a:ext cx="135976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GB" dirty="0"/>
              <a:t>method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30045" y="4518186"/>
            <a:ext cx="2592288" cy="602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GB" dirty="0"/>
              <a:t>array or list name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726189" y="3717032"/>
            <a:ext cx="397539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1"/>
          <p:cNvSpPr txBox="1">
            <a:spLocks/>
          </p:cNvSpPr>
          <p:nvPr/>
        </p:nvSpPr>
        <p:spPr>
          <a:xfrm>
            <a:off x="2624312" y="4983883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GB" dirty="0"/>
              <a:t>dot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635896" y="3717033"/>
            <a:ext cx="998095" cy="126685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0"/>
          </p:cNvCxnSpPr>
          <p:nvPr/>
        </p:nvCxnSpPr>
        <p:spPr>
          <a:xfrm flipV="1">
            <a:off x="3020356" y="3429000"/>
            <a:ext cx="1977" cy="15548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860032" y="3715716"/>
            <a:ext cx="1368152" cy="7760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1"/>
          <p:cNvSpPr txBox="1">
            <a:spLocks/>
          </p:cNvSpPr>
          <p:nvPr/>
        </p:nvSpPr>
        <p:spPr>
          <a:xfrm>
            <a:off x="430045" y="5877272"/>
            <a:ext cx="8407893" cy="773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element is added to the end of the list so “Goldfish” would be stored in animals[4]</a:t>
            </a:r>
          </a:p>
        </p:txBody>
      </p:sp>
    </p:spTree>
    <p:extLst>
      <p:ext uri="{BB962C8B-B14F-4D97-AF65-F5344CB8AC3E}">
        <p14:creationId xmlns:p14="http://schemas.microsoft.com/office/powerpoint/2010/main" val="2213863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34265"/>
          </a:xfrm>
        </p:spPr>
        <p:txBody>
          <a:bodyPr/>
          <a:lstStyle/>
          <a:p>
            <a:r>
              <a:rPr lang="en-GB" dirty="0"/>
              <a:t>So far we’ve only been working with small arrays where we can count the number of items. With a big array this isn’t so easy</a:t>
            </a:r>
          </a:p>
          <a:p>
            <a:endParaRPr lang="en-GB" dirty="0"/>
          </a:p>
          <a:p>
            <a:r>
              <a:rPr lang="en-GB" dirty="0"/>
              <a:t>Fortunately Python has a built in command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len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dirty="0"/>
              <a:t>that returns the length of an array (the number of elements it contains)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Size of an ARRAY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4438997"/>
            <a:ext cx="6343650" cy="14382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62322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GB" dirty="0"/>
              <a:t>By the end of this session you should be able to:</a:t>
            </a:r>
          </a:p>
          <a:p>
            <a:pPr marL="45720" indent="0">
              <a:buNone/>
            </a:pPr>
            <a:endParaRPr lang="en-GB" dirty="0"/>
          </a:p>
          <a:p>
            <a:r>
              <a:rPr lang="en-GB" dirty="0"/>
              <a:t>Understand what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data structure </a:t>
            </a:r>
            <a:r>
              <a:rPr lang="en-GB" dirty="0"/>
              <a:t>is</a:t>
            </a:r>
            <a:br>
              <a:rPr lang="en-GB" dirty="0"/>
            </a:br>
            <a:endParaRPr lang="en-GB" dirty="0"/>
          </a:p>
          <a:p>
            <a:r>
              <a:rPr lang="en-GB" dirty="0"/>
              <a:t>Understand and be able to program with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one dimensional arrays</a:t>
            </a:r>
            <a:br>
              <a:rPr lang="en-GB" dirty="0"/>
            </a:br>
            <a:endParaRPr lang="en-GB" dirty="0"/>
          </a:p>
          <a:p>
            <a:r>
              <a:rPr lang="en-GB" dirty="0"/>
              <a:t>Understand how data structures can make coding a solution to a problem simpler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939980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917841"/>
          </a:xfrm>
        </p:spPr>
        <p:txBody>
          <a:bodyPr/>
          <a:lstStyle/>
          <a:p>
            <a:r>
              <a:rPr lang="en-GB" dirty="0"/>
              <a:t>In earlier lessons you learned how to create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counter controlled loops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ITERATING through ARRAYS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24944"/>
            <a:ext cx="3714750" cy="12858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12579" y="4743407"/>
            <a:ext cx="8407893" cy="9178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We can use the same technique to loop through an array/list – using </a:t>
            </a:r>
            <a:r>
              <a:rPr lang="en-GB" dirty="0" err="1"/>
              <a:t>i</a:t>
            </a:r>
            <a:r>
              <a:rPr lang="en-GB" dirty="0"/>
              <a:t> (or any other counter name) to identify the index number of the array element</a:t>
            </a:r>
          </a:p>
        </p:txBody>
      </p:sp>
    </p:spTree>
    <p:extLst>
      <p:ext uri="{BB962C8B-B14F-4D97-AF65-F5344CB8AC3E}">
        <p14:creationId xmlns:p14="http://schemas.microsoft.com/office/powerpoint/2010/main" val="4163782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00809"/>
            <a:ext cx="8407893" cy="576064"/>
          </a:xfrm>
        </p:spPr>
        <p:txBody>
          <a:bodyPr/>
          <a:lstStyle/>
          <a:p>
            <a:r>
              <a:rPr lang="en-GB" dirty="0"/>
              <a:t>Type the following into Python and run 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Try This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737" y="2780928"/>
            <a:ext cx="6248400" cy="20383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68521" y="5445224"/>
            <a:ext cx="8407893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You might also want to run your code through Python Tutor to see what’s happening on each iteration ( </a:t>
            </a:r>
            <a:r>
              <a:rPr lang="en-GB" dirty="0">
                <a:hlinkClick r:id="rId3"/>
              </a:rPr>
              <a:t>http://pythontutor.com/</a:t>
            </a:r>
            <a:r>
              <a:rPr lang="en-GB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386453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773825"/>
          </a:xfrm>
        </p:spPr>
        <p:txBody>
          <a:bodyPr/>
          <a:lstStyle/>
          <a:p>
            <a:r>
              <a:rPr lang="en-GB" dirty="0"/>
              <a:t>In AQA pseudocode the first element of an array is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always</a:t>
            </a:r>
            <a:r>
              <a:rPr lang="en-GB" dirty="0"/>
              <a:t> at index position 1 and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en-GB" dirty="0"/>
              <a:t> 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Confusing stuff 1!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67744" y="3212976"/>
            <a:ext cx="3744416" cy="10156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5760" rtlCol="0">
            <a:spAutoFit/>
          </a:bodyPr>
          <a:lstStyle/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animals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[“Dog”, “Cat”]</a:t>
            </a:r>
            <a:b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OUTPUT animals[1]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95536" y="4869160"/>
            <a:ext cx="8407893" cy="773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If you translate this into Python code what does it print out? What is the AQA pseudocode telling you to print out?</a:t>
            </a:r>
          </a:p>
        </p:txBody>
      </p:sp>
    </p:spTree>
    <p:extLst>
      <p:ext uri="{BB962C8B-B14F-4D97-AF65-F5344CB8AC3E}">
        <p14:creationId xmlns:p14="http://schemas.microsoft.com/office/powerpoint/2010/main" val="3029899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can workaround the previous problem in Python by creating a “dummy” first element at index position 0</a:t>
            </a:r>
          </a:p>
          <a:p>
            <a:endParaRPr lang="en-GB" dirty="0"/>
          </a:p>
          <a:p>
            <a:r>
              <a:rPr lang="en-GB" dirty="0"/>
              <a:t>Python has a special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None</a:t>
            </a:r>
            <a:r>
              <a:rPr lang="en-GB" dirty="0"/>
              <a:t> type that contains no value we can use for the dummy. This can then be ignored in our array operations.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workaround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4347759"/>
            <a:ext cx="3600400" cy="10156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5760" rtlCol="0">
            <a:spAutoFit/>
          </a:bodyPr>
          <a:lstStyle/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animals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[“Dog”, “Cat”]</a:t>
            </a:r>
            <a:b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OUTPUT animals[1]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6" b="21630"/>
          <a:stretch/>
        </p:blipFill>
        <p:spPr bwMode="auto">
          <a:xfrm>
            <a:off x="4719969" y="4347759"/>
            <a:ext cx="3991020" cy="1015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4283968" y="4653136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492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many programming languages you must declare an array and specify the number of elements it contains either when declaring it or initialising it.</a:t>
            </a:r>
          </a:p>
          <a:p>
            <a:endParaRPr lang="en-GB" dirty="0"/>
          </a:p>
          <a:p>
            <a:r>
              <a:rPr lang="en-GB" dirty="0"/>
              <a:t>Once initialised the size of the array (the number of elements it contains) cannot change – arrays are said to be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static</a:t>
            </a:r>
            <a:r>
              <a:rPr lang="en-GB" dirty="0"/>
              <a:t>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data</a:t>
            </a:r>
            <a:r>
              <a:rPr lang="en-GB" dirty="0"/>
              <a:t>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structures</a:t>
            </a:r>
          </a:p>
          <a:p>
            <a:endParaRPr lang="en-GB" dirty="0"/>
          </a:p>
          <a:p>
            <a:r>
              <a:rPr lang="en-GB" dirty="0"/>
              <a:t>However Python lists are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dynamic data structures </a:t>
            </a:r>
            <a:r>
              <a:rPr lang="en-GB" dirty="0"/>
              <a:t>that can shrink or expand. We’ve seen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myList.append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(new element) </a:t>
            </a:r>
            <a:r>
              <a:rPr lang="en-GB" dirty="0"/>
              <a:t>adds an extra element to our list and increases its size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Confusing stuff 2!</a:t>
            </a:r>
          </a:p>
        </p:txBody>
      </p:sp>
    </p:spTree>
    <p:extLst>
      <p:ext uri="{BB962C8B-B14F-4D97-AF65-F5344CB8AC3E}">
        <p14:creationId xmlns:p14="http://schemas.microsoft.com/office/powerpoint/2010/main" val="3798047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1133865"/>
          </a:xfrm>
        </p:spPr>
        <p:txBody>
          <a:bodyPr/>
          <a:lstStyle/>
          <a:p>
            <a:r>
              <a:rPr lang="en-GB" dirty="0"/>
              <a:t>This array specified by AQA pseudocode has been initialised with 3 strings.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WORKAROUND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91680" y="2596842"/>
            <a:ext cx="5328592" cy="80021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5760" rtlCol="0">
            <a:spAutoFit/>
          </a:bodyPr>
          <a:lstStyle/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animals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[“Dog”, “Cat”, “Goldfish”]</a:t>
            </a:r>
            <a:b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8138" y="4653136"/>
            <a:ext cx="5328592" cy="129266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5760" rtlCol="0">
            <a:spAutoFit/>
          </a:bodyPr>
          <a:lstStyle/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1 to 3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animal[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]  USERINPUT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ENDFOR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23527" y="3645024"/>
            <a:ext cx="8407893" cy="765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This pseudocode could be used to achieve the same thing (assuming we have declared an array called animals)</a:t>
            </a:r>
          </a:p>
        </p:txBody>
      </p:sp>
    </p:spTree>
    <p:extLst>
      <p:ext uri="{BB962C8B-B14F-4D97-AF65-F5344CB8AC3E}">
        <p14:creationId xmlns:p14="http://schemas.microsoft.com/office/powerpoint/2010/main" val="32649429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917841"/>
          </a:xfrm>
        </p:spPr>
        <p:txBody>
          <a:bodyPr/>
          <a:lstStyle/>
          <a:p>
            <a:r>
              <a:rPr lang="en-GB" dirty="0"/>
              <a:t>The first piece of pseudocode can be translated (almost) directly into Python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54"/>
          <a:stretch/>
        </p:blipFill>
        <p:spPr bwMode="auto">
          <a:xfrm>
            <a:off x="1475655" y="2636912"/>
            <a:ext cx="5895975" cy="869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1" t="12622" r="3484" b="18396"/>
          <a:stretch/>
        </p:blipFill>
        <p:spPr bwMode="auto">
          <a:xfrm>
            <a:off x="1326316" y="4941168"/>
            <a:ext cx="6194652" cy="1162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395536" y="3861048"/>
            <a:ext cx="8407893" cy="917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second piece of pseudocode throws an error if we try a direct translation. Why?</a:t>
            </a:r>
          </a:p>
        </p:txBody>
      </p:sp>
    </p:spTree>
    <p:extLst>
      <p:ext uri="{BB962C8B-B14F-4D97-AF65-F5344CB8AC3E}">
        <p14:creationId xmlns:p14="http://schemas.microsoft.com/office/powerpoint/2010/main" val="2819988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1349889"/>
          </a:xfrm>
        </p:spPr>
        <p:txBody>
          <a:bodyPr>
            <a:normAutofit/>
          </a:bodyPr>
          <a:lstStyle/>
          <a:p>
            <a:r>
              <a:rPr lang="en-GB" dirty="0"/>
              <a:t>Although Python lists don’t need to be initialised you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should</a:t>
            </a:r>
            <a:r>
              <a:rPr lang="en-GB" dirty="0"/>
              <a:t> mimic declaring and initialising your list so that it corresponds as closely as possible to AQA pseudocode for an array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Good practice*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902" y="3284984"/>
            <a:ext cx="5934075" cy="15621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361994" y="5391479"/>
            <a:ext cx="8407893" cy="1133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If the “array” is going to contain strings fill it with empty strings. For a number based array (</a:t>
            </a:r>
            <a:r>
              <a:rPr lang="en-GB" dirty="0" err="1"/>
              <a:t>ints</a:t>
            </a:r>
            <a:r>
              <a:rPr lang="en-GB" dirty="0"/>
              <a:t>, floats etc.) fill it with zeroes. Don’t forget the dummy None at index 0</a:t>
            </a:r>
          </a:p>
        </p:txBody>
      </p:sp>
    </p:spTree>
    <p:extLst>
      <p:ext uri="{BB962C8B-B14F-4D97-AF65-F5344CB8AC3E}">
        <p14:creationId xmlns:p14="http://schemas.microsoft.com/office/powerpoint/2010/main" val="535493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Recap that in our first exercise we needed 5 lines of code to create our list of party guests</a:t>
            </a:r>
          </a:p>
          <a:p>
            <a:endParaRPr lang="en-GB" dirty="0"/>
          </a:p>
          <a:p>
            <a:r>
              <a:rPr lang="en-GB" dirty="0"/>
              <a:t>Write a new program that: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Creates an “</a:t>
            </a:r>
            <a:r>
              <a:rPr lang="en-GB" dirty="0" err="1"/>
              <a:t>array”called</a:t>
            </a:r>
            <a:r>
              <a:rPr lang="en-GB" dirty="0"/>
              <a:t> </a:t>
            </a:r>
            <a:r>
              <a:rPr lang="en-GB" dirty="0" err="1"/>
              <a:t>partyList</a:t>
            </a:r>
            <a:r>
              <a:rPr lang="en-GB" dirty="0"/>
              <a:t> to hold our (5) guest names</a:t>
            </a:r>
          </a:p>
          <a:p>
            <a:pPr lvl="1"/>
            <a:r>
              <a:rPr lang="en-GB" dirty="0"/>
              <a:t>Uses a count controlled loop to ask the user 5 times to enter the name of a party guest</a:t>
            </a:r>
          </a:p>
          <a:p>
            <a:pPr lvl="1"/>
            <a:r>
              <a:rPr lang="en-GB" dirty="0"/>
              <a:t>Adds each guest to the </a:t>
            </a:r>
            <a:r>
              <a:rPr lang="en-GB" dirty="0" err="1"/>
              <a:t>partyList</a:t>
            </a:r>
            <a:endParaRPr lang="en-GB" dirty="0"/>
          </a:p>
          <a:p>
            <a:pPr lvl="1"/>
            <a:endParaRPr lang="en-GB" dirty="0"/>
          </a:p>
          <a:p>
            <a:r>
              <a:rPr lang="en-GB" dirty="0"/>
              <a:t>You should be able to do this this in 4 lines of code – most importantly it doesn’t matter if we have 5, 50 or 500 (if you’re as popular as me!) guests it still only takes 4 lines of coding to input and store the data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PARTY LIST 2</a:t>
            </a:r>
          </a:p>
        </p:txBody>
      </p:sp>
    </p:spTree>
    <p:extLst>
      <p:ext uri="{BB962C8B-B14F-4D97-AF65-F5344CB8AC3E}">
        <p14:creationId xmlns:p14="http://schemas.microsoft.com/office/powerpoint/2010/main" val="39366199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Pseudocode solution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91680" y="2708920"/>
            <a:ext cx="5832648" cy="141577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5760" rtlCol="0">
            <a:spAutoFit/>
          </a:bodyPr>
          <a:lstStyle/>
          <a:p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partyList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[ “”, “”, “”, “”, “”]</a:t>
            </a:r>
            <a:b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1 to 5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OUTPUT “Who would you like to invite?”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partyList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]  USERINPUT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ENDFOR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41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 far we’ve looked at basic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data types </a:t>
            </a:r>
            <a:r>
              <a:rPr lang="en-GB" dirty="0"/>
              <a:t>such as strings, </a:t>
            </a:r>
            <a:r>
              <a:rPr lang="en-GB" dirty="0" err="1"/>
              <a:t>ints</a:t>
            </a:r>
            <a:r>
              <a:rPr lang="en-GB" dirty="0"/>
              <a:t>, floats and bools and how to store these as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variables</a:t>
            </a:r>
          </a:p>
          <a:p>
            <a:endParaRPr lang="en-GB" dirty="0"/>
          </a:p>
          <a:p>
            <a:r>
              <a:rPr lang="en-GB" dirty="0"/>
              <a:t>Often we need to store lots of variables of the same type for the same purpose – it therefore makes sense to collect all those items together in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single</a:t>
            </a:r>
            <a:r>
              <a:rPr lang="en-GB" dirty="0"/>
              <a:t>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data structure </a:t>
            </a:r>
            <a:r>
              <a:rPr lang="en-GB" dirty="0"/>
              <a:t>to simplify our programs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previous</a:t>
            </a:r>
          </a:p>
        </p:txBody>
      </p:sp>
    </p:spTree>
    <p:extLst>
      <p:ext uri="{BB962C8B-B14F-4D97-AF65-F5344CB8AC3E}">
        <p14:creationId xmlns:p14="http://schemas.microsoft.com/office/powerpoint/2010/main" val="42944546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Party LIST 3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533399" y="18714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Recap that in our first exercise we needed 5 lines of code to output our list of party guests</a:t>
            </a:r>
          </a:p>
          <a:p>
            <a:endParaRPr lang="en-GB" dirty="0"/>
          </a:p>
          <a:p>
            <a:r>
              <a:rPr lang="en-GB" dirty="0"/>
              <a:t>Extend the program from the previous slide so that: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A count controlled loop iterates through </a:t>
            </a:r>
            <a:r>
              <a:rPr lang="en-GB" dirty="0" err="1"/>
              <a:t>partyList</a:t>
            </a:r>
            <a:r>
              <a:rPr lang="en-GB" dirty="0"/>
              <a:t> and outputs each guests name</a:t>
            </a:r>
          </a:p>
          <a:p>
            <a:pPr lvl="1"/>
            <a:endParaRPr lang="en-GB" dirty="0"/>
          </a:p>
          <a:p>
            <a:r>
              <a:rPr lang="en-GB" dirty="0"/>
              <a:t>You should be able to do this this in 2 lines of code – most importantly it doesn’t matter if we have 5, 50 or 5000 (if you’re as popular as me!) it still only takes 2 lines of coding to input and store the data</a:t>
            </a:r>
          </a:p>
        </p:txBody>
      </p:sp>
    </p:spTree>
    <p:extLst>
      <p:ext uri="{BB962C8B-B14F-4D97-AF65-F5344CB8AC3E}">
        <p14:creationId xmlns:p14="http://schemas.microsoft.com/office/powerpoint/2010/main" val="1390418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6595" y="5589240"/>
            <a:ext cx="8407893" cy="62980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Don’t forget that in Python the array initialisation would be:</a:t>
            </a:r>
          </a:p>
          <a:p>
            <a:pPr marL="45720" indent="0" algn="ctr">
              <a:buNone/>
            </a:pPr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partyList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=[None, “”, “”, “”, “”, “”]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Pseudocode solution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3648" y="2708920"/>
            <a:ext cx="6264696" cy="267765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5760" rtlCol="0">
            <a:spAutoFit/>
          </a:bodyPr>
          <a:lstStyle/>
          <a:p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partyList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[ “”, “”, “”, “”, “”]</a:t>
            </a:r>
            <a:b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1 to 5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OUTPUT “Who would you like to invite?”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partyList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]  USERINPUT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ENDFOR</a:t>
            </a:r>
          </a:p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1 to 5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OUTPUT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partyList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]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ENDFOR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3399" y="1871471"/>
            <a:ext cx="8407893" cy="629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Including the previous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6113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Your current program only works for 5 party guests</a:t>
            </a:r>
          </a:p>
          <a:p>
            <a:endParaRPr lang="en-GB" dirty="0"/>
          </a:p>
          <a:p>
            <a:r>
              <a:rPr lang="en-GB" dirty="0"/>
              <a:t>Improve the program so that it works for any number of guests (as defined by the user)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</a:t>
            </a:r>
          </a:p>
        </p:txBody>
      </p:sp>
    </p:spTree>
    <p:extLst>
      <p:ext uri="{BB962C8B-B14F-4D97-AF65-F5344CB8AC3E}">
        <p14:creationId xmlns:p14="http://schemas.microsoft.com/office/powerpoint/2010/main" val="42724822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the Python program from the pseudocode code below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3648" y="2492896"/>
            <a:ext cx="6264696" cy="353943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5760" rtlCol="0">
            <a:spAutoFit/>
          </a:bodyPr>
          <a:lstStyle/>
          <a:p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classSize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7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boys  0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girls  0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[“B”, “G”, “G”, “B”, “G”, “B”, “G”]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1 to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classSize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IF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myClass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] == “G”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	girls  girls + 1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ELSE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	boys  boys + 1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ENDIF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ENDFOR</a:t>
            </a:r>
          </a:p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OUTPUT “Total girls” + girls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OUTPUT “Total boys” + boys</a:t>
            </a:r>
          </a:p>
        </p:txBody>
      </p:sp>
    </p:spTree>
    <p:extLst>
      <p:ext uri="{BB962C8B-B14F-4D97-AF65-F5344CB8AC3E}">
        <p14:creationId xmlns:p14="http://schemas.microsoft.com/office/powerpoint/2010/main" val="25291178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11960" y="3284984"/>
            <a:ext cx="4504924" cy="1421897"/>
          </a:xfrm>
        </p:spPr>
        <p:txBody>
          <a:bodyPr/>
          <a:lstStyle/>
          <a:p>
            <a:r>
              <a:rPr lang="en-GB" dirty="0"/>
              <a:t>Load the document arrays2.docx and complete the 3 practical exercises</a:t>
            </a:r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59798"/>
            <a:ext cx="3240360" cy="45924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8114699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data structure </a:t>
            </a:r>
            <a:r>
              <a:rPr lang="en-GB" dirty="0"/>
              <a:t>is a collection of different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data elements</a:t>
            </a:r>
            <a:r>
              <a:rPr lang="en-GB" dirty="0"/>
              <a:t>, which are stored together in a structured form</a:t>
            </a:r>
          </a:p>
          <a:p>
            <a:pPr marL="45720" indent="0">
              <a:buNone/>
            </a:pPr>
            <a:endParaRPr lang="en-GB" dirty="0"/>
          </a:p>
          <a:p>
            <a:r>
              <a:rPr lang="en-GB" dirty="0"/>
              <a:t>Using data structures can make coding a solution to a problem simpler and more efficient</a:t>
            </a:r>
          </a:p>
          <a:p>
            <a:endParaRPr lang="en-GB" dirty="0"/>
          </a:p>
          <a:p>
            <a:r>
              <a:rPr lang="en-GB" dirty="0"/>
              <a:t>An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array</a:t>
            </a:r>
            <a:r>
              <a:rPr lang="en-GB" dirty="0"/>
              <a:t>, which is one type of data structure, is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group</a:t>
            </a:r>
            <a:r>
              <a:rPr lang="en-GB" dirty="0"/>
              <a:t> of elements of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same data type </a:t>
            </a:r>
            <a:r>
              <a:rPr lang="en-GB" dirty="0"/>
              <a:t>e.g. an array of strings</a:t>
            </a:r>
          </a:p>
          <a:p>
            <a:endParaRPr lang="en-GB" dirty="0"/>
          </a:p>
          <a:p>
            <a:r>
              <a:rPr lang="en-GB" dirty="0"/>
              <a:t>Elements of the array can be accessed by reference to their index number (starting at 0 in Python but 1 in AQA pseudocode) e.g. cities[4]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4766153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3974977" cy="4407408"/>
          </a:xfrm>
        </p:spPr>
        <p:txBody>
          <a:bodyPr/>
          <a:lstStyle/>
          <a:p>
            <a:r>
              <a:rPr lang="en-GB" dirty="0"/>
              <a:t>Can you define/describe the following: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Data structure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dirty="0"/>
              <a:t>Arrays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</a:p>
          <a:p>
            <a:pPr lvl="1"/>
            <a:r>
              <a:rPr lang="en-GB" dirty="0">
                <a:sym typeface="Wingdings"/>
              </a:rPr>
              <a:t>Why arrays are useful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  <a:endParaRPr lang="en-GB" dirty="0"/>
          </a:p>
          <a:p>
            <a:pPr lvl="1"/>
            <a:r>
              <a:rPr lang="en-GB" dirty="0"/>
              <a:t>Array elements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</a:p>
          <a:p>
            <a:pPr lvl="1"/>
            <a:r>
              <a:rPr lang="en-GB" dirty="0">
                <a:sym typeface="Wingdings"/>
              </a:rPr>
              <a:t>Index numbers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  <a:endParaRPr lang="en-GB" dirty="0">
              <a:sym typeface="Wingdings"/>
            </a:endParaRPr>
          </a:p>
          <a:p>
            <a:pPr lvl="1"/>
            <a:r>
              <a:rPr lang="en-GB" dirty="0">
                <a:sym typeface="Wingdings"/>
              </a:rPr>
              <a:t>How AQA array indexes differ from Python </a:t>
            </a:r>
            <a:r>
              <a:rPr lang="en-GB" b="1" dirty="0">
                <a:solidFill>
                  <a:srgbClr val="FF0000"/>
                </a:solidFill>
                <a:sym typeface="Wingdings"/>
              </a:rPr>
              <a:t>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</a:t>
            </a:r>
          </a:p>
          <a:p>
            <a:pPr lvl="1"/>
            <a:endParaRPr lang="en-GB" b="1" dirty="0">
              <a:solidFill>
                <a:schemeClr val="accent5">
                  <a:lumMod val="50000"/>
                </a:schemeClr>
              </a:solidFill>
              <a:sym typeface="Wingdings"/>
            </a:endParaRPr>
          </a:p>
          <a:p>
            <a:r>
              <a:rPr lang="en-GB" dirty="0">
                <a:sym typeface="Wingdings"/>
              </a:rPr>
              <a:t>Now check your skills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EVALUATION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173871"/>
              </p:ext>
            </p:extLst>
          </p:nvPr>
        </p:nvGraphicFramePr>
        <p:xfrm>
          <a:off x="4644008" y="1772816"/>
          <a:ext cx="4248472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6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create an “array” in Python*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b="1" u="sng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Really a list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FF0000"/>
                          </a:solidFill>
                          <a:sym typeface="Wingdings"/>
                        </a:rPr>
                        <a:t> </a:t>
                      </a:r>
                      <a:r>
                        <a:rPr lang="en-GB" sz="3600" b="1" dirty="0">
                          <a:solidFill>
                            <a:srgbClr val="FF9900"/>
                          </a:solidFill>
                          <a:sym typeface="Wingdings"/>
                        </a:rPr>
                        <a:t> </a:t>
                      </a:r>
                      <a:r>
                        <a:rPr lang="en-GB" sz="3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sym typeface="Wingdings"/>
                        </a:rPr>
                        <a:t></a:t>
                      </a:r>
                      <a:endParaRPr lang="en-GB" sz="1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5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access elements of an array through their index number</a:t>
                      </a:r>
                      <a:endParaRPr lang="en-GB" sz="180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 </a:t>
                      </a:r>
                      <a:r>
                        <a:rPr lang="en-GB" sz="3600" b="1" kern="1200" dirty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</a:t>
                      </a:r>
                      <a:r>
                        <a:rPr lang="en-GB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GB" sz="3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</a:t>
                      </a:r>
                      <a:endParaRPr lang="en-GB" sz="3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35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program a loop that iterates through an array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 </a:t>
                      </a:r>
                      <a:r>
                        <a:rPr lang="en-GB" sz="3600" b="1" kern="1200" dirty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</a:t>
                      </a:r>
                      <a:r>
                        <a:rPr lang="en-GB" sz="3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</a:t>
                      </a:r>
                      <a:endParaRPr lang="en-GB" sz="3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5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create an array in Python from AQA pseudo code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 </a:t>
                      </a:r>
                      <a:r>
                        <a:rPr lang="en-GB" sz="3600" b="1" kern="1200" dirty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</a:t>
                      </a:r>
                      <a:r>
                        <a:rPr lang="en-GB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GB" sz="3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</a:t>
                      </a:r>
                      <a:endParaRPr lang="en-GB" sz="3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3779912" y="5301208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5326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http://www.teach-ict.com/gcse_computing/ocr/216_programming/handling_data/miniweb/pg10.htm</a:t>
            </a:r>
            <a:endParaRPr lang="en-GB" dirty="0"/>
          </a:p>
          <a:p>
            <a:endParaRPr lang="en-GB" dirty="0">
              <a:hlinkClick r:id="rId3"/>
            </a:endParaRPr>
          </a:p>
          <a:p>
            <a:r>
              <a:rPr lang="en-GB" dirty="0">
                <a:hlinkClick r:id="rId4"/>
              </a:rPr>
              <a:t>http://www.bbc.co.uk/education/guides/z4tf9j6/revision/1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5"/>
              </a:rPr>
              <a:t>http://www.tutorialspoint.com/python/python_lists.htm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6"/>
              </a:rPr>
              <a:t>http://learnpythonthehardway.org/book/ex32.html</a:t>
            </a:r>
            <a:endParaRPr lang="en-GB" dirty="0"/>
          </a:p>
          <a:p>
            <a:pPr marL="4572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READING/REVISION</a:t>
            </a:r>
          </a:p>
        </p:txBody>
      </p:sp>
    </p:spTree>
    <p:extLst>
      <p:ext uri="{BB962C8B-B14F-4D97-AF65-F5344CB8AC3E}">
        <p14:creationId xmlns:p14="http://schemas.microsoft.com/office/powerpoint/2010/main" val="125924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a program in Python that can be used to store the names of 5 people who you’d like to invite to your party:</a:t>
            </a:r>
          </a:p>
          <a:p>
            <a:pPr marL="45720" indent="0">
              <a:buNone/>
            </a:pPr>
            <a:endParaRPr lang="en-GB" dirty="0"/>
          </a:p>
          <a:p>
            <a:pPr lvl="1"/>
            <a:r>
              <a:rPr lang="en-GB" dirty="0"/>
              <a:t>Ask the use to input the 5 names (one at a time), store the names in 5 variables and then output to the screen the a list of the 5 names entered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91680" y="4113073"/>
            <a:ext cx="5832648" cy="206210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b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OUTPUT “Who would you like to invite to your party?”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Person1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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USERINPUT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Person2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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USERINPUT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OUTPUT “You’ve invited the following people:”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OUTPUT person1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OUTPUT person2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50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 previous task you have created 5 variables called something like person1, person2, person3 etc.</a:t>
            </a:r>
          </a:p>
          <a:p>
            <a:endParaRPr lang="en-GB" dirty="0"/>
          </a:p>
          <a:p>
            <a:r>
              <a:rPr lang="en-GB" dirty="0"/>
              <a:t>This isn’t very efficient as it requires 5 lines of code to input /store our variable data and 5 lines to output it– the longer the list the less efficient our program would be e.g. to store the 26 letters of the alphabet would need 26 lines of code</a:t>
            </a:r>
          </a:p>
          <a:p>
            <a:endParaRPr lang="en-GB" dirty="0"/>
          </a:p>
          <a:p>
            <a:r>
              <a:rPr lang="en-GB" dirty="0"/>
              <a:t>A more efficient solution is to use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single data structure </a:t>
            </a:r>
            <a:r>
              <a:rPr lang="en-GB" dirty="0"/>
              <a:t>to store the variable data</a:t>
            </a:r>
          </a:p>
          <a:p>
            <a:endParaRPr lang="en-GB" dirty="0"/>
          </a:p>
          <a:p>
            <a:r>
              <a:rPr lang="en-GB" dirty="0"/>
              <a:t>In this presentation we concentrate on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one dimensional arrays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385693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511481" cy="4806273"/>
          </a:xfrm>
        </p:spPr>
        <p:txBody>
          <a:bodyPr/>
          <a:lstStyle/>
          <a:p>
            <a:r>
              <a:rPr lang="en-GB" dirty="0"/>
              <a:t>One type of data structure is an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array*</a:t>
            </a:r>
          </a:p>
          <a:p>
            <a:endParaRPr lang="en-GB" dirty="0"/>
          </a:p>
          <a:p>
            <a:r>
              <a:rPr lang="en-GB" dirty="0"/>
              <a:t>An array is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group</a:t>
            </a:r>
            <a:r>
              <a:rPr lang="en-GB" dirty="0"/>
              <a:t> of variables of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same data type</a:t>
            </a:r>
          </a:p>
          <a:p>
            <a:endParaRPr lang="en-GB" dirty="0"/>
          </a:p>
          <a:p>
            <a:r>
              <a:rPr lang="en-GB" dirty="0"/>
              <a:t>The members of the array are called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elements</a:t>
            </a:r>
          </a:p>
          <a:p>
            <a:endParaRPr lang="en-GB" dirty="0"/>
          </a:p>
          <a:p>
            <a:r>
              <a:rPr lang="en-GB" dirty="0"/>
              <a:t>Each element has the same variable name but is distinguished by an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index number </a:t>
            </a:r>
            <a:r>
              <a:rPr lang="en-GB" dirty="0"/>
              <a:t>that identifies its position in the array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</a:p>
        </p:txBody>
      </p:sp>
    </p:spTree>
    <p:extLst>
      <p:ext uri="{BB962C8B-B14F-4D97-AF65-F5344CB8AC3E}">
        <p14:creationId xmlns:p14="http://schemas.microsoft.com/office/powerpoint/2010/main" val="291837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5127105" cy="466225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could</a:t>
            </a:r>
            <a:r>
              <a:rPr lang="en-GB" dirty="0"/>
              <a:t> create a separate variable for each of our party guests</a:t>
            </a:r>
          </a:p>
          <a:p>
            <a:endParaRPr lang="en-GB" dirty="0"/>
          </a:p>
          <a:p>
            <a:r>
              <a:rPr lang="en-GB" dirty="0"/>
              <a:t>However, because the variables are all the same type (strings) and going to be used for the same purpose (to plan our party) it makes sense to group them together in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single</a:t>
            </a:r>
            <a:r>
              <a:rPr lang="en-GB" dirty="0"/>
              <a:t> data structure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45720" indent="0">
              <a:buNone/>
            </a:pPr>
            <a:r>
              <a:rPr lang="en-GB" sz="1400" dirty="0"/>
              <a:t>*p=person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vs. ARRAY</a:t>
            </a:r>
          </a:p>
        </p:txBody>
      </p:sp>
      <p:pic>
        <p:nvPicPr>
          <p:cNvPr id="4" name="Picture 4" descr="http://recraigslist.com/wp-content/uploads/2014/05/box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052188"/>
            <a:ext cx="1711592" cy="95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recraigslist.com/wp-content/uploads/2014/05/box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75629"/>
            <a:ext cx="1711592" cy="95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recraigslist.com/wp-content/uploads/2014/05/box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135750"/>
            <a:ext cx="1711592" cy="95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recraigslist.com/wp-content/uploads/2014/05/box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358436"/>
            <a:ext cx="1711592" cy="95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 rot="20732972">
            <a:off x="7261861" y="2432050"/>
            <a:ext cx="81147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p1</a:t>
            </a:r>
            <a:endParaRPr lang="en-US" sz="1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 rot="20732972">
            <a:off x="7261860" y="3525381"/>
            <a:ext cx="81147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p2</a:t>
            </a:r>
            <a:endParaRPr lang="en-US" sz="1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 rot="20732972">
            <a:off x="7287758" y="4605501"/>
            <a:ext cx="81147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p3</a:t>
            </a:r>
            <a:endParaRPr lang="en-US" sz="1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20732972">
            <a:off x="7287758" y="5852093"/>
            <a:ext cx="81147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p4</a:t>
            </a:r>
            <a:endParaRPr lang="en-US" sz="1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91704" y="1844824"/>
            <a:ext cx="46679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100" dirty="0"/>
              <a:t>John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83176" y="2924944"/>
            <a:ext cx="45717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100" dirty="0"/>
              <a:t>Paul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19696" y="4152598"/>
            <a:ext cx="61908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100" dirty="0"/>
              <a:t>George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08304" y="5251657"/>
            <a:ext cx="436338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100" dirty="0"/>
              <a:t>Burt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7419867" y="2119645"/>
            <a:ext cx="231877" cy="229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Down Arrow 28"/>
          <p:cNvSpPr/>
          <p:nvPr/>
        </p:nvSpPr>
        <p:spPr>
          <a:xfrm>
            <a:off x="7395824" y="3199765"/>
            <a:ext cx="231877" cy="229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Down Arrow 29"/>
          <p:cNvSpPr/>
          <p:nvPr/>
        </p:nvSpPr>
        <p:spPr>
          <a:xfrm>
            <a:off x="7395825" y="4420479"/>
            <a:ext cx="231877" cy="229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Down Arrow 30"/>
          <p:cNvSpPr/>
          <p:nvPr/>
        </p:nvSpPr>
        <p:spPr>
          <a:xfrm>
            <a:off x="7410534" y="5526477"/>
            <a:ext cx="231877" cy="229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603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28326" y="3577636"/>
            <a:ext cx="2992145" cy="1538955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GB" sz="1600" dirty="0"/>
              <a:t>The 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array</a:t>
            </a:r>
            <a:r>
              <a:rPr lang="en-GB" sz="1600" dirty="0"/>
              <a:t> (bookcase) is named </a:t>
            </a:r>
            <a:r>
              <a:rPr lang="en-GB" sz="1600" dirty="0" err="1"/>
              <a:t>partyGuests</a:t>
            </a:r>
            <a:r>
              <a:rPr lang="en-GB" sz="1600" dirty="0"/>
              <a:t> and each 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element</a:t>
            </a:r>
            <a:r>
              <a:rPr lang="en-GB" sz="1600" dirty="0"/>
              <a:t> (shelf) has the 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same</a:t>
            </a:r>
            <a:r>
              <a:rPr lang="en-GB" sz="1600" dirty="0"/>
              <a:t> 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name</a:t>
            </a:r>
            <a:r>
              <a:rPr lang="en-GB" sz="1600" dirty="0"/>
              <a:t> but a 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unique</a:t>
            </a:r>
            <a:r>
              <a:rPr lang="en-GB" sz="1600" dirty="0"/>
              <a:t> 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index</a:t>
            </a:r>
            <a:r>
              <a:rPr lang="en-GB" sz="1600" dirty="0"/>
              <a:t> or element number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VS. ARRAY</a:t>
            </a:r>
          </a:p>
        </p:txBody>
      </p:sp>
      <p:pic>
        <p:nvPicPr>
          <p:cNvPr id="4" name="Picture 6" descr="http://l.thumbs.canstockphoto.com/canstock599541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40132"/>
            <a:ext cx="2602067" cy="269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2702" y="3425412"/>
            <a:ext cx="59182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/>
              <a:t>John</a:t>
            </a:r>
            <a:endParaRPr lang="en-GB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1857316" y="4092949"/>
            <a:ext cx="57720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/>
              <a:t>Paul</a:t>
            </a:r>
            <a:endParaRPr lang="en-GB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763689" y="4718069"/>
            <a:ext cx="81304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/>
              <a:t>George</a:t>
            </a:r>
            <a:endParaRPr lang="en-GB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1878038" y="5394702"/>
            <a:ext cx="55746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/>
              <a:t>Burt</a:t>
            </a:r>
            <a:endParaRPr lang="en-GB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1485663" y="2852936"/>
            <a:ext cx="1369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partyGuests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8870" y="3425412"/>
            <a:ext cx="1638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partyGuests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[1]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68870" y="4092949"/>
            <a:ext cx="1638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partyGuests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[2]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63888" y="4702680"/>
            <a:ext cx="1638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partyGuests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[3]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63888" y="5349175"/>
            <a:ext cx="1638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partyGuests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[4]</a:t>
            </a: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395536" y="1700808"/>
            <a:ext cx="8424935" cy="133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You can think of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one dimensional array </a:t>
            </a:r>
            <a:r>
              <a:rPr lang="en-GB" dirty="0"/>
              <a:t>as being like a book case with a separate shelf for each data item or element</a:t>
            </a:r>
          </a:p>
        </p:txBody>
      </p:sp>
    </p:spTree>
    <p:extLst>
      <p:ext uri="{BB962C8B-B14F-4D97-AF65-F5344CB8AC3E}">
        <p14:creationId xmlns:p14="http://schemas.microsoft.com/office/powerpoint/2010/main" val="4061979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way to visualise a one dimensional array is to think about a table which can have many rows but only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one column </a:t>
            </a:r>
            <a:r>
              <a:rPr lang="en-GB" dirty="0"/>
              <a:t>containing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957796"/>
              </p:ext>
            </p:extLst>
          </p:nvPr>
        </p:nvGraphicFramePr>
        <p:xfrm>
          <a:off x="2267744" y="3068960"/>
          <a:ext cx="3888432" cy="2736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051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partyGuests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Index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Content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John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George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Burt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VS. ARRAY</a:t>
            </a:r>
          </a:p>
        </p:txBody>
      </p:sp>
    </p:spTree>
    <p:extLst>
      <p:ext uri="{BB962C8B-B14F-4D97-AF65-F5344CB8AC3E}">
        <p14:creationId xmlns:p14="http://schemas.microsoft.com/office/powerpoint/2010/main" val="24658263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13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0000"/>
      </a:hlink>
      <a:folHlink>
        <a:srgbClr val="694F07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2981</TotalTime>
  <Words>1759</Words>
  <Application>Microsoft Office PowerPoint</Application>
  <PresentationFormat>On-screen Show (4:3)</PresentationFormat>
  <Paragraphs>272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Courier New</vt:lpstr>
      <vt:lpstr>Franklin Gothic Medium</vt:lpstr>
      <vt:lpstr>Wingdings</vt:lpstr>
      <vt:lpstr>Wingdings 2</vt:lpstr>
      <vt:lpstr>Grid</vt:lpstr>
      <vt:lpstr>ARRAYS 1</vt:lpstr>
      <vt:lpstr>Objectives</vt:lpstr>
      <vt:lpstr>RECAP previous</vt:lpstr>
      <vt:lpstr>TASK</vt:lpstr>
      <vt:lpstr>SOLUTION</vt:lpstr>
      <vt:lpstr>ARRAYS</vt:lpstr>
      <vt:lpstr>Variable vs. ARRAY</vt:lpstr>
      <vt:lpstr>VARIABLE VS. ARRAY</vt:lpstr>
      <vt:lpstr>VARIABLE VS. ARRAY</vt:lpstr>
      <vt:lpstr>PYTHON “ARRAYS”</vt:lpstr>
      <vt:lpstr>PREVIOUS EXAMPLE</vt:lpstr>
      <vt:lpstr>VISUALISE ARRAYS/lists</vt:lpstr>
      <vt:lpstr>Creating lists in python</vt:lpstr>
      <vt:lpstr>List APPEND</vt:lpstr>
      <vt:lpstr>ACCESSING ARRAY ELEMENTS</vt:lpstr>
      <vt:lpstr>Editing array elements</vt:lpstr>
      <vt:lpstr>TASK</vt:lpstr>
      <vt:lpstr>Add to LIsts</vt:lpstr>
      <vt:lpstr>Size of an ARRAY</vt:lpstr>
      <vt:lpstr>ITERATING through ARRAYS</vt:lpstr>
      <vt:lpstr>Try This</vt:lpstr>
      <vt:lpstr>Confusing stuff 1!</vt:lpstr>
      <vt:lpstr>workaround</vt:lpstr>
      <vt:lpstr>Confusing stuff 2!</vt:lpstr>
      <vt:lpstr>WORKAROUND</vt:lpstr>
      <vt:lpstr>PROBLEM</vt:lpstr>
      <vt:lpstr>Good practice*</vt:lpstr>
      <vt:lpstr>PARTY LIST 2</vt:lpstr>
      <vt:lpstr>Pseudocode solution</vt:lpstr>
      <vt:lpstr>Party LIST 3</vt:lpstr>
      <vt:lpstr>Pseudocode solution</vt:lpstr>
      <vt:lpstr>EXTENSION</vt:lpstr>
      <vt:lpstr>TASK</vt:lpstr>
      <vt:lpstr>TASK</vt:lpstr>
      <vt:lpstr>SUMMARY</vt:lpstr>
      <vt:lpstr>SELF EVALUATION</vt:lpstr>
      <vt:lpstr>FURTHER READING/REVISION</vt:lpstr>
    </vt:vector>
  </TitlesOfParts>
  <Company>Wilmslow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FatMax</dc:creator>
  <cp:lastModifiedBy>P Burgess</cp:lastModifiedBy>
  <cp:revision>131</cp:revision>
  <dcterms:created xsi:type="dcterms:W3CDTF">2015-07-16T06:18:46Z</dcterms:created>
  <dcterms:modified xsi:type="dcterms:W3CDTF">2018-04-14T09:01:57Z</dcterms:modified>
</cp:coreProperties>
</file>