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83" r:id="rId7"/>
    <p:sldId id="284" r:id="rId8"/>
    <p:sldId id="285" r:id="rId9"/>
    <p:sldId id="286" r:id="rId10"/>
    <p:sldId id="260" r:id="rId11"/>
    <p:sldId id="261" r:id="rId12"/>
    <p:sldId id="287" r:id="rId13"/>
    <p:sldId id="288" r:id="rId14"/>
    <p:sldId id="289" r:id="rId15"/>
    <p:sldId id="290" r:id="rId16"/>
    <p:sldId id="291" r:id="rId17"/>
    <p:sldId id="266" r:id="rId18"/>
    <p:sldId id="265" r:id="rId19"/>
    <p:sldId id="269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B531D-BB80-4212-863B-F93D60944738}" v="397" dt="2026-01-24T11:03:38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020" autoAdjust="0"/>
  </p:normalViewPr>
  <p:slideViewPr>
    <p:cSldViewPr snapToGrid="0">
      <p:cViewPr varScale="1">
        <p:scale>
          <a:sx n="122" d="100"/>
          <a:sy n="122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5C179-D1E6-44DF-85AE-917D90662162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31205-9CED-4905-8D15-E01A3DC6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5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31205-9CED-4905-8D15-E01A3DC689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8D60C-057C-81BC-51E0-C5CA77701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FBDE5-2D5B-CFB2-67C1-F2BD7A1F0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2E51A-1C2F-F42D-BA43-2357677C0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C7503-F07A-AA7E-DE18-4383E1276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BDDD3-3579-2B50-0D78-80B64030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8AFD1-07D4-C714-3F49-E0DEF2A76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37C8D-074F-DAE2-9B89-D2C37E1D6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C6BE-6758-5A14-98E9-4A85924F0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C34B8-ED12-9403-C7EA-963FF8C47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E1E7C-DF6A-D8EF-9E63-15425E75D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28582-503D-C338-7FCA-CF1BB927D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4835-7F57-0479-A077-855FD9560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16081-5471-01F1-5DC9-B6BB058B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8CC783-4B82-BF36-112D-AFDFC18E0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3FC2B-533C-0EB1-C118-A66A87249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F79B7-C971-3F8F-89B8-57B989A539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CDF6-FE43-649A-4519-600E978BB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C911E-81A0-A568-F8EC-C00AC767E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9A19-C700-A8FB-DA97-4D315457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00443-FD92-E0F0-1705-0C799940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D267-8100-48A1-C641-CED88E27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3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9025-15DC-A0BD-66DF-FA5A7E9C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9D7B7-6D9A-1D56-659A-0217543BC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50BC3-678B-75D4-3B6B-C62E10F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C7E2-127B-A051-5D4E-8300CE26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1E81-071D-2493-A8CE-1ED6567B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5F526-63EC-7548-EB56-95CDE859D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7B2B4-DDA6-F904-7320-92C69905D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2CF40-8634-5E1F-81EC-EB34E0E1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11DEC-17B0-F6EC-C097-8CC8919A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4C10-51B8-D38C-0BBA-E2F01302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6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64702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8FC8-146D-0E3F-3ABE-04E592EF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4B5B-343C-DEBB-8FCD-8F946F4E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B6B50-363C-8F89-A38A-004598BA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DA3D3-EC2E-5CB9-6455-622D3ECC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E5154-43E7-966D-B381-08A4F0F2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1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E259-07C0-8A0B-469A-FC43C2A6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D3C5D-A520-B41A-906C-1CC91C99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CF89F-A8AB-DEE9-1766-0C3664A5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900C9-6835-0F05-4C61-A0FF788F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3A87A-C014-006D-015E-DB641A2F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1FE9-F9C5-C642-3B19-88A1F21F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CFB2-BCA4-218B-4643-55D84BBF1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A6942-C8EB-80C8-F011-0E04B76A0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1DE7D-A0E9-1264-F231-7CCE99F2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F87D8-1E96-16BA-0A4B-99FF2B9E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971D1-09F4-2B2C-6C17-DA721771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5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6CAB-ED30-2ADE-1F74-69319484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6DC5A-AE51-83A1-48E5-7C24D3FC6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C4B54-6FD4-9530-9BB1-991068FBB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483C2-56A6-DEC8-E5E9-44A06206F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26E8D-84D6-BA22-E94D-144D731F3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7AFC7-F8B9-BAC0-AD3A-8C73BFF8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5CE68-CEF8-D7BA-478C-B546263B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A99EA-F35D-D735-D35B-9229E25D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2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05DB-50AA-805C-49BF-8A33E954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8F460-DC03-B1F0-9235-A56FDBD0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5DA28-48D2-7941-F1BF-37FBA408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73057-388C-3FD3-1F7A-3B0D7B77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4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CE739-3778-61F7-02DF-66250C4E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39507-A550-B3EB-190B-4634E10B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F2D1-D7CB-FFB5-A818-52696682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4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730E-65E6-2312-F572-5EC5E78F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27E1E-F868-D739-E4C9-C88FB462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17950-6E58-C8AF-A142-F32F18025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06DAB-0CA3-083D-394C-1BA783DB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42843-2E66-6842-94B0-B72D477B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77FC2-48C9-8421-6FCC-52668580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8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4DAB-5ECC-D1F6-3B7B-1F08F153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A92C4-5122-CB14-BFD1-D48FB91B6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72CB4-CFC9-973D-0F7A-9EC3B35F0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D0FB3-1849-B79F-5224-CF6B1781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F7AD0-D6B0-63FB-D714-312E3E00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1CDC5-19D5-A261-544B-04FCB0EB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6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7483A-005D-9863-27AE-97C24762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2C0DF-7AC1-1082-4E3B-F7F32775D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B2AA9-F1BD-E3FE-6D7C-52F6C8F8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FAF68-243B-4738-905A-DC60EB0B6969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B0AD1-1AFF-5EAA-47C8-E9F52B38B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83D1-77F7-ECEB-947B-51ECFA02E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6EC1BE-724F-4DCF-9C3B-F71973ADA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qa.org.uk/find-past-papers-and-mark-scheme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CC3C4-A3D5-817E-F1AB-A55EE68D4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226" y="2016432"/>
            <a:ext cx="4637634" cy="279516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Science Revision</a:t>
            </a:r>
            <a:r>
              <a:rPr lang="en-US" sz="4400" dirty="0"/>
              <a:t>: </a:t>
            </a:r>
            <a:br>
              <a:rPr lang="en-US" sz="4400" dirty="0"/>
            </a:br>
            <a:r>
              <a:rPr lang="en-US" sz="4400" dirty="0"/>
              <a:t>How to use the best strategy to improve your revision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D48DA-B3A9-41D1-F71C-082C6AF3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086" y="1246195"/>
            <a:ext cx="6229297" cy="3445547"/>
          </a:xfrm>
          <a:prstGeom prst="rect">
            <a:avLst/>
          </a:prstGeom>
        </p:spPr>
      </p:pic>
      <p:pic>
        <p:nvPicPr>
          <p:cNvPr id="6" name="Picture 5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315AEAAC-BCF0-ED6A-6D47-3FE3DE072D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AAE43-2BFB-110A-2172-229D99206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82D0-0081-70FF-157D-D6F83287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91588"/>
            <a:ext cx="10375186" cy="6225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7B8DB-68F0-7798-DEBF-14972044B19C}"/>
              </a:ext>
            </a:extLst>
          </p:cNvPr>
          <p:cNvSpPr txBox="1"/>
          <p:nvPr/>
        </p:nvSpPr>
        <p:spPr>
          <a:xfrm>
            <a:off x="2330784" y="1463842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Ink Free" panose="03080402000500000000" pitchFamily="66" charset="0"/>
              </a:rPr>
              <a:t>Insulin and Glucagon</a:t>
            </a:r>
            <a:endParaRPr lang="en-GB" sz="66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0BC7C-17B6-9264-DB00-34E64A5A9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955" y="5672138"/>
            <a:ext cx="1185862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1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E6A66-3900-FE48-484E-FF7E0F171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D2EAC-99E7-94AE-CF0A-CD5586933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91588"/>
            <a:ext cx="10375186" cy="6225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0712C-ABCA-A98E-219C-090019CC05D4}"/>
              </a:ext>
            </a:extLst>
          </p:cNvPr>
          <p:cNvSpPr txBox="1"/>
          <p:nvPr/>
        </p:nvSpPr>
        <p:spPr>
          <a:xfrm>
            <a:off x="2330784" y="1463842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Ink Free" panose="03080402000500000000" pitchFamily="66" charset="0"/>
              </a:rPr>
              <a:t>What is the independent variable?</a:t>
            </a:r>
            <a:endParaRPr lang="en-GB" sz="66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43369-8C01-3DFB-8416-675CA1B4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955" y="5672138"/>
            <a:ext cx="1185862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51512-8AFE-450C-74CE-75FE78A9A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D7045-A100-5470-F6A6-7C1CA90C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91588"/>
            <a:ext cx="10375186" cy="6225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CCE04-ACA8-D8E0-A224-412A09149799}"/>
              </a:ext>
            </a:extLst>
          </p:cNvPr>
          <p:cNvSpPr txBox="1"/>
          <p:nvPr/>
        </p:nvSpPr>
        <p:spPr>
          <a:xfrm>
            <a:off x="2330784" y="1463842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Ink Free" panose="03080402000500000000" pitchFamily="66" charset="0"/>
              </a:rPr>
              <a:t>The variable you change in an experiment</a:t>
            </a:r>
            <a:endParaRPr lang="en-GB" sz="66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BA6B6-7FB6-6076-0AFC-30B3A4BC8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955" y="5672138"/>
            <a:ext cx="1185862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FCABE-4EA8-A28E-C4CA-012A41FE9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C780D1E-F84F-868E-2314-7B470E950999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BE7189C1-7E2E-E104-2838-D8EA42D33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A51BD2-C41E-2CC0-E760-359D4103CE94}"/>
              </a:ext>
            </a:extLst>
          </p:cNvPr>
          <p:cNvSpPr txBox="1"/>
          <p:nvPr/>
        </p:nvSpPr>
        <p:spPr>
          <a:xfrm>
            <a:off x="893308" y="1797850"/>
            <a:ext cx="3679657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Make it</a:t>
            </a:r>
            <a:endParaRPr lang="en-US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Learn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Test it 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Review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/>
          </a:p>
        </p:txBody>
      </p:sp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1E83F0D2-3631-5B36-6F69-E14894E65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96A5D2-9E70-2C41-3669-6924BB5437A0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Learning Strategy</a:t>
            </a:r>
          </a:p>
        </p:txBody>
      </p:sp>
    </p:spTree>
    <p:extLst>
      <p:ext uri="{BB962C8B-B14F-4D97-AF65-F5344CB8AC3E}">
        <p14:creationId xmlns:p14="http://schemas.microsoft.com/office/powerpoint/2010/main" val="416106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65418-5E59-E782-7DA3-FC5D561C8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7F69-BC0D-EC80-894A-34611CA181F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Red, </a:t>
            </a:r>
            <a:r>
              <a:rPr lang="en-US" sz="4800" b="1" dirty="0">
                <a:solidFill>
                  <a:srgbClr val="FFC000"/>
                </a:solidFill>
              </a:rPr>
              <a:t>amber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and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green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endParaRPr lang="en-GB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60578-D525-F6C0-FA03-A8F530353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149600"/>
            <a:ext cx="2425700" cy="242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FA1E3-BDA8-A582-E02B-1FF9B239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0" y="3149600"/>
            <a:ext cx="2425700" cy="242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1C6A6-918C-3955-00CC-229114E8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0" y="3149600"/>
            <a:ext cx="2425700" cy="2425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26412C-B011-D095-93E8-3B9DC28C5AC3}"/>
              </a:ext>
            </a:extLst>
          </p:cNvPr>
          <p:cNvSpPr txBox="1"/>
          <p:nvPr/>
        </p:nvSpPr>
        <p:spPr>
          <a:xfrm>
            <a:off x="1016000" y="2503269"/>
            <a:ext cx="307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Not learnt yet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42C18-40C5-596B-52D1-CC5BE92AC668}"/>
              </a:ext>
            </a:extLst>
          </p:cNvPr>
          <p:cNvSpPr txBox="1"/>
          <p:nvPr/>
        </p:nvSpPr>
        <p:spPr>
          <a:xfrm>
            <a:off x="4838700" y="2503269"/>
            <a:ext cx="307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Nearly there</a:t>
            </a:r>
            <a:endParaRPr lang="en-GB" sz="3600" b="1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FE990-1581-65DC-0E12-1262B2D3DD31}"/>
              </a:ext>
            </a:extLst>
          </p:cNvPr>
          <p:cNvSpPr txBox="1"/>
          <p:nvPr/>
        </p:nvSpPr>
        <p:spPr>
          <a:xfrm>
            <a:off x="8928100" y="2503269"/>
            <a:ext cx="307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Learnt it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896856-9819-CA63-8E7A-3700B679806C}"/>
              </a:ext>
            </a:extLst>
          </p:cNvPr>
          <p:cNvSpPr txBox="1"/>
          <p:nvPr/>
        </p:nvSpPr>
        <p:spPr>
          <a:xfrm>
            <a:off x="736600" y="5575300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tried and you didn’t manage to remember much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6F17F2-531A-8CD9-080E-96384C6DD917}"/>
              </a:ext>
            </a:extLst>
          </p:cNvPr>
          <p:cNvSpPr txBox="1"/>
          <p:nvPr/>
        </p:nvSpPr>
        <p:spPr>
          <a:xfrm>
            <a:off x="4559300" y="5528101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manage to say quite a lot, but not </a:t>
            </a:r>
            <a:r>
              <a:rPr lang="en-US" sz="2400" u="sng" dirty="0"/>
              <a:t>all</a:t>
            </a:r>
            <a:r>
              <a:rPr lang="en-US" sz="2400" dirty="0"/>
              <a:t> yet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400D8-D930-194C-87AC-660D8B06D8A1}"/>
              </a:ext>
            </a:extLst>
          </p:cNvPr>
          <p:cNvSpPr txBox="1"/>
          <p:nvPr/>
        </p:nvSpPr>
        <p:spPr>
          <a:xfrm>
            <a:off x="8559800" y="5528101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manage to say </a:t>
            </a:r>
            <a:r>
              <a:rPr lang="en-US" sz="2400" b="1" dirty="0"/>
              <a:t>everything</a:t>
            </a:r>
            <a:r>
              <a:rPr lang="en-US" sz="2400" dirty="0"/>
              <a:t> </a:t>
            </a:r>
            <a:r>
              <a:rPr lang="en-US" sz="2400" u="sng" dirty="0"/>
              <a:t>confidently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7223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6E22D-BF9B-0243-9885-A4F37DF6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52E1-985C-0D13-14C2-93C25F07361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Step 2: Learn it– self or partner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3EC5-0D56-5625-83EC-595655D0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099"/>
            <a:ext cx="10515600" cy="42957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dirty="0"/>
              <a:t>Ask yourself the question</a:t>
            </a:r>
          </a:p>
          <a:p>
            <a:pPr marL="742950" indent="-742950">
              <a:buAutoNum type="arabicPeriod"/>
            </a:pPr>
            <a:r>
              <a:rPr lang="en-US" dirty="0"/>
              <a:t>Say the answer out loud</a:t>
            </a:r>
          </a:p>
          <a:p>
            <a:pPr marL="742950" indent="-742950">
              <a:buAutoNum type="arabicPeriod"/>
            </a:pPr>
            <a:r>
              <a:rPr lang="en-US" dirty="0" err="1"/>
              <a:t>IIf</a:t>
            </a:r>
            <a:r>
              <a:rPr lang="en-US" dirty="0"/>
              <a:t> you manage to say the answer word for word, put it in the ‘green’ pile (learnt)</a:t>
            </a:r>
          </a:p>
          <a:p>
            <a:pPr marL="742950" indent="-742950">
              <a:buAutoNum type="arabicPeriod"/>
            </a:pPr>
            <a:r>
              <a:rPr lang="en-US" dirty="0"/>
              <a:t>If you manage to say </a:t>
            </a:r>
            <a:r>
              <a:rPr lang="en-US" i="1" dirty="0"/>
              <a:t>nearly</a:t>
            </a:r>
            <a:r>
              <a:rPr lang="en-US" dirty="0"/>
              <a:t> all of the answer you can move to the ‘amber’ pile (almost there)</a:t>
            </a:r>
          </a:p>
          <a:p>
            <a:pPr marL="742950" indent="-742950">
              <a:buAutoNum type="arabicPeriod"/>
            </a:pPr>
            <a:r>
              <a:rPr lang="en-US" dirty="0"/>
              <a:t>If you have no idea at all of the answer put it in the ‘red’ pile (not learnt)</a:t>
            </a:r>
          </a:p>
          <a:p>
            <a:pPr marL="742950" indent="-742950">
              <a:buAutoNum type="arabicPeriod"/>
            </a:pPr>
            <a:r>
              <a:rPr lang="en-US" dirty="0"/>
              <a:t>Repeat the process with the amber and red piles until they are all green</a:t>
            </a:r>
          </a:p>
          <a:p>
            <a:pPr marL="742950" indent="-742950">
              <a:buAutoNum type="arabicPeriod"/>
            </a:pP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754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8C452-6C7D-E9DC-3FEA-A482004B9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E6E32-F166-66DB-4952-5ED021D7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9" y="3340100"/>
            <a:ext cx="2514600" cy="251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ECE3F-F65F-6149-EA1C-C3103DA4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9" y="2336800"/>
            <a:ext cx="2514600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C2CEB1-1FFD-7B97-47D1-5391969A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9" y="4343400"/>
            <a:ext cx="25146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8DE07-E27C-E55F-DE62-584246CC5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3063875"/>
            <a:ext cx="25146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D0BC09-1120-2448-1E42-B775F83E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978275"/>
            <a:ext cx="2514600" cy="251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DCCBBE-8FB6-B02E-850A-665F989C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806" y="3594100"/>
            <a:ext cx="2143125" cy="2143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57EEE4-AA72-13E9-EE45-40E0077F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75" y="3340100"/>
            <a:ext cx="2514600" cy="2514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CCEB06-E80A-2AE2-841D-BF9B76A18D61}"/>
              </a:ext>
            </a:extLst>
          </p:cNvPr>
          <p:cNvSpPr txBox="1"/>
          <p:nvPr/>
        </p:nvSpPr>
        <p:spPr>
          <a:xfrm>
            <a:off x="647700" y="298113"/>
            <a:ext cx="1082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Over time, your red pile </a:t>
            </a:r>
            <a:r>
              <a:rPr lang="en-US" sz="4400" b="1" i="1" u="sng" dirty="0"/>
              <a:t>will</a:t>
            </a:r>
            <a:r>
              <a:rPr lang="en-US" sz="4400" dirty="0"/>
              <a:t> reduce with </a:t>
            </a:r>
            <a:r>
              <a:rPr lang="en-US" sz="4400" b="1" dirty="0"/>
              <a:t>repeated practice </a:t>
            </a:r>
            <a:r>
              <a:rPr lang="en-US" sz="4400" u="sng" dirty="0"/>
              <a:t>daily</a:t>
            </a:r>
            <a:endParaRPr lang="en-GB" sz="4400" u="sng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7BA84C6-4383-70BF-D4AA-AE0D95198147}"/>
              </a:ext>
            </a:extLst>
          </p:cNvPr>
          <p:cNvSpPr/>
          <p:nvPr/>
        </p:nvSpPr>
        <p:spPr>
          <a:xfrm>
            <a:off x="2416175" y="1798638"/>
            <a:ext cx="6743700" cy="949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820AE-9C8C-99CE-53B0-E88FC8857FFB}"/>
              </a:ext>
            </a:extLst>
          </p:cNvPr>
          <p:cNvSpPr txBox="1"/>
          <p:nvPr/>
        </p:nvSpPr>
        <p:spPr>
          <a:xfrm>
            <a:off x="9440068" y="296733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Ink Free" panose="03080402000500000000" pitchFamily="66" charset="0"/>
                <a:cs typeface="Arial" panose="020B0604020202020204" pitchFamily="34" charset="0"/>
              </a:rPr>
              <a:t>Empty!</a:t>
            </a:r>
            <a:endParaRPr lang="en-GB" sz="5400" b="1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6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3F8DB-A4EB-B865-2DAC-94AB9982C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A7ABF92F-5DFE-1DD7-66CE-CCE04278616F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C0C7F858-688E-6117-1087-87215F31C9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E4B02F-1ED8-7E66-AA94-1B12B01FB93D}"/>
              </a:ext>
            </a:extLst>
          </p:cNvPr>
          <p:cNvSpPr txBox="1"/>
          <p:nvPr/>
        </p:nvSpPr>
        <p:spPr>
          <a:xfrm>
            <a:off x="893308" y="1797850"/>
            <a:ext cx="3679657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Make it</a:t>
            </a:r>
            <a:endParaRPr lang="en-US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Learn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Test it 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Review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/>
          </a:p>
        </p:txBody>
      </p:sp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44C12B4D-E002-BF3C-D7E3-BD8B3A078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AEEB6-578C-AC8D-484D-8A09C0B09829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Learning Strategy</a:t>
            </a:r>
          </a:p>
        </p:txBody>
      </p:sp>
    </p:spTree>
    <p:extLst>
      <p:ext uri="{BB962C8B-B14F-4D97-AF65-F5344CB8AC3E}">
        <p14:creationId xmlns:p14="http://schemas.microsoft.com/office/powerpoint/2010/main" val="386536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A6524-7594-5319-B8A0-949614517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BF1CC-35BD-9AAC-8C60-0D3CE66D2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662"/>
            <a:ext cx="12192000" cy="55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5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7BE87-498E-C73A-0CD5-F2CFBD03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41" y="0"/>
            <a:ext cx="1041812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6E0642-1532-0622-EF8E-8002BD348941}"/>
              </a:ext>
            </a:extLst>
          </p:cNvPr>
          <p:cNvSpPr txBox="1">
            <a:spLocks/>
          </p:cNvSpPr>
          <p:nvPr/>
        </p:nvSpPr>
        <p:spPr>
          <a:xfrm>
            <a:off x="7462025" y="432032"/>
            <a:ext cx="4034883" cy="1325563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</a:rPr>
              <a:t>Step 3: Test it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0135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8C3E2-9D7C-2D74-2360-95AB2929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4" y="454950"/>
            <a:ext cx="9392421" cy="1330841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Exam Dates 2026 – Exam board AQA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87369-4549-B585-A71C-84EF0003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57" y="2363009"/>
            <a:ext cx="4958966" cy="3917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 dirty="0"/>
              <a:t>Biology paper 1 – 12</a:t>
            </a:r>
            <a:r>
              <a:rPr lang="en-US" sz="2000" b="1" baseline="30000" dirty="0"/>
              <a:t>th</a:t>
            </a:r>
            <a:r>
              <a:rPr lang="en-US" sz="2000" b="1" dirty="0"/>
              <a:t> May 2026</a:t>
            </a:r>
          </a:p>
          <a:p>
            <a:pPr marL="0" indent="0">
              <a:buNone/>
            </a:pPr>
            <a:r>
              <a:rPr lang="en-US" sz="2000" b="1" dirty="0"/>
              <a:t>Chemistry Paper 1 – 18</a:t>
            </a:r>
            <a:r>
              <a:rPr lang="en-US" sz="2000" b="1" baseline="30000" dirty="0"/>
              <a:t>th</a:t>
            </a:r>
            <a:r>
              <a:rPr lang="en-US" sz="2000" b="1" dirty="0"/>
              <a:t> May 2026</a:t>
            </a:r>
          </a:p>
          <a:p>
            <a:pPr marL="0" indent="0">
              <a:buNone/>
            </a:pPr>
            <a:r>
              <a:rPr lang="en-US" sz="2000" b="1" dirty="0"/>
              <a:t>Physics paper 1 – 2</a:t>
            </a:r>
            <a:r>
              <a:rPr lang="en-US" sz="2000" b="1" baseline="30000" dirty="0"/>
              <a:t>nd</a:t>
            </a:r>
            <a:r>
              <a:rPr lang="en-US" sz="2000" b="1" dirty="0"/>
              <a:t> June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Biology paper 2 – 8</a:t>
            </a:r>
            <a:r>
              <a:rPr lang="en-US" sz="2000" b="1" baseline="30000" dirty="0"/>
              <a:t>th</a:t>
            </a:r>
            <a:r>
              <a:rPr lang="en-US" sz="2000" b="1" dirty="0"/>
              <a:t> June 2026</a:t>
            </a:r>
          </a:p>
          <a:p>
            <a:pPr marL="0" indent="0">
              <a:buNone/>
            </a:pPr>
            <a:r>
              <a:rPr lang="en-US" sz="2000" b="1" dirty="0"/>
              <a:t>Chemistry paper 2 – 12</a:t>
            </a:r>
            <a:r>
              <a:rPr lang="en-US" sz="2000" b="1" baseline="30000" dirty="0"/>
              <a:t>th</a:t>
            </a:r>
            <a:r>
              <a:rPr lang="en-US" sz="2000" b="1" dirty="0"/>
              <a:t> June</a:t>
            </a:r>
          </a:p>
          <a:p>
            <a:pPr marL="0" indent="0">
              <a:buNone/>
            </a:pPr>
            <a:r>
              <a:rPr lang="en-US" sz="2000" b="1" dirty="0"/>
              <a:t>Physics paper 2 – 15</a:t>
            </a:r>
            <a:r>
              <a:rPr lang="en-US" sz="2000" b="1" baseline="30000" dirty="0"/>
              <a:t>th</a:t>
            </a:r>
            <a:r>
              <a:rPr lang="en-US" sz="2000" b="1" dirty="0"/>
              <a:t> June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Synergy</a:t>
            </a:r>
          </a:p>
          <a:p>
            <a:pPr marL="0" indent="0">
              <a:buNone/>
            </a:pPr>
            <a:r>
              <a:rPr lang="en-US" sz="2000" b="1" dirty="0"/>
              <a:t>Life &amp; Environmental sciences paper 1 – 12</a:t>
            </a:r>
            <a:r>
              <a:rPr lang="en-US" sz="2000" b="1" baseline="30000" dirty="0"/>
              <a:t>th</a:t>
            </a:r>
            <a:r>
              <a:rPr lang="en-US" sz="2000" b="1" dirty="0"/>
              <a:t> May 2026</a:t>
            </a:r>
          </a:p>
          <a:p>
            <a:pPr marL="0" indent="0">
              <a:buNone/>
            </a:pPr>
            <a:r>
              <a:rPr lang="en-US" sz="2000" b="1" dirty="0"/>
              <a:t>Life &amp; Environmental sciences paper 2 – 2</a:t>
            </a:r>
            <a:r>
              <a:rPr lang="en-US" sz="2000" b="1" baseline="30000" dirty="0"/>
              <a:t>nd</a:t>
            </a:r>
            <a:r>
              <a:rPr lang="en-US" sz="2000" b="1" dirty="0"/>
              <a:t> June 2026</a:t>
            </a:r>
          </a:p>
          <a:p>
            <a:pPr marL="0" indent="0">
              <a:buNone/>
            </a:pPr>
            <a:r>
              <a:rPr lang="en-US" sz="2000" b="1" dirty="0"/>
              <a:t>Physical sciences paper 1 -8</a:t>
            </a:r>
            <a:r>
              <a:rPr lang="en-US" sz="2000" b="1" baseline="30000" dirty="0"/>
              <a:t>th</a:t>
            </a:r>
            <a:r>
              <a:rPr lang="en-US" sz="2000" b="1" dirty="0"/>
              <a:t> June 2026</a:t>
            </a:r>
          </a:p>
          <a:p>
            <a:pPr marL="0" indent="0">
              <a:buNone/>
            </a:pPr>
            <a:r>
              <a:rPr lang="en-US" sz="2000" b="1" dirty="0"/>
              <a:t>Physical sciences paper 2 -12</a:t>
            </a:r>
            <a:r>
              <a:rPr lang="en-US" sz="2000" b="1" baseline="30000" dirty="0"/>
              <a:t>th</a:t>
            </a:r>
            <a:r>
              <a:rPr lang="en-US" sz="2000" b="1" dirty="0"/>
              <a:t> June 2026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CFA19-211C-2C4F-F245-3BA20CFDB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042" y="2226482"/>
            <a:ext cx="6823957" cy="3889654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FFCC7-129B-F244-7A90-3A0A4DED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0" y="0"/>
            <a:ext cx="8802328" cy="5925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06A7A-593A-1A47-B4D0-7BA71DCB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334"/>
          <a:stretch>
            <a:fillRect/>
          </a:stretch>
        </p:blipFill>
        <p:spPr>
          <a:xfrm>
            <a:off x="6488303" y="365147"/>
            <a:ext cx="4857430" cy="2210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CF135-F189-FE6A-6C46-250DEDF9CB8E}"/>
              </a:ext>
            </a:extLst>
          </p:cNvPr>
          <p:cNvSpPr txBox="1"/>
          <p:nvPr/>
        </p:nvSpPr>
        <p:spPr>
          <a:xfrm>
            <a:off x="6823522" y="2597205"/>
            <a:ext cx="4186991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Answer all parts of the first question</a:t>
            </a:r>
          </a:p>
          <a:p>
            <a:endParaRPr lang="en-US" dirty="0"/>
          </a:p>
          <a:p>
            <a:r>
              <a:rPr lang="en-US" dirty="0"/>
              <a:t>Use the mark scheme and a different </a:t>
            </a:r>
            <a:r>
              <a:rPr lang="en-US" dirty="0" err="1"/>
              <a:t>coloured</a:t>
            </a:r>
            <a:r>
              <a:rPr lang="en-US" dirty="0"/>
              <a:t> pen.</a:t>
            </a:r>
          </a:p>
          <a:p>
            <a:endParaRPr lang="en-US" dirty="0"/>
          </a:p>
          <a:p>
            <a:r>
              <a:rPr lang="en-US" dirty="0"/>
              <a:t>Annotate questions you got wrong with the correct answer</a:t>
            </a:r>
          </a:p>
          <a:p>
            <a:endParaRPr lang="en-US" dirty="0"/>
          </a:p>
          <a:p>
            <a:r>
              <a:rPr lang="en-US" dirty="0"/>
              <a:t>Then move to the second question and repeat.</a:t>
            </a:r>
          </a:p>
          <a:p>
            <a:endParaRPr lang="en-US" dirty="0"/>
          </a:p>
          <a:p>
            <a:r>
              <a:rPr lang="en-US" dirty="0"/>
              <a:t>Marking after each question ensures you don’t repeat the same mistakes</a:t>
            </a:r>
            <a:endParaRPr lang="en-GB" dirty="0"/>
          </a:p>
        </p:txBody>
      </p:sp>
      <p:pic>
        <p:nvPicPr>
          <p:cNvPr id="7" name="Picture 6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6C99EE9F-8030-36E5-4F5B-5D4C71E920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7BBE5-9BD4-C2B3-490D-65FA9AFB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26" y="647280"/>
            <a:ext cx="6996446" cy="3121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3C256-19A8-A1FF-6F93-501FD1771767}"/>
              </a:ext>
            </a:extLst>
          </p:cNvPr>
          <p:cNvSpPr txBox="1"/>
          <p:nvPr/>
        </p:nvSpPr>
        <p:spPr>
          <a:xfrm>
            <a:off x="6096000" y="2759926"/>
            <a:ext cx="4475899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Pay attention to underlined words  - this is the only acceptable word without this the answer is wrong</a:t>
            </a:r>
            <a:endParaRPr lang="en-GB" sz="2800" dirty="0"/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74164605-C31D-0412-F4DC-6E10A10D3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6ACA7-DA09-BADC-B69C-663D6D5A8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C9BBA36-A4E5-AFCA-AE6D-722E104EF7F1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BF537C92-5780-B750-92FA-08ED61507C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E3A69D-B8D9-B949-999C-3FDCB3942942}"/>
              </a:ext>
            </a:extLst>
          </p:cNvPr>
          <p:cNvSpPr txBox="1"/>
          <p:nvPr/>
        </p:nvSpPr>
        <p:spPr>
          <a:xfrm>
            <a:off x="893308" y="1797850"/>
            <a:ext cx="3679657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Make it</a:t>
            </a:r>
            <a:endParaRPr lang="en-US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Learn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Test it 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Review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/>
          </a:p>
        </p:txBody>
      </p:sp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72DB75F0-CBB8-FC5F-C174-5F8E5A1F6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081A99-5102-6174-C29C-3BF5A7621FF2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Learning Strategy</a:t>
            </a:r>
          </a:p>
        </p:txBody>
      </p:sp>
    </p:spTree>
    <p:extLst>
      <p:ext uri="{BB962C8B-B14F-4D97-AF65-F5344CB8AC3E}">
        <p14:creationId xmlns:p14="http://schemas.microsoft.com/office/powerpoint/2010/main" val="3276818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B1F00-58F5-77C4-C032-7AAFE51AC2B3}"/>
              </a:ext>
            </a:extLst>
          </p:cNvPr>
          <p:cNvSpPr txBox="1"/>
          <p:nvPr/>
        </p:nvSpPr>
        <p:spPr>
          <a:xfrm>
            <a:off x="288415" y="1672095"/>
            <a:ext cx="116151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/>
              <a:t>Go back to flash cards and repeat the learn it process</a:t>
            </a:r>
          </a:p>
          <a:p>
            <a:pPr marL="914400" indent="-914400">
              <a:buAutoNum type="arabicPeriod"/>
            </a:pPr>
            <a:endParaRPr lang="en-US" sz="5400" dirty="0"/>
          </a:p>
          <a:p>
            <a:pPr marL="914400" indent="-914400">
              <a:buAutoNum type="arabicPeriod"/>
            </a:pPr>
            <a:r>
              <a:rPr lang="en-US" sz="5400" dirty="0"/>
              <a:t>Full past papers on the AQA website  </a:t>
            </a:r>
            <a:r>
              <a:rPr lang="en-US" sz="5400" dirty="0">
                <a:hlinkClick r:id="rId2"/>
              </a:rPr>
              <a:t>AQA | Resources | Past Papers &amp; AQA Mark Schemes</a:t>
            </a:r>
            <a:endParaRPr lang="en-GB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4192C0-48BF-27BA-5947-87D8F4799997}"/>
              </a:ext>
            </a:extLst>
          </p:cNvPr>
          <p:cNvSpPr txBox="1">
            <a:spLocks/>
          </p:cNvSpPr>
          <p:nvPr/>
        </p:nvSpPr>
        <p:spPr>
          <a:xfrm>
            <a:off x="6478859" y="432032"/>
            <a:ext cx="5018049" cy="1325563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</a:rPr>
              <a:t>Step 4: Review it</a:t>
            </a:r>
            <a:endParaRPr lang="en-GB" sz="4800" dirty="0"/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BB06612A-ADFE-D24F-6800-8E4333C85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42" y="432032"/>
            <a:ext cx="1824654" cy="4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B9E48-09C2-DC1A-25BF-7B307CDD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369"/>
            <a:ext cx="12192000" cy="5345261"/>
          </a:xfrm>
          <a:prstGeom prst="rect">
            <a:avLst/>
          </a:prstGeom>
        </p:spPr>
      </p:pic>
      <p:pic>
        <p:nvPicPr>
          <p:cNvPr id="4" name="Picture 3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7F9240A1-AD3A-FE11-4B25-07D1080661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41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7222-C0D2-9218-ECE4-F803A757E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3191"/>
            <a:ext cx="9144000" cy="2387600"/>
          </a:xfrm>
        </p:spPr>
        <p:txBody>
          <a:bodyPr/>
          <a:lstStyle/>
          <a:p>
            <a:r>
              <a:rPr lang="en-US" dirty="0"/>
              <a:t>Science Drop in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7CB7C-7370-543A-6623-F524FB537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3" y="5108762"/>
            <a:ext cx="9616068" cy="2387600"/>
          </a:xfrm>
        </p:spPr>
        <p:txBody>
          <a:bodyPr/>
          <a:lstStyle/>
          <a:p>
            <a:r>
              <a:rPr lang="en-US" dirty="0"/>
              <a:t>Every Thursday in room 104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B085C-92A9-D29B-63E1-8E7052087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20"/>
            <a:ext cx="6229297" cy="3445547"/>
          </a:xfrm>
          <a:prstGeom prst="rect">
            <a:avLst/>
          </a:prstGeom>
        </p:spPr>
      </p:pic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2C748D72-7765-7883-E9EA-E0C95F855D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3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78506-D986-A9A8-7DB2-7E4A3AE9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4EF8BF9B-9026-42AF-ECBE-0F21400BAE56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F8B00F33-AA32-E17B-ABE2-641756C9E4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F63B2-12F3-9D4F-7FF1-D36E0B515130}"/>
              </a:ext>
            </a:extLst>
          </p:cNvPr>
          <p:cNvSpPr txBox="1"/>
          <p:nvPr/>
        </p:nvSpPr>
        <p:spPr>
          <a:xfrm>
            <a:off x="893308" y="1797850"/>
            <a:ext cx="3679657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Make it</a:t>
            </a:r>
            <a:endParaRPr lang="en-US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Learn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Test it 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Review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/>
          </a:p>
        </p:txBody>
      </p:sp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8D3A067F-9D0B-F20F-E9F3-7C08EC0D3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AE1BC5-13D2-1DB7-A33F-CB69C961E01F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Learning Strategy</a:t>
            </a:r>
          </a:p>
        </p:txBody>
      </p:sp>
    </p:spTree>
    <p:extLst>
      <p:ext uri="{BB962C8B-B14F-4D97-AF65-F5344CB8AC3E}">
        <p14:creationId xmlns:p14="http://schemas.microsoft.com/office/powerpoint/2010/main" val="140306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C43B5-F52C-B734-A323-BEA97DB2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662"/>
            <a:ext cx="12192000" cy="55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4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CE3722-C3A8-3AEB-9C0E-616A168A4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0814"/>
            <a:ext cx="9144000" cy="2536371"/>
          </a:xfrm>
        </p:spPr>
        <p:txBody>
          <a:bodyPr>
            <a:noAutofit/>
          </a:bodyPr>
          <a:lstStyle/>
          <a:p>
            <a:r>
              <a:rPr lang="en-US" sz="3200" dirty="0"/>
              <a:t>Make revision resources such as flash cards using your revision guides and video links</a:t>
            </a:r>
          </a:p>
          <a:p>
            <a:endParaRPr lang="en-US" sz="3200" dirty="0"/>
          </a:p>
          <a:p>
            <a:r>
              <a:rPr lang="en-US" sz="3200" dirty="0"/>
              <a:t>Key to a good science revision card – short, snappy and using the wording in the revision guide</a:t>
            </a:r>
            <a:endParaRPr lang="en-GB" sz="3200" dirty="0"/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4105F5B2-676E-74EC-5928-FC4860A944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6C41C5-4C40-F2F4-93CD-1CFF7C64A3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dash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</a:rPr>
              <a:t>Step 1: Make it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5140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CFBF-A025-0722-2856-7364221A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Spot the difference?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402F-6063-0AF6-9BF4-F13ED17DB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Q: Why is respiration important?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A1:  Respiration makes energy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A2: Respiration releases energy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B06CAFB3-6310-6D83-7069-2B1085ED7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6156" y="4758109"/>
            <a:ext cx="914400" cy="9144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C21E77FE-0B58-709A-A887-95825B959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6156" y="3708772"/>
            <a:ext cx="914400" cy="914400"/>
          </a:xfrm>
          <a:prstGeom prst="rect">
            <a:avLst/>
          </a:prstGeom>
        </p:spPr>
      </p:pic>
      <p:pic>
        <p:nvPicPr>
          <p:cNvPr id="8" name="Picture 7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A788976A-8B4D-E3C3-E47C-AB868548B9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0B9EB-CCB0-C89E-48F4-EA8E15061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91588"/>
            <a:ext cx="10375186" cy="6225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46682-96A7-14B3-9AA6-93DED8EEC80F}"/>
              </a:ext>
            </a:extLst>
          </p:cNvPr>
          <p:cNvSpPr txBox="1"/>
          <p:nvPr/>
        </p:nvSpPr>
        <p:spPr>
          <a:xfrm>
            <a:off x="2330784" y="1463842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Ink Free" panose="03080402000500000000" pitchFamily="66" charset="0"/>
              </a:rPr>
              <a:t>What is the definition of a receptor?</a:t>
            </a:r>
            <a:endParaRPr lang="en-GB" sz="66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0AF7C-36C2-C969-FF18-06ADE394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955" y="5672138"/>
            <a:ext cx="1185862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5A2B9-B180-313F-2134-C6CFE6C7F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EAFF7-BB1F-7688-BCDC-E7FB61EE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05" y="0"/>
            <a:ext cx="10383838" cy="62303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1DB76-A908-2876-D37B-27793206486A}"/>
              </a:ext>
            </a:extLst>
          </p:cNvPr>
          <p:cNvSpPr txBox="1"/>
          <p:nvPr/>
        </p:nvSpPr>
        <p:spPr>
          <a:xfrm>
            <a:off x="2439068" y="1310414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Ink Free" panose="03080402000500000000" pitchFamily="66" charset="0"/>
              </a:rPr>
              <a:t>A cell that detects a stimulus</a:t>
            </a:r>
            <a:endParaRPr lang="en-GB" sz="66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1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3A726-C97A-7F03-7605-16FD1A2EE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D32CB-E58E-1998-7228-473EDF70D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91588"/>
            <a:ext cx="10375186" cy="6225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7626A-7685-6B4A-26CA-CCDA271E2BC3}"/>
              </a:ext>
            </a:extLst>
          </p:cNvPr>
          <p:cNvSpPr txBox="1"/>
          <p:nvPr/>
        </p:nvSpPr>
        <p:spPr>
          <a:xfrm>
            <a:off x="2330784" y="1463842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Ink Free" panose="03080402000500000000" pitchFamily="66" charset="0"/>
              </a:rPr>
              <a:t>Name the two hormones that control blood glucose levels</a:t>
            </a:r>
            <a:endParaRPr lang="en-GB" sz="66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7CFF2-B1C6-50AD-BB03-D4F0E9F60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955" y="5672138"/>
            <a:ext cx="1185862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13465ed-d1a9-4d7f-bc75-78e2a535a7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D20FD6A92EB459D6F75AD21EC19D7" ma:contentTypeVersion="12" ma:contentTypeDescription="Create a new document." ma:contentTypeScope="" ma:versionID="352be08f4da5267c3b924b223e6512b2">
  <xsd:schema xmlns:xsd="http://www.w3.org/2001/XMLSchema" xmlns:xs="http://www.w3.org/2001/XMLSchema" xmlns:p="http://schemas.microsoft.com/office/2006/metadata/properties" xmlns:ns3="913465ed-d1a9-4d7f-bc75-78e2a535a767" targetNamespace="http://schemas.microsoft.com/office/2006/metadata/properties" ma:root="true" ma:fieldsID="748ff62512e2f2aa41e46c4b5f257280" ns3:_="">
    <xsd:import namespace="913465ed-d1a9-4d7f-bc75-78e2a535a76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465ed-d1a9-4d7f-bc75-78e2a535a76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04755-8A5D-448F-A7EE-3C44B90ABA2A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913465ed-d1a9-4d7f-bc75-78e2a535a767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0202013-A4D1-4FBD-ACF3-74296941D4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3465ed-d1a9-4d7f-bc75-78e2a535a7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A8D61D-BC93-43C7-9B88-86F09164CF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506</Words>
  <Application>Microsoft Macintosh PowerPoint</Application>
  <PresentationFormat>Widescreen</PresentationFormat>
  <Paragraphs>108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Ink Free</vt:lpstr>
      <vt:lpstr>Open Sans</vt:lpstr>
      <vt:lpstr>Open Sans Bold</vt:lpstr>
      <vt:lpstr>Office Theme</vt:lpstr>
      <vt:lpstr>Science Revision:  How to use the best strategy to improve your revision</vt:lpstr>
      <vt:lpstr>Exam Dates 2026 – Exam board AQA</vt:lpstr>
      <vt:lpstr>PowerPoint Presentation</vt:lpstr>
      <vt:lpstr>PowerPoint Presentation</vt:lpstr>
      <vt:lpstr>PowerPoint Presentation</vt:lpstr>
      <vt:lpstr>Spot the difference?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Red, amber and green </vt:lpstr>
      <vt:lpstr>Step 2: Learn it– self or partner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Drop in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Revision:  How to use the best strategy to improve your revision</dc:title>
  <dc:creator>R Mitchell</dc:creator>
  <cp:lastModifiedBy>R Powley</cp:lastModifiedBy>
  <cp:revision>3</cp:revision>
  <dcterms:created xsi:type="dcterms:W3CDTF">2026-01-21T15:39:30Z</dcterms:created>
  <dcterms:modified xsi:type="dcterms:W3CDTF">2026-01-25T15:33:45Z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0x010100052D20FD6A92EB459D6F75AD21EC19D7</vt:lpwstr>
  </property>
</Properties>
</file>