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5" r:id="rId4"/>
    <p:sldId id="266" r:id="rId5"/>
    <p:sldId id="257" r:id="rId6"/>
    <p:sldId id="259" r:id="rId7"/>
    <p:sldId id="262" r:id="rId8"/>
    <p:sldId id="260" r:id="rId9"/>
    <p:sldId id="261" r:id="rId10"/>
    <p:sldId id="263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0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2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88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1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4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8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9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2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1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C86D77-56F2-41F8-A860-5CBD5A38634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6831F9-9229-4652-90A4-EEC0723CC49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1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ayhew@wilmslowhigh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qa.org.uk/subjects/sociolog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imeandjustice.org.uk/tags/british-journal-criminology" TargetMode="External"/><Relationship Id="rId7" Type="http://schemas.openxmlformats.org/officeDocument/2006/relationships/hyperlink" Target="https://www.ted.com/talks/johann_hari_everything_you_think_you_know_about_addiction_is_wrong" TargetMode="External"/><Relationship Id="rId2" Type="http://schemas.openxmlformats.org/officeDocument/2006/relationships/hyperlink" Target="https://www.theguardian.com/uk/ukcri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casts.ox.ac.uk/series/criminology" TargetMode="External"/><Relationship Id="rId5" Type="http://schemas.openxmlformats.org/officeDocument/2006/relationships/hyperlink" Target="https://www.bbc.co.uk/programmes/m000fpnb/episodes/downloads" TargetMode="External"/><Relationship Id="rId4" Type="http://schemas.openxmlformats.org/officeDocument/2006/relationships/hyperlink" Target="https://www.cambridge.org/core/journals/international-annals-of-criminolog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society-politics-law/sociology/getting-started-spss/content-section-0?active-tab=description-tab" TargetMode="External"/><Relationship Id="rId2" Type="http://schemas.openxmlformats.org/officeDocument/2006/relationships/hyperlink" Target="https://www.open.edu/openlearn/society-politics-law/introduction-crime-and-criminology/content-section-0?active-tab=description-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.edu/openlearn/society-politics-law/passports-identity-and-airports/content-section-0?active-tab=description-ta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society-politics-law/discovering-disorder-young-people-and-delinquency/content-section-0?active-tab=description-tab" TargetMode="External"/><Relationship Id="rId2" Type="http://schemas.openxmlformats.org/officeDocument/2006/relationships/hyperlink" Target="https://www.open.edu/openlearn/society-politics-law/sociology/problem-populations-problem-places/content-section-0?active-tab=description-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.edu/openlearn/people-politics-law/politics-policy-people/sociology/does-prison-work/content-section-0?active-tab=description-ta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people-politics-law/politics-policy-people/sociology/social-problems-who-makes-them/content-section-0?active-tab=description-tab" TargetMode="External"/><Relationship Id="rId2" Type="http://schemas.openxmlformats.org/officeDocument/2006/relationships/hyperlink" Target="https://www.open.edu/openlearn/people-politics-law/politics-policy-people/sociology/sexuality-parenthood-and-population/content-section-0?active-tab=description-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.edu/openlearn/people-politics-law/politics-policy-people/sociology/identity-question/content-section-0?active-tab=description-ta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people-politics-law/politics-policy-people/sociology/themes-discourse-research-the-case-diana/content-section-0?active-tab=description-tab" TargetMode="External"/><Relationship Id="rId2" Type="http://schemas.openxmlformats.org/officeDocument/2006/relationships/hyperlink" Target="https://www.open.edu/openlearn/society-politics-law/sociology/living-globalised-world/content-section-0?active-tab=description-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.edu/openlearn/people-politics-law/politics-policy-people/sociology/the-politics-racial-violence-britain/content-section-0?active-tab=description-ta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soc.co.uk/publications/" TargetMode="External"/><Relationship Id="rId7" Type="http://schemas.openxmlformats.org/officeDocument/2006/relationships/hyperlink" Target="https://www.bbc.co.uk/programmes/b006qykl/topics/Sociological_theories" TargetMode="External"/><Relationship Id="rId2" Type="http://schemas.openxmlformats.org/officeDocument/2006/relationships/hyperlink" Target="https://journals.sagepub.com/home/s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NA1-92LhD4" TargetMode="External"/><Relationship Id="rId5" Type="http://schemas.openxmlformats.org/officeDocument/2006/relationships/hyperlink" Target="https://www.youtube.com/watch?v=hd33BahdAjs" TargetMode="External"/><Relationship Id="rId4" Type="http://schemas.openxmlformats.org/officeDocument/2006/relationships/hyperlink" Target="https://www.youtube.com/watch?v=4FduU3EokB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vg5y045YQ" TargetMode="External"/><Relationship Id="rId2" Type="http://schemas.openxmlformats.org/officeDocument/2006/relationships/hyperlink" Target="https://www.britsoc.co.uk/publica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soc.co.uk/ethics" TargetMode="External"/><Relationship Id="rId5" Type="http://schemas.openxmlformats.org/officeDocument/2006/relationships/hyperlink" Target="https://www.youtube.com/watch?v=1mcCLm_LwpE" TargetMode="External"/><Relationship Id="rId4" Type="http://schemas.openxmlformats.org/officeDocument/2006/relationships/hyperlink" Target="https://www.youtube.com/watch?v=6YrMMicjTe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socrel" TargetMode="External"/><Relationship Id="rId7" Type="http://schemas.openxmlformats.org/officeDocument/2006/relationships/hyperlink" Target="https://www.youtube.com/watch?v=YtAR_OGzlcg" TargetMode="External"/><Relationship Id="rId2" Type="http://schemas.openxmlformats.org/officeDocument/2006/relationships/hyperlink" Target="https://www.theguardian.com/world/relig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d.com/talks/alain_de_botton_atheism_2_0/discussion" TargetMode="External"/><Relationship Id="rId5" Type="http://schemas.openxmlformats.org/officeDocument/2006/relationships/hyperlink" Target="http://sk.sagepub.com/video/michele-dillon-discusses-sociology-of-religion" TargetMode="External"/><Relationship Id="rId4" Type="http://schemas.openxmlformats.org/officeDocument/2006/relationships/hyperlink" Target="https://opentextbc.ca/introductiontosociology/chapter/chapter-15-religio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d.com/talks/sanjana_bahadur_trapped_third_world_why_we_can_t_seem_to_change_it" TargetMode="External"/><Relationship Id="rId3" Type="http://schemas.openxmlformats.org/officeDocument/2006/relationships/hyperlink" Target="https://www.channel4.com/programmes/unreported-world" TargetMode="External"/><Relationship Id="rId7" Type="http://schemas.openxmlformats.org/officeDocument/2006/relationships/hyperlink" Target="https://www.ted.com/talks/julian_fernandez_from_third_world_to_first_world_and_back_again" TargetMode="External"/><Relationship Id="rId2" Type="http://schemas.openxmlformats.org/officeDocument/2006/relationships/hyperlink" Target="https://www.theguardian.com/global-develop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08ykAqLOxk" TargetMode="External"/><Relationship Id="rId5" Type="http://schemas.openxmlformats.org/officeDocument/2006/relationships/hyperlink" Target="https://www.ted.com/talks/andrew_mwenda_aid_for_africa_no_thanks?language=en" TargetMode="External"/><Relationship Id="rId4" Type="http://schemas.openxmlformats.org/officeDocument/2006/relationships/hyperlink" Target="https://www.ted.com/talks/michael_metcalfe_we_need_money_for_aid_so_let_s_print_it/discussion" TargetMode="External"/><Relationship Id="rId9" Type="http://schemas.openxmlformats.org/officeDocument/2006/relationships/hyperlink" Target="https://www.ted.com/talks/mathieu_lamiaux_imagining_a_new_future_for_health_systems_in_afri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ducation" TargetMode="External"/><Relationship Id="rId7" Type="http://schemas.openxmlformats.org/officeDocument/2006/relationships/hyperlink" Target="https://www.ted.com/talks/george_evgeniades_bringing_social_change_through_education_george_evgeniadis_tedxpanteionuniversity" TargetMode="External"/><Relationship Id="rId2" Type="http://schemas.openxmlformats.org/officeDocument/2006/relationships/hyperlink" Target="https://www.tes.com/ne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d.com/talks/sir_ken_robinson_how_to_escape_education_s_death_valley" TargetMode="External"/><Relationship Id="rId5" Type="http://schemas.openxmlformats.org/officeDocument/2006/relationships/hyperlink" Target="https://cls.ucl.ac.uk/inequalities-in-education-and-society-the-home-the-school-and-the-power-of-reading/" TargetMode="External"/><Relationship Id="rId4" Type="http://schemas.openxmlformats.org/officeDocument/2006/relationships/hyperlink" Target="https://www.bbc.co.uk/news/educ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topics/cq23pdgvyr0t/gender" TargetMode="External"/><Relationship Id="rId7" Type="http://schemas.openxmlformats.org/officeDocument/2006/relationships/hyperlink" Target="https://www.youtube.com/watch?v=V1yW5IsnSjo" TargetMode="External"/><Relationship Id="rId2" Type="http://schemas.openxmlformats.org/officeDocument/2006/relationships/hyperlink" Target="https://www.theguardian.com/world/gen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RcPXtqdKjE&amp;feature=emb_logo" TargetMode="External"/><Relationship Id="rId5" Type="http://schemas.openxmlformats.org/officeDocument/2006/relationships/hyperlink" Target="https://www.youtube.com/watch?list=PLqft6nLygS_oEhEq_KS90lW92v_pG_9XR&amp;v=sjsuDoB9RHA&amp;feature=emb_logo" TargetMode="External"/><Relationship Id="rId4" Type="http://schemas.openxmlformats.org/officeDocument/2006/relationships/hyperlink" Target="https://www.nytimes.com/spotlight/gender-and-society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c07hvqctT8" TargetMode="External"/><Relationship Id="rId3" Type="http://schemas.openxmlformats.org/officeDocument/2006/relationships/hyperlink" Target="https://www.bbc.co.uk/programmes/b00dv9hq" TargetMode="External"/><Relationship Id="rId7" Type="http://schemas.openxmlformats.org/officeDocument/2006/relationships/hyperlink" Target="https://www.youtube.com/watch?v=BoT7qH_uVNo" TargetMode="External"/><Relationship Id="rId2" Type="http://schemas.openxmlformats.org/officeDocument/2006/relationships/hyperlink" Target="https://www.theguardian.com/uk/me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d.com/talks/lauren_zalaznick_the_conscience_of_television?language=en" TargetMode="External"/><Relationship Id="rId5" Type="http://schemas.openxmlformats.org/officeDocument/2006/relationships/hyperlink" Target="https://www.ted.com/talks/david_puttnam_does_the_media_have_a_duty_of_care?language=en" TargetMode="External"/><Relationship Id="rId4" Type="http://schemas.openxmlformats.org/officeDocument/2006/relationships/hyperlink" Target="https://www.youtube.com/watch?v=rFL54R9g5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69" y="90153"/>
            <a:ext cx="5383369" cy="90152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300" u="sng" dirty="0" smtClean="0">
                <a:latin typeface="Comic Sans MS" panose="030F0702030302020204" pitchFamily="66" charset="0"/>
              </a:rPr>
              <a:t>Preparation for Post-18 Courses</a:t>
            </a:r>
            <a:r>
              <a:rPr lang="en-GB" sz="2300" dirty="0" smtClean="0">
                <a:latin typeface="Comic Sans MS" panose="030F0702030302020204" pitchFamily="66" charset="0"/>
              </a:rPr>
              <a:t>: </a:t>
            </a:r>
            <a:br>
              <a:rPr lang="en-GB" sz="2300" dirty="0" smtClean="0">
                <a:latin typeface="Comic Sans MS" panose="030F0702030302020204" pitchFamily="66" charset="0"/>
              </a:rPr>
            </a:br>
            <a:r>
              <a:rPr lang="en-GB" sz="2300" u="sng" dirty="0" smtClean="0">
                <a:latin typeface="Comic Sans MS" panose="030F0702030302020204" pitchFamily="66" charset="0"/>
              </a:rPr>
              <a:t>Sociology, Social Science &amp; Criminology</a:t>
            </a:r>
            <a:endParaRPr lang="en-GB" sz="2300" u="sng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669" y="1120461"/>
            <a:ext cx="4162089" cy="42242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00" u="sng" dirty="0" smtClean="0">
                <a:latin typeface="Comic Sans MS" panose="030F0702030302020204" pitchFamily="66" charset="0"/>
              </a:rPr>
              <a:t>What area of Sociology can I study?</a:t>
            </a:r>
            <a:endParaRPr lang="en-GB" sz="1600" u="sng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1" dirty="0" smtClean="0">
                <a:latin typeface="Comic Sans MS" panose="030F0702030302020204" pitchFamily="66" charset="0"/>
              </a:rPr>
              <a:t>Sociological Theory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1" dirty="0" smtClean="0">
                <a:latin typeface="Comic Sans MS" panose="030F0702030302020204" pitchFamily="66" charset="0"/>
              </a:rPr>
              <a:t>Research Methodologies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i="1" dirty="0" smtClean="0">
                <a:latin typeface="Comic Sans MS" panose="030F0702030302020204" pitchFamily="66" charset="0"/>
              </a:rPr>
              <a:t>Sociology of Identity and Culture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1" dirty="0" smtClean="0">
                <a:latin typeface="Comic Sans MS" panose="030F0702030302020204" pitchFamily="66" charset="0"/>
              </a:rPr>
              <a:t>Sociology of Media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1" dirty="0" smtClean="0">
                <a:latin typeface="Comic Sans MS" panose="030F0702030302020204" pitchFamily="66" charset="0"/>
              </a:rPr>
              <a:t>Sociology of Religion and Beliefs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1" dirty="0" smtClean="0">
                <a:latin typeface="Comic Sans MS" panose="030F0702030302020204" pitchFamily="66" charset="0"/>
              </a:rPr>
              <a:t>Sex and Gender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1" dirty="0" smtClean="0">
                <a:latin typeface="Comic Sans MS" panose="030F0702030302020204" pitchFamily="66" charset="0"/>
              </a:rPr>
              <a:t>Sociology of Sexuality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i="1" dirty="0" smtClean="0">
                <a:latin typeface="Comic Sans MS" panose="030F0702030302020204" pitchFamily="66" charset="0"/>
              </a:rPr>
              <a:t>Work, Wealth and Poverty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i="1" dirty="0" smtClean="0">
                <a:latin typeface="Comic Sans MS" panose="030F0702030302020204" pitchFamily="66" charset="0"/>
              </a:rPr>
              <a:t>Race and Ethnicity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i="1" dirty="0" smtClean="0">
                <a:latin typeface="Comic Sans MS" panose="030F0702030302020204" pitchFamily="66" charset="0"/>
              </a:rPr>
              <a:t>Sociology of Power and Politics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i="1" dirty="0" smtClean="0">
                <a:latin typeface="Comic Sans MS" panose="030F0702030302020204" pitchFamily="66" charset="0"/>
              </a:rPr>
              <a:t>Sociology of Health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1" dirty="0" smtClean="0">
                <a:latin typeface="Comic Sans MS" panose="030F0702030302020204" pitchFamily="66" charset="0"/>
              </a:rPr>
              <a:t>Sociology of Global Development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1" dirty="0" smtClean="0">
                <a:latin typeface="Comic Sans MS" panose="030F0702030302020204" pitchFamily="66" charset="0"/>
              </a:rPr>
              <a:t>Sociology of Education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i="1" dirty="0" smtClean="0">
                <a:latin typeface="Comic Sans MS" panose="030F0702030302020204" pitchFamily="66" charset="0"/>
              </a:rPr>
              <a:t>Sociology of Crime/Criminology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i="1" dirty="0" smtClean="0">
                <a:latin typeface="Comic Sans MS" panose="030F0702030302020204" pitchFamily="66" charset="0"/>
              </a:rPr>
              <a:t>Sociology of Families</a:t>
            </a:r>
            <a:r>
              <a:rPr lang="en-GB" sz="1600" b="1" i="1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GB" sz="1600" i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90250" y="90153"/>
            <a:ext cx="3346359" cy="49902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r>
              <a:rPr lang="en-GB" sz="1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How should I complete preparation?</a:t>
            </a:r>
          </a:p>
          <a:p>
            <a:pPr>
              <a:lnSpc>
                <a:spcPts val="1400"/>
              </a:lnSpc>
            </a:pPr>
            <a:endParaRPr lang="en-GB" sz="18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Reading suggested texts or interesting chapters</a:t>
            </a:r>
          </a:p>
          <a:p>
            <a:pPr>
              <a:lnSpc>
                <a:spcPts val="1400"/>
              </a:lnSpc>
            </a:pPr>
            <a:endParaRPr lang="en-GB" sz="1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Watching clips and videos</a:t>
            </a:r>
          </a:p>
          <a:p>
            <a:pPr>
              <a:lnSpc>
                <a:spcPts val="1400"/>
              </a:lnSpc>
            </a:pPr>
            <a:endParaRPr lang="en-GB" sz="1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Using </a:t>
            </a:r>
            <a:r>
              <a:rPr lang="en-GB" sz="18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Jstor</a:t>
            </a: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to read articles and journals</a:t>
            </a:r>
          </a:p>
          <a:p>
            <a:pPr>
              <a:lnSpc>
                <a:spcPts val="1400"/>
              </a:lnSpc>
            </a:pPr>
            <a:endParaRPr lang="en-GB" sz="1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Reading news articles</a:t>
            </a:r>
          </a:p>
          <a:p>
            <a:pPr>
              <a:lnSpc>
                <a:spcPts val="1400"/>
              </a:lnSpc>
            </a:pPr>
            <a:endParaRPr lang="en-GB" sz="18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TED Talks</a:t>
            </a:r>
          </a:p>
          <a:p>
            <a:pPr>
              <a:lnSpc>
                <a:spcPts val="1400"/>
              </a:lnSpc>
            </a:pP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Discussion forums</a:t>
            </a:r>
          </a:p>
          <a:p>
            <a:pPr>
              <a:lnSpc>
                <a:spcPts val="1400"/>
              </a:lnSpc>
            </a:pPr>
            <a:endParaRPr lang="en-GB" sz="1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Visiting websites of interest</a:t>
            </a:r>
          </a:p>
          <a:p>
            <a:pPr>
              <a:lnSpc>
                <a:spcPts val="1400"/>
              </a:lnSpc>
            </a:pPr>
            <a:endParaRPr lang="en-GB" sz="1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Conducting online research projects</a:t>
            </a:r>
          </a:p>
          <a:p>
            <a:pPr>
              <a:lnSpc>
                <a:spcPts val="1400"/>
              </a:lnSpc>
            </a:pPr>
            <a:endParaRPr lang="en-GB" sz="18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Extended practice of A-Level Material</a:t>
            </a:r>
          </a:p>
          <a:p>
            <a:pPr>
              <a:lnSpc>
                <a:spcPts val="1400"/>
              </a:lnSpc>
            </a:pPr>
            <a:endParaRPr lang="en-GB" sz="1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r>
              <a:rPr lang="en-GB" sz="1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Teaching Y12 Students</a:t>
            </a:r>
            <a:endParaRPr lang="en-GB" sz="1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endParaRPr lang="en-GB" sz="18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1400"/>
              </a:lnSpc>
            </a:pPr>
            <a:endParaRPr lang="en-GB" sz="1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73" y="4786785"/>
            <a:ext cx="4675096" cy="18545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1004" y="5482243"/>
            <a:ext cx="396669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  <a:hlinkClick r:id="rId3"/>
              </a:rPr>
              <a:t>jmayhew@wilmslowhigh.com</a:t>
            </a:r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Email me for a </a:t>
            </a:r>
            <a:r>
              <a:rPr lang="en-GB" dirty="0" err="1" smtClean="0">
                <a:latin typeface="Comic Sans MS" panose="030F0702030302020204" pitchFamily="66" charset="0"/>
              </a:rPr>
              <a:t>jstor</a:t>
            </a:r>
            <a:r>
              <a:rPr lang="en-GB" dirty="0" smtClean="0">
                <a:latin typeface="Comic Sans MS" panose="030F0702030302020204" pitchFamily="66" charset="0"/>
              </a:rPr>
              <a:t> login if you would like one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  <a:hlinkClick r:id="rId4"/>
              </a:rPr>
              <a:t>www.aqa.org.uk/subjects/sociology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08361" y="1256035"/>
            <a:ext cx="1663520" cy="34663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00" i="1" dirty="0" smtClean="0">
                <a:latin typeface="Comic Sans MS" panose="030F0702030302020204" pitchFamily="66" charset="0"/>
              </a:rPr>
              <a:t>I have suggested some sources of research on the highlighted topics to give you insight into certain areas. Ask me for more information should you wish to explore other topics. </a:t>
            </a:r>
            <a:endParaRPr lang="en-GB" sz="1600" i="1" dirty="0">
              <a:latin typeface="Comic Sans MS" panose="030F0702030302020204" pitchFamily="66" charset="0"/>
            </a:endParaRPr>
          </a:p>
        </p:txBody>
      </p:sp>
      <p:sp>
        <p:nvSpPr>
          <p:cNvPr id="3" name="Down Arrow 2"/>
          <p:cNvSpPr/>
          <p:nvPr/>
        </p:nvSpPr>
        <p:spPr>
          <a:xfrm rot="5400000">
            <a:off x="3814360" y="3148540"/>
            <a:ext cx="412124" cy="566671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1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532874"/>
              </p:ext>
            </p:extLst>
          </p:nvPr>
        </p:nvGraphicFramePr>
        <p:xfrm>
          <a:off x="218937" y="902809"/>
          <a:ext cx="8719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083"/>
                <a:gridCol w="1390918"/>
                <a:gridCol w="2884868"/>
                <a:gridCol w="1687131"/>
              </a:tblGrid>
              <a:tr h="3992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Texts</a:t>
                      </a:r>
                      <a:r>
                        <a:rPr lang="en-GB" sz="120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Read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Articles of Interest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Videos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Research Opportunities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192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The New Criminology: Taylor, Walton &amp; Young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Social Theory and Social Structure: Robert Merton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Outsiders: Outsiders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Causes of Delinquency: Travis Hirschi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Delinquent Boys: Albert Cohen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Broken Windows: James Q Wilson &amp; Keeling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Social Science of the Syringe- A Sociology of injecting drug use: Nicole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Vitellone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Corporate Criminal: Steve Tombs and David Whyte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Contradictions of Terrorism: Sandra Walklate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Criminology and War: Sandra Walklate and Ross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McGarry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How Corrupt is Britain?: David Whyte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Crack in America- Demon Drugs and Social Justice: James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Inciardi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Downsizing Prisons: Michael Jacobson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Stigma: Erving Goffman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Discipline and Punish: Michel Foucault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 smtClean="0">
                          <a:latin typeface="Comic Sans MS" panose="030F0702030302020204" pitchFamily="66" charset="0"/>
                          <a:hlinkClick r:id="rId2"/>
                        </a:rPr>
                        <a:t>https://www.theguardian.com/uk/ukcrime</a:t>
                      </a:r>
                      <a:r>
                        <a:rPr lang="en-GB" sz="1200" u="sng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sng" dirty="0" smtClean="0">
                          <a:latin typeface="Comic Sans MS" panose="030F0702030302020204" pitchFamily="66" charset="0"/>
                          <a:hlinkClick r:id="rId3"/>
                        </a:rPr>
                        <a:t>https://www.crimeandjustice.org.uk/tags/british-journal-criminology</a:t>
                      </a:r>
                      <a:r>
                        <a:rPr lang="en-GB" sz="1200" u="sng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0" u="none" dirty="0" smtClean="0">
                          <a:latin typeface="Comic Sans MS" panose="030F0702030302020204" pitchFamily="66" charset="0"/>
                        </a:rPr>
                        <a:t>British</a:t>
                      </a:r>
                      <a:r>
                        <a:rPr lang="en-GB" sz="1200" b="0" u="none" baseline="0" dirty="0" smtClean="0">
                          <a:latin typeface="Comic Sans MS" panose="030F0702030302020204" pitchFamily="66" charset="0"/>
                        </a:rPr>
                        <a:t> journal of criminology</a:t>
                      </a:r>
                    </a:p>
                    <a:p>
                      <a:pPr algn="ctr"/>
                      <a:endParaRPr lang="en-GB" sz="1200" b="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b="0" u="none" dirty="0" smtClean="0">
                          <a:latin typeface="Comic Sans MS" panose="030F0702030302020204" pitchFamily="66" charset="0"/>
                          <a:hlinkClick r:id="rId4"/>
                        </a:rPr>
                        <a:t>https://www.cambridge.org/core/journals/international-annals-of-criminology</a:t>
                      </a:r>
                      <a:r>
                        <a:rPr lang="en-GB" sz="1200" b="0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0" u="none" dirty="0" smtClean="0">
                          <a:latin typeface="Comic Sans MS" panose="030F0702030302020204" pitchFamily="66" charset="0"/>
                        </a:rPr>
                        <a:t>Cambridge Journal of criminology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5"/>
                        </a:rPr>
                        <a:t>https://www.bbc.co.uk/programmes/m000fpnb/episodes/downloads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A Thing of Darkness; Radio 4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6"/>
                        </a:rPr>
                        <a:t>https://podcasts.ox.ac.uk/series/criminology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University of Oxford Criminology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Series 2020; Podcasts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7"/>
                        </a:rPr>
                        <a:t>https://www.ted.com/talks/johann_hari_everything_you_think_you_know_about_addiction_is_wrong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TedEd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Hari- Addiction and Crime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Dirty Money- Netflix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Inside the Criminal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Mind- Netflix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Death of Stephen Lawrence (iPlayer or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Youtube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This Is England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A Private War; Netflix</a:t>
                      </a:r>
                      <a:endParaRPr lang="en-GB" sz="1200" i="1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Research prison statistics and conditions-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use the Howard League for prison Reform and Amnesty International to uncover findings.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Create a self-report study of your own to distribute online (consider ethics in your research)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Use the police.uk website to research changing trends in reporting and sentencing of crime</a:t>
                      </a:r>
                      <a:endParaRPr lang="en-GB" sz="120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56036" y="168766"/>
            <a:ext cx="6444803" cy="6344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Sociology of Crime and Deviance</a:t>
            </a:r>
            <a:endParaRPr lang="en-GB" sz="3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Open University Free Courses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16" y="1858612"/>
            <a:ext cx="8057667" cy="402336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You may wish to pursue one of the Open University free courses. Below I have linked some of the most relevant courses which you may wish to explore. You will have to set up a free account to access them: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An introduction to Crime &amp; Criminology </a:t>
            </a:r>
            <a:r>
              <a:rPr lang="en-GB" i="1" dirty="0" smtClean="0">
                <a:latin typeface="Comic Sans MS" panose="030F0702030302020204" pitchFamily="66" charset="0"/>
              </a:rPr>
              <a:t>(6 hours)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www.open.edu/openlearn/society-politics-law/introduction-crime-and-criminology/content-section-0?active-tab=description-tab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Getting started with SPSS (Quantitative data handling</a:t>
            </a:r>
            <a:r>
              <a:rPr lang="en-GB" smtClean="0">
                <a:latin typeface="Comic Sans MS" panose="030F0702030302020204" pitchFamily="66" charset="0"/>
              </a:rPr>
              <a:t>)- </a:t>
            </a:r>
            <a:r>
              <a:rPr lang="en-GB" i="1" smtClean="0">
                <a:latin typeface="Comic Sans MS" panose="030F0702030302020204" pitchFamily="66" charset="0"/>
              </a:rPr>
              <a:t>(3 hours)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www.open.edu/openlearn/society-politics-law/sociology/getting-started-spss/content-section-0?active-tab=description-tab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Passports- Identity and Airports </a:t>
            </a:r>
            <a:r>
              <a:rPr lang="en-GB" i="1" dirty="0" smtClean="0">
                <a:latin typeface="Comic Sans MS" panose="030F0702030302020204" pitchFamily="66" charset="0"/>
              </a:rPr>
              <a:t>(8 hours)</a:t>
            </a:r>
          </a:p>
          <a:p>
            <a:r>
              <a:rPr lang="en-GB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4"/>
              </a:rPr>
              <a:t>www.open.edu/openlearn/society-politics-law/passports-identity-and-airports/content-section-0?active-tab=description-tab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7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Open University Free Courses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16" y="1858612"/>
            <a:ext cx="8057667" cy="4023360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You may wish to pursue one of the Open University free courses. Below I have linked some of the most relevant courses which you may wish to explore. You will have to set up a free account to access them: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Problem Populations </a:t>
            </a:r>
            <a:r>
              <a:rPr lang="en-GB" i="1" dirty="0" smtClean="0">
                <a:latin typeface="Comic Sans MS" panose="030F0702030302020204" pitchFamily="66" charset="0"/>
              </a:rPr>
              <a:t>(5 hours)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www.open.edu/openlearn/society-politics-law/sociology/problem-populations-problem-places/content-section-0?active-tab=description-tab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Young People and Delinquency </a:t>
            </a:r>
            <a:r>
              <a:rPr lang="en-GB" i="1" dirty="0" smtClean="0">
                <a:latin typeface="Comic Sans MS" panose="030F0702030302020204" pitchFamily="66" charset="0"/>
              </a:rPr>
              <a:t>(8 hours)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www.open.edu/openlearn/society-politics-law/discovering-disorder-young-people-and-delinquency/content-section-0?active-tab=description-tab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Does Prison Work? </a:t>
            </a:r>
            <a:r>
              <a:rPr lang="en-GB" i="1" dirty="0" smtClean="0">
                <a:latin typeface="Comic Sans MS" panose="030F0702030302020204" pitchFamily="66" charset="0"/>
              </a:rPr>
              <a:t>(1 hour)</a:t>
            </a:r>
          </a:p>
          <a:p>
            <a:r>
              <a:rPr lang="en-GB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4"/>
              </a:rPr>
              <a:t>www.open.edu/openlearn/people-politics-law/politics-policy-people/sociology/does-prison-work/content-section-0?active-tab=description-tab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7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Open University Free Courses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16" y="1858612"/>
            <a:ext cx="8057667" cy="4023360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You may wish to pursue one of the Open University free courses. Below I have linked some of the most relevant courses which you may wish to explore. You will have to set up a free account to access them: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Sexuality, Parenthood and Population </a:t>
            </a:r>
            <a:r>
              <a:rPr lang="en-GB" i="1" dirty="0" smtClean="0">
                <a:latin typeface="Comic Sans MS" panose="030F0702030302020204" pitchFamily="66" charset="0"/>
              </a:rPr>
              <a:t>(10 hours)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www.open.edu/openlearn/people-politics-law/politics-policy-people/sociology/sexuality-parenthood-and-population/content-section-0?active-tab=description-tab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Social Problems: Who Makes Them? </a:t>
            </a:r>
            <a:r>
              <a:rPr lang="en-GB" i="1" dirty="0" smtClean="0">
                <a:latin typeface="Comic Sans MS" panose="030F0702030302020204" pitchFamily="66" charset="0"/>
              </a:rPr>
              <a:t>(20 hours)</a:t>
            </a:r>
          </a:p>
          <a:p>
            <a:r>
              <a:rPr lang="en-GB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www.open.edu/openlearn/people-politics-law/politics-policy-people/sociology/social-problems-who-makes-them/content-section-0?active-tab=description-tab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Identity in Question (12 hours)</a:t>
            </a:r>
          </a:p>
          <a:p>
            <a:r>
              <a:rPr lang="en-GB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4"/>
              </a:rPr>
              <a:t>www.open.edu/openlearn/people-politics-law/politics-policy-people/sociology/identity-question/content-section-0?active-tab=description-tab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4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Open University Free Courses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16" y="1858612"/>
            <a:ext cx="8057667" cy="40233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 may wish to pursue one of the Open University free courses. Below I have linked some of the most relevant courses which you may wish to explore. You will have to set up a free account to access them: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Living in a Globalised World </a:t>
            </a:r>
            <a:r>
              <a:rPr lang="en-GB" i="1" dirty="0" smtClean="0">
                <a:latin typeface="Comic Sans MS" panose="030F0702030302020204" pitchFamily="66" charset="0"/>
              </a:rPr>
              <a:t>(12 hours)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www.open.edu/openlearn/society-politics-law/sociology/living-globalised-world/content-section-0?active-tab=description-tab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Discourse Research: The Case of Princess Diana </a:t>
            </a:r>
            <a:r>
              <a:rPr lang="en-GB" i="1" dirty="0" smtClean="0">
                <a:latin typeface="Comic Sans MS" panose="030F0702030302020204" pitchFamily="66" charset="0"/>
              </a:rPr>
              <a:t>(4 hours)</a:t>
            </a:r>
          </a:p>
          <a:p>
            <a:r>
              <a:rPr lang="en-GB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www.open.edu/openlearn/people-politics-law/politics-policy-people/sociology/themes-discourse-research-the-case-diana/content-section-0?active-tab=description-tab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Politics of Racial Violence in Britain </a:t>
            </a:r>
            <a:r>
              <a:rPr lang="en-GB" i="1" dirty="0" smtClean="0">
                <a:latin typeface="Comic Sans MS" panose="030F0702030302020204" pitchFamily="66" charset="0"/>
              </a:rPr>
              <a:t>(1 hour)</a:t>
            </a:r>
          </a:p>
          <a:p>
            <a:r>
              <a:rPr lang="en-GB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4"/>
              </a:rPr>
              <a:t>www.open.edu/openlearn/people-politics-law/politics-policy-people/sociology/the-politics-racial-violence-britain/content-section-0?active-tab=description-tab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5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67438" y="180305"/>
            <a:ext cx="5383369" cy="47651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300" u="sng" dirty="0" smtClean="0">
                <a:latin typeface="Comic Sans MS" panose="030F0702030302020204" pitchFamily="66" charset="0"/>
              </a:rPr>
              <a:t>General Recommended Overview Texts</a:t>
            </a:r>
            <a:endParaRPr lang="en-GB" sz="2300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6" y="820694"/>
            <a:ext cx="2303330" cy="3183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148" y="922918"/>
            <a:ext cx="2857500" cy="3724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938" y="3574170"/>
            <a:ext cx="2309710" cy="3183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06" y="4112517"/>
            <a:ext cx="2303330" cy="2645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136" y="1177138"/>
            <a:ext cx="3810000" cy="5191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324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18448"/>
              </p:ext>
            </p:extLst>
          </p:nvPr>
        </p:nvGraphicFramePr>
        <p:xfrm>
          <a:off x="115910" y="822960"/>
          <a:ext cx="8912178" cy="565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928"/>
                <a:gridCol w="1104367"/>
                <a:gridCol w="4198510"/>
                <a:gridCol w="1236373"/>
              </a:tblGrid>
              <a:tr h="3992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Texts</a:t>
                      </a:r>
                      <a:r>
                        <a:rPr lang="en-GB" sz="120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Read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Articles of Interest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Videos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Research Opportunities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192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Das Kapital: Karl Marx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Communist Manifesto: Karl Marx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Conditions of the Working Class in England: Karl Marx and Fredrich Engels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Division of Labour in Society: Emile Durkheim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Suicide: Emile Durkheim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Protestant Ethic in the Spirit of Capitalism: Max Weber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Economy and Society- An outline of Interpretive Sociology: Max Weber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Sociological Imagination: C Wright Mills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Studies in Ethnomethodology: Harold Garfinkel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Archaeology of Knowledge: Michel Foucault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Gender Trouble: Judith Butler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Postmodern Condition: Jean François Lyotard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 smtClean="0">
                          <a:latin typeface="Comic Sans MS" panose="030F0702030302020204" pitchFamily="66" charset="0"/>
                          <a:hlinkClick r:id="rId2"/>
                        </a:rPr>
                        <a:t>https://journals.sagepub.com/home/stx</a:t>
                      </a:r>
                      <a:r>
                        <a:rPr lang="en-GB" sz="1200" u="sng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sng" dirty="0" smtClean="0">
                          <a:latin typeface="Comic Sans MS" panose="030F0702030302020204" pitchFamily="66" charset="0"/>
                          <a:hlinkClick r:id="rId3"/>
                        </a:rPr>
                        <a:t>https://www.britsoc.co.uk/publications/</a:t>
                      </a:r>
                      <a:r>
                        <a:rPr lang="en-GB" sz="1200" u="sng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1200" u="sng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4"/>
                        </a:rPr>
                        <a:t>https://www.youtube.com/watch?v=4FduU3EokBY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New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York University- The Sociological Imagination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5"/>
                        </a:rPr>
                        <a:t>https://www.youtube.com/watch?v=hd33BahdAjs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(Chapter 8-10) Yale University,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Introduction to Social Thought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6"/>
                        </a:rPr>
                        <a:t>https://www.youtube.com/watch?v=XNA1-92LhD4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UCLA Public Lecture Series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7"/>
                        </a:rPr>
                        <a:t>https://www.bbc.co.uk/programmes/b006qykl/topics/Sociological_theories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In Our Time- Radio 4 Lecture Series on Sociological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Theory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Complete a validity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assessment of work which is research based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446187" y="172218"/>
            <a:ext cx="6444803" cy="5232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Theories in Sociology</a:t>
            </a:r>
            <a:endParaRPr lang="en-GB" sz="3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8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15342"/>
              </p:ext>
            </p:extLst>
          </p:nvPr>
        </p:nvGraphicFramePr>
        <p:xfrm>
          <a:off x="218937" y="902809"/>
          <a:ext cx="8719000" cy="565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750"/>
                <a:gridCol w="1104367"/>
                <a:gridCol w="4198510"/>
                <a:gridCol w="1236373"/>
              </a:tblGrid>
              <a:tr h="3992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Texts</a:t>
                      </a:r>
                      <a:r>
                        <a:rPr lang="en-GB" sz="120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Read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Articles of Interest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Videos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Research Opportunities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192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Gang Leader of A Day: Sudhir Venkatesh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A Glasgow Gang Observed: James Patrick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Sociological Research Methods: Alan Bryman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Black Like Me: John Howard Griffin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Fantasy Factory: Amy Flowers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Tearoom Trade: Laud Humphreys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Obedience to Authority: Stanley Milgram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Edgework: Stephen Lyng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 smtClean="0">
                          <a:latin typeface="Comic Sans MS" panose="030F0702030302020204" pitchFamily="66" charset="0"/>
                          <a:hlinkClick r:id="rId2"/>
                        </a:rPr>
                        <a:t>https://www.britsoc.co.uk/publications/</a:t>
                      </a:r>
                      <a:r>
                        <a:rPr lang="en-GB" sz="1200" u="sng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1200" u="sng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The Stanford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Prison Experiment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3"/>
                        </a:rPr>
                        <a:t>https://www.youtube.com/watch?v=sWvg5y045YQ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Tutor2U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A-Level Research Methods Lecture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4"/>
                        </a:rPr>
                        <a:t>https://www.youtube.com/watch?v=6YrMMicjTeo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TedEd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Validity in Social Sciences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5"/>
                        </a:rPr>
                        <a:t>https://www.youtube.com/watch?v=1mcCLm_LwpE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1200" i="1" u="non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Elliot-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A Class Divided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Use the British Sociological Association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to research ethics and standards in sociology</a:t>
                      </a: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  <a:hlinkClick r:id="rId6"/>
                        </a:rPr>
                        <a:t>https://www.britsoc.co.uk/ethics</a:t>
                      </a:r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Conduct an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online survey on a topic of your choice, considering sampling, types of questions, qualitative, quantitative approaches along with validity. </a:t>
                      </a:r>
                      <a:endParaRPr lang="en-GB" sz="120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56036" y="168766"/>
            <a:ext cx="6444803" cy="6344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Methodologies in Sociology</a:t>
            </a:r>
            <a:endParaRPr lang="en-GB" sz="3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4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16484"/>
              </p:ext>
            </p:extLst>
          </p:nvPr>
        </p:nvGraphicFramePr>
        <p:xfrm>
          <a:off x="218939" y="1030309"/>
          <a:ext cx="8719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750"/>
                <a:gridCol w="2327857"/>
                <a:gridCol w="2975020"/>
                <a:gridCol w="1236373"/>
              </a:tblGrid>
              <a:tr h="30909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Texts</a:t>
                      </a:r>
                      <a:r>
                        <a:rPr lang="en-GB" sz="120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Read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Articles of Interest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Videos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Research Opportunities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477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Making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of a Moonie: Eileen Barker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Elementary Forms of Religious Life: Emile Durkheim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Protestant Ethic in the Spirit of Capitalism: Max Weber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Religion in  Secular Society: Bryan Wilson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Sacred Canopy: Peter Berger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Varieties of Civil Religion: Robert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Bellah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Secularisation, RIP: Rodney Stark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God is Dead: Secularization in the West: Steve Bruce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are lots of articles on the guardian 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  <a:hlinkClick r:id="rId2"/>
                        </a:rPr>
                        <a:t>https://www.theguardian.com/world/religion</a:t>
                      </a:r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  <a:hlinkClick r:id="rId3"/>
                        </a:rPr>
                        <a:t>https://academic.oup.com/socrel</a:t>
                      </a:r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  <a:hlinkClick r:id="rId4"/>
                        </a:rPr>
                        <a:t>https://opentextbc.ca/introductiontosociology/chapter/chapter-15-religion/</a:t>
                      </a:r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Spotlight; 2015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Netflix</a:t>
                      </a: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The Most Hated Family in America;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2007</a:t>
                      </a: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Netflix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Two Popes; 2019</a:t>
                      </a: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Netflix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5"/>
                        </a:rPr>
                        <a:t>http://sk.sagepub.com/video/michele-dillon-discusses-sociology-of-religion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Michele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Dillon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6"/>
                        </a:rPr>
                        <a:t>https://www.ted.com/talks/alain_de_botton_atheism_2_0/discussion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Alain De </a:t>
                      </a:r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Botton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; Atheism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7"/>
                        </a:rPr>
                        <a:t>https://www.youtube.com/watch?v=YtAR_OGzlcg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Voas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on Secularisation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Storyville: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Jonestown- Terror in the Jungle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BBC iPlayer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Waco: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The Inside Story</a:t>
                      </a:r>
                    </a:p>
                    <a:p>
                      <a:pPr algn="ctr"/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Youtube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1200" i="1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Research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church attendance figures and engagement in religious practice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Survey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religious practices by beliefs and belonging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Secondary comparative analysis to explore religiosity between societies</a:t>
                      </a:r>
                      <a:endParaRPr lang="en-GB" sz="120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514341" y="189784"/>
            <a:ext cx="6128197" cy="6344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Sociology of Beliefs</a:t>
            </a:r>
            <a:endParaRPr lang="en-GB" sz="3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870292"/>
              </p:ext>
            </p:extLst>
          </p:nvPr>
        </p:nvGraphicFramePr>
        <p:xfrm>
          <a:off x="218937" y="902809"/>
          <a:ext cx="8719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750"/>
                <a:gridCol w="1104367"/>
                <a:gridCol w="4198510"/>
                <a:gridCol w="1236373"/>
              </a:tblGrid>
              <a:tr h="3992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Texts</a:t>
                      </a:r>
                      <a:r>
                        <a:rPr lang="en-GB" sz="120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Read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Articles of Interest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Videos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Research Opportunities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192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The Modern World System: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Immanuel Wallerstein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The Politics of Climate Change: Anthony Giddens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Runaway World: Anthony Giddens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Risk Society: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Ulrich Beck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Mobilities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: John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Urry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Sociology of Nationalism: David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McCrone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Globalisation/Anti-Globalisation: David Held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McDonaldization of Society: Georges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Ritzer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Crisis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in the World Economy: Andre Frank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Gunder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No Logo; Naomi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Klein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Bottom Billion: Paul Collier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Dead Aid: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Dambiso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Moyo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Bad Samaritans: Ha-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Joon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Chang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Stages of Economic Growth: Walt Whitman Rostow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are lots of articles on the guardian 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sng" dirty="0" smtClean="0">
                          <a:latin typeface="Comic Sans MS" panose="030F0702030302020204" pitchFamily="66" charset="0"/>
                          <a:hlinkClick r:id="rId2"/>
                        </a:rPr>
                        <a:t>https://www.theguardian.com/global-development</a:t>
                      </a:r>
                      <a:r>
                        <a:rPr lang="en-GB" sz="1200" u="sng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Unreported World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3"/>
                        </a:rPr>
                        <a:t>https://www.channel4.com/programmes/unreported-world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Girl Rising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;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Youtube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Shock Doctrine; 2009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4"/>
                        </a:rPr>
                        <a:t>https://www.ted.com/talks/michael_metcalfe_we_need_money_for_aid_so_let_s_print_it/discussion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Metcalfe: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Debt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5"/>
                        </a:rPr>
                        <a:t>https://www.ted.com/talks/andrew_mwenda_aid_for_africa_no_thanks?language=en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Mwenda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: Aid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6"/>
                        </a:rPr>
                        <a:t>https://www.youtube.com/watch?v=o08ykAqLOxk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Green: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SDGs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7"/>
                        </a:rPr>
                        <a:t>https://www.ted.com/talks/julian_fernandez_from_third_world_to_first_world_and_back_again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Fernandez: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Developing World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8"/>
                        </a:rPr>
                        <a:t>https://www.ted.com/talks/sanjana_bahadur_trapped_third_world_why_we_can_t_seem_to_change_it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Bahadur: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Third World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9"/>
                        </a:rPr>
                        <a:t>https://www.ted.com/talks/mathieu_lamiaux_imagining_a_new_future_for_health_systems_in_africa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Lamiuex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: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Health in the Developing World</a:t>
                      </a:r>
                      <a:endParaRPr lang="en-GB" sz="1200" i="1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Secondary quantitative analysis of debt and aid packages</a:t>
                      </a:r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Textual analysis of historical global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development across the globe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Secondary comparative analysis to explore levels of development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Research the impact of the UN upon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the </a:t>
                      </a:r>
                      <a:r>
                        <a:rPr lang="en-GB" sz="1200" u="none" baseline="0" smtClean="0">
                          <a:latin typeface="Comic Sans MS" panose="030F0702030302020204" pitchFamily="66" charset="0"/>
                        </a:rPr>
                        <a:t>developing world</a:t>
                      </a:r>
                      <a:endParaRPr lang="en-GB" sz="120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56036" y="168766"/>
            <a:ext cx="6444803" cy="6344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Sociology of Global Development</a:t>
            </a:r>
            <a:endParaRPr lang="en-GB" sz="3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1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03318"/>
              </p:ext>
            </p:extLst>
          </p:nvPr>
        </p:nvGraphicFramePr>
        <p:xfrm>
          <a:off x="218937" y="902809"/>
          <a:ext cx="8719000" cy="565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750"/>
                <a:gridCol w="1915736"/>
                <a:gridCol w="3387141"/>
                <a:gridCol w="1236373"/>
              </a:tblGrid>
              <a:tr h="3992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Texts</a:t>
                      </a:r>
                      <a:r>
                        <a:rPr lang="en-GB" sz="120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Read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Articles of Interest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Videos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Research Opportunities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192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Schooling in Capitalist America: Bowles and Gintis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Origin and Destinations- Family, Class and Education in Modern Britain: Halsey, Health and Ridge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Why Working Class Boys get Working Class Jobs: Paul Willis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Forms of Capital: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Piere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Bourdieu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Pedagogy of the Oppressed: Paulo Freire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Schooling and Identify of Asian Girls: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Farzana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Shain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Higher Education and Social Class: Louise Archer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Exclusion from School: David Gilborn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Failing Boys?: Debbie Epstein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 smtClean="0">
                          <a:latin typeface="Comic Sans MS" panose="030F0702030302020204" pitchFamily="66" charset="0"/>
                          <a:hlinkClick r:id="rId2"/>
                        </a:rPr>
                        <a:t>https://www.tes.com/news</a:t>
                      </a:r>
                      <a:r>
                        <a:rPr lang="en-GB" sz="1200" u="sng" dirty="0" smtClean="0">
                          <a:latin typeface="Comic Sans MS" panose="030F0702030302020204" pitchFamily="66" charset="0"/>
                        </a:rPr>
                        <a:t>    </a:t>
                      </a: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Time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s Educational Supplement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baseline="0" dirty="0" smtClean="0">
                          <a:latin typeface="Comic Sans MS" panose="030F0702030302020204" pitchFamily="66" charset="0"/>
                          <a:hlinkClick r:id="rId3"/>
                        </a:rPr>
                        <a:t>https://www.theguardian.com/education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baseline="0" dirty="0" smtClean="0">
                          <a:latin typeface="Comic Sans MS" panose="030F0702030302020204" pitchFamily="66" charset="0"/>
                          <a:hlinkClick r:id="rId4"/>
                        </a:rPr>
                        <a:t>https://www.bbc.co.uk/news/education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   </a:t>
                      </a:r>
                      <a:endParaRPr lang="en-GB" sz="120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5"/>
                        </a:rPr>
                        <a:t>https://cls.ucl.ac.uk/inequalities-in-education-and-society-the-home-the-school-and-the-power-of-reading/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UCL Lecture- Sullivan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6"/>
                        </a:rPr>
                        <a:t>https://www.ted.com/talks/sir_ken_robinson_how_to_escape_education_s_death_valley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TED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talks- Robinson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7"/>
                        </a:rPr>
                        <a:t>https://www.ted.com/talks/george_evgeniades_bringing_social_change_through_education_george_evgeniadis_tedxpanteionuniversity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Ted Talks-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Evgeniadis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Freedom Writers Diary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History Boys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Dangerous Minds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Use </a:t>
                      </a:r>
                      <a:r>
                        <a:rPr lang="en-GB" sz="1200" u="none" dirty="0" err="1" smtClean="0">
                          <a:latin typeface="Comic Sans MS" panose="030F0702030302020204" pitchFamily="66" charset="0"/>
                        </a:rPr>
                        <a:t>DfE</a:t>
                      </a:r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 data to explore changes in data over time, considering working class performance</a:t>
                      </a: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Explore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trends in gender and subject choice over time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Perform a qualitative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secondary analysis of OFSTED reports</a:t>
                      </a:r>
                      <a:endParaRPr lang="en-GB" sz="120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56036" y="168766"/>
            <a:ext cx="6444803" cy="6344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Sociology of Education</a:t>
            </a:r>
            <a:endParaRPr lang="en-GB" sz="3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61073"/>
              </p:ext>
            </p:extLst>
          </p:nvPr>
        </p:nvGraphicFramePr>
        <p:xfrm>
          <a:off x="218937" y="902809"/>
          <a:ext cx="8719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353"/>
                <a:gridCol w="2073499"/>
                <a:gridCol w="2730321"/>
                <a:gridCol w="1506827"/>
              </a:tblGrid>
              <a:tr h="3992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Texts</a:t>
                      </a:r>
                      <a:r>
                        <a:rPr lang="en-GB" sz="120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Read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Articles of Interest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Videos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Research Opportunities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192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Sylvia Walby: Theorizing Patriarchy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Male and Female: Margret Mead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Compulsory Heterosexuality and Lesbian Existence: Adrianne Rich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Families of Choice: Jeffrey Weeks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Lesbian Lifestyles: Gillian Dunne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Familiar Exploitation: Diana Leonard and Christine Delphy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Sociology of Housework: Anne Oakley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Normal Chaos of Love: Ulrich Beck and Elisabeth Beck-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Gernsheim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Coming Out: Jeffrey Weeks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Female Masculinity: Judith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Halbastram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A History of Sexuality Vol 1: Michel Foucault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Gender Trouble: Judith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Bulter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Queering Social Theory: Steven Seidman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 smtClean="0">
                          <a:latin typeface="Comic Sans MS" panose="030F0702030302020204" pitchFamily="66" charset="0"/>
                          <a:hlinkClick r:id="rId2"/>
                        </a:rPr>
                        <a:t>https://www.theguardian.com/world/gender</a:t>
                      </a:r>
                      <a:r>
                        <a:rPr lang="en-GB" sz="1200" u="sng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sng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sng" dirty="0" smtClean="0">
                          <a:latin typeface="Comic Sans MS" panose="030F0702030302020204" pitchFamily="66" charset="0"/>
                          <a:hlinkClick r:id="rId3"/>
                        </a:rPr>
                        <a:t>https://www.bbc.co.uk/news/topics/cq23pdgvyr0t/gender</a:t>
                      </a:r>
                      <a:r>
                        <a:rPr lang="en-GB" sz="1200" u="sng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sng" dirty="0" smtClean="0">
                          <a:latin typeface="Comic Sans MS" panose="030F0702030302020204" pitchFamily="66" charset="0"/>
                          <a:hlinkClick r:id="rId4"/>
                        </a:rPr>
                        <a:t>https://www.nytimes.com/spotlight/gender-and-society</a:t>
                      </a:r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sng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Malala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Yousafzai regularly writes for national news papers on gender based issues</a:t>
                      </a:r>
                      <a:r>
                        <a:rPr lang="en-GB" sz="1200" u="sng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1200" u="sng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Boys Don’t Cry; 1999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On the Basis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of Sex; 2018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Moonlight; 2016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Milk; 2008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Maurice; 1987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Philadelphia; 1993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5"/>
                        </a:rPr>
                        <a:t>https://www.youtube.com/watch?list=PLqft6nLygS_oEhEq_KS90lW92v_pG_9XR&amp;v=sjsuDoB9RHA&amp;feature=emb_logo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Jeffrey Weeks; Queer Tapestry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6"/>
                        </a:rPr>
                        <a:t>https://www.youtube.com/watch?v=NRcPXtqdKjE&amp;feature=emb_logo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TedEd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Killermann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; Gender</a:t>
                      </a:r>
                    </a:p>
                    <a:p>
                      <a:pPr algn="ctr"/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7"/>
                        </a:rPr>
                        <a:t>https://www.youtube.com/watch?v=V1yW5IsnSjo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TedEd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Domestic Violence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Research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gender imbalances using quantitative analysis tools. Explore the ‘gender pay gap calculator’ on BBC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Use ONS data to explore issues of sexuality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Assess the Symmetrical family using semi structured questionnaires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56036" y="168766"/>
            <a:ext cx="6444803" cy="6344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Sociology of Gender &amp; Sexuality</a:t>
            </a:r>
            <a:endParaRPr lang="en-GB" sz="3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07962"/>
              </p:ext>
            </p:extLst>
          </p:nvPr>
        </p:nvGraphicFramePr>
        <p:xfrm>
          <a:off x="218937" y="902809"/>
          <a:ext cx="8719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750"/>
                <a:gridCol w="1104367"/>
                <a:gridCol w="4198510"/>
                <a:gridCol w="1236373"/>
              </a:tblGrid>
              <a:tr h="3992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Texts</a:t>
                      </a:r>
                      <a:r>
                        <a:rPr lang="en-GB" sz="120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Read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Articles of Interest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Videos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u="sng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Research Opportunities</a:t>
                      </a:r>
                      <a:endParaRPr lang="en-GB" sz="1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192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Media, Society, World: Nick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Couldry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Mass Communication Theory: Denis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McQuail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Power Without Responsibility: Curran &amp; Seaton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Simulicra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and Simulation: Jean Baudrillard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Gulf War did not take Place: Jean Baudrillard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Managing the Symbolic Arena: Herbert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Gans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Folk Devils and Moral Panics: The Creation of Mods and Rockers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Chavs: Owen Jones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Network Society: Van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Dijk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Deepening Divide: Van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Dijk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Information Age: Vol 1-3: Manuel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Castels</a:t>
                      </a: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Disabling Imagery in the Media: Collin Barnes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The Culture of Queers: Richard Dyer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i="1" u="none" baseline="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u="none" baseline="0" dirty="0" err="1" smtClean="0">
                          <a:latin typeface="Comic Sans MS" panose="030F0702030302020204" pitchFamily="66" charset="0"/>
                        </a:rPr>
                        <a:t>Levison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Report into Press Standards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The Scarman Report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  <a:hlinkClick r:id="rId2"/>
                        </a:rPr>
                        <a:t>https://www.theguardian.com/uk/media</a:t>
                      </a:r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BBFC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120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3"/>
                        </a:rPr>
                        <a:t>https://www.bbc.co.uk/programmes/b00dv9hq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Radio 4: The Media Show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4"/>
                        </a:rPr>
                        <a:t>https://www.youtube.com/watch?v=rFL54R9g5Io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Mods and Rockers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BBC documentary 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5"/>
                        </a:rPr>
                        <a:t>https://www.ted.com/talks/david_puttnam_does_the_media_have_a_duty_of_care?language=en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Puttnam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1200" i="1" u="none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i="1" u="none" baseline="0" dirty="0" err="1" smtClean="0">
                          <a:latin typeface="Comic Sans MS" panose="030F0702030302020204" pitchFamily="66" charset="0"/>
                        </a:rPr>
                        <a:t>TedEd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6"/>
                        </a:rPr>
                        <a:t>https://www.ted.com/talks/lauren_zalaznick_the_conscience_of_television?language=en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Zalaznick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- </a:t>
                      </a:r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TedEd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7"/>
                        </a:rPr>
                        <a:t>https://www.youtube.com/watch?v=BoT7qH_uVNo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Christakis- </a:t>
                      </a:r>
                      <a:r>
                        <a:rPr lang="en-GB" sz="1200" i="1" u="none" dirty="0" err="1" smtClean="0">
                          <a:latin typeface="Comic Sans MS" panose="030F0702030302020204" pitchFamily="66" charset="0"/>
                        </a:rPr>
                        <a:t>TedEd</a:t>
                      </a:r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  <a:hlinkClick r:id="rId8"/>
                        </a:rPr>
                        <a:t>https://www.youtube.com/watch?v=5c07hvqctT8</a:t>
                      </a:r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i="1" u="none" dirty="0" smtClean="0">
                          <a:latin typeface="Comic Sans MS" panose="030F0702030302020204" pitchFamily="66" charset="0"/>
                        </a:rPr>
                        <a:t>Brown- Video Nasties and Media Hysteria</a:t>
                      </a:r>
                    </a:p>
                    <a:p>
                      <a:pPr algn="ctr"/>
                      <a:endParaRPr lang="en-GB" sz="1200" i="1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Perform content analysis on a programme you like- take three episodes and record how often you hear a theme (e.g. homophobia in friends)</a:t>
                      </a: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u="none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dirty="0" smtClean="0">
                          <a:latin typeface="Comic Sans MS" panose="030F0702030302020204" pitchFamily="66" charset="0"/>
                        </a:rPr>
                        <a:t>Use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an article from a newspaper and assess the language used to evoke emotion and bias</a:t>
                      </a:r>
                    </a:p>
                    <a:p>
                      <a:pPr algn="ctr"/>
                      <a:endParaRPr lang="en-GB" sz="1200" u="none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Do a quantitative study on </a:t>
                      </a:r>
                      <a:r>
                        <a:rPr lang="en-GB" sz="1200" u="none" baseline="0" dirty="0" err="1" smtClean="0">
                          <a:latin typeface="Comic Sans MS" panose="030F0702030302020204" pitchFamily="66" charset="0"/>
                        </a:rPr>
                        <a:t>screentime</a:t>
                      </a:r>
                      <a:r>
                        <a:rPr lang="en-GB" sz="1200" u="none" baseline="0" dirty="0" smtClean="0">
                          <a:latin typeface="Comic Sans MS" panose="030F0702030302020204" pitchFamily="66" charset="0"/>
                        </a:rPr>
                        <a:t> by age group</a:t>
                      </a:r>
                      <a:endParaRPr lang="en-GB" sz="120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56036" y="168766"/>
            <a:ext cx="6444803" cy="6344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Sociology of Mass Media</a:t>
            </a:r>
            <a:endParaRPr lang="en-GB" sz="3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840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645</TotalTime>
  <Words>1992</Words>
  <Application>Microsoft Office PowerPoint</Application>
  <PresentationFormat>On-screen Show (4:3)</PresentationFormat>
  <Paragraphs>461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Retrospect</vt:lpstr>
      <vt:lpstr>Preparation for Post-18 Courses:  Sociology, Social Science &amp; Criminology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University Free Courses</vt:lpstr>
      <vt:lpstr>Open University Free Courses</vt:lpstr>
      <vt:lpstr>Open University Free Courses</vt:lpstr>
      <vt:lpstr>Open University Free Courses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Post-18 Courses:  Sociology &amp; Social Science</dc:title>
  <dc:creator>James Mayhew</dc:creator>
  <cp:lastModifiedBy>James Mayhew</cp:lastModifiedBy>
  <cp:revision>74</cp:revision>
  <dcterms:created xsi:type="dcterms:W3CDTF">2020-03-31T18:14:16Z</dcterms:created>
  <dcterms:modified xsi:type="dcterms:W3CDTF">2020-04-27T08:58:11Z</dcterms:modified>
</cp:coreProperties>
</file>