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3/6/2017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3/6/2017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3/6/2017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3/6/2017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3/6/2017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ilmslowhigh.fireflycloud.net/computing/year-11/computer-systems/the-cpu2" TargetMode="External"/><Relationship Id="rId2" Type="http://schemas.openxmlformats.org/officeDocument/2006/relationships/hyperlink" Target="http://wilmslowhigh.fireflycloud.net/computing/year-11/computer-systems/the-cpu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CPU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Key Revision Points</a:t>
            </a:r>
          </a:p>
        </p:txBody>
      </p:sp>
    </p:spTree>
    <p:extLst>
      <p:ext uri="{BB962C8B-B14F-4D97-AF65-F5344CB8AC3E}">
        <p14:creationId xmlns:p14="http://schemas.microsoft.com/office/powerpoint/2010/main" val="2408424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Control Unit</a:t>
            </a:r>
          </a:p>
          <a:p>
            <a:pPr lvl="1"/>
            <a:r>
              <a:rPr lang="en-GB" dirty="0"/>
              <a:t>Executes program instructions</a:t>
            </a:r>
          </a:p>
          <a:p>
            <a:pPr lvl="1"/>
            <a:r>
              <a:rPr lang="en-GB" dirty="0"/>
              <a:t>Controls other components in the CPU (e.g. the ALU) and outside the CPU (e.g. RAM)</a:t>
            </a:r>
          </a:p>
          <a:p>
            <a:r>
              <a:rPr lang="en-GB" b="1" dirty="0"/>
              <a:t>Arithmetic Logic Unit</a:t>
            </a:r>
          </a:p>
          <a:p>
            <a:pPr lvl="1"/>
            <a:r>
              <a:rPr lang="en-GB" dirty="0"/>
              <a:t>Does all the calculations</a:t>
            </a:r>
          </a:p>
          <a:p>
            <a:r>
              <a:rPr lang="en-GB" b="1" dirty="0"/>
              <a:t>Registers</a:t>
            </a:r>
          </a:p>
          <a:p>
            <a:pPr lvl="1"/>
            <a:r>
              <a:rPr lang="en-GB" dirty="0"/>
              <a:t>Temporary storage in the CPU for instructions and data</a:t>
            </a:r>
          </a:p>
          <a:p>
            <a:pPr lvl="1"/>
            <a:r>
              <a:rPr lang="en-GB" dirty="0"/>
              <a:t>Very fast but hold tiny amounts of data</a:t>
            </a:r>
          </a:p>
        </p:txBody>
      </p:sp>
    </p:spTree>
    <p:extLst>
      <p:ext uri="{BB962C8B-B14F-4D97-AF65-F5344CB8AC3E}">
        <p14:creationId xmlns:p14="http://schemas.microsoft.com/office/powerpoint/2010/main" val="806481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Registers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Program Counter </a:t>
            </a:r>
            <a:r>
              <a:rPr lang="en-GB" dirty="0"/>
              <a:t>– memory address of next instruction to fetch. Updated after each cycle</a:t>
            </a:r>
          </a:p>
          <a:p>
            <a:r>
              <a:rPr lang="en-GB" b="1" dirty="0"/>
              <a:t>Memory Address Register </a:t>
            </a:r>
            <a:r>
              <a:rPr lang="en-GB" dirty="0"/>
              <a:t>- memory address of next instruction to fetch. Copied from the program counter</a:t>
            </a:r>
          </a:p>
          <a:p>
            <a:r>
              <a:rPr lang="en-GB" b="1" dirty="0"/>
              <a:t>Memory Data Register </a:t>
            </a:r>
            <a:r>
              <a:rPr lang="en-GB" dirty="0"/>
              <a:t>– data or instruction fetched from the address above</a:t>
            </a:r>
          </a:p>
          <a:p>
            <a:r>
              <a:rPr lang="en-GB" b="1" dirty="0"/>
              <a:t>Accumulator</a:t>
            </a:r>
            <a:r>
              <a:rPr lang="en-GB" dirty="0"/>
              <a:t> – in the ALU. Holds results of intermediate calculations </a:t>
            </a:r>
          </a:p>
        </p:txBody>
      </p:sp>
    </p:spTree>
    <p:extLst>
      <p:ext uri="{BB962C8B-B14F-4D97-AF65-F5344CB8AC3E}">
        <p14:creationId xmlns:p14="http://schemas.microsoft.com/office/powerpoint/2010/main" val="308882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Fetch Decode Execute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Control unit </a:t>
            </a:r>
            <a:r>
              <a:rPr lang="en-GB" b="1" u="sng" dirty="0"/>
              <a:t>fetches</a:t>
            </a:r>
            <a:r>
              <a:rPr lang="en-GB" dirty="0"/>
              <a:t> the next instruction or data from the memory location the </a:t>
            </a:r>
            <a:r>
              <a:rPr lang="en-GB" b="1" u="sng" dirty="0"/>
              <a:t>program counter</a:t>
            </a:r>
            <a:r>
              <a:rPr lang="en-GB" dirty="0"/>
              <a:t> (and the MAR) points to</a:t>
            </a:r>
          </a:p>
          <a:p>
            <a:r>
              <a:rPr lang="en-GB" dirty="0"/>
              <a:t>The instruction or data is stored in the MDR</a:t>
            </a:r>
          </a:p>
          <a:p>
            <a:r>
              <a:rPr lang="en-GB" dirty="0"/>
              <a:t>As the data or instruction is in binary it needs to be translated or </a:t>
            </a:r>
            <a:r>
              <a:rPr lang="en-GB" b="1" u="sng" dirty="0"/>
              <a:t>decoded</a:t>
            </a:r>
          </a:p>
          <a:p>
            <a:r>
              <a:rPr lang="en-GB" dirty="0"/>
              <a:t>The ALU then carries out or </a:t>
            </a:r>
            <a:r>
              <a:rPr lang="en-GB" b="1" u="sng" dirty="0"/>
              <a:t>executes</a:t>
            </a:r>
            <a:r>
              <a:rPr lang="en-GB" dirty="0"/>
              <a:t> the instruction</a:t>
            </a:r>
          </a:p>
          <a:p>
            <a:r>
              <a:rPr lang="en-GB" dirty="0"/>
              <a:t>The result is sent back to the control unit, the program counter is incremented and the process repeats until there are no more instructions</a:t>
            </a:r>
          </a:p>
        </p:txBody>
      </p:sp>
    </p:spTree>
    <p:extLst>
      <p:ext uri="{BB962C8B-B14F-4D97-AF65-F5344CB8AC3E}">
        <p14:creationId xmlns:p14="http://schemas.microsoft.com/office/powerpoint/2010/main" val="3975658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Performance - </a:t>
            </a:r>
            <a:r>
              <a:rPr lang="en-GB" dirty="0" smtClean="0"/>
              <a:t>Clock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Clock/Clock Speed</a:t>
            </a:r>
          </a:p>
          <a:p>
            <a:pPr lvl="1"/>
            <a:r>
              <a:rPr lang="en-GB" dirty="0"/>
              <a:t>CPU contains quartz clock</a:t>
            </a:r>
          </a:p>
          <a:p>
            <a:pPr lvl="1"/>
            <a:r>
              <a:rPr lang="en-GB" dirty="0"/>
              <a:t>CPU can execute one instruction per pulse of the clock</a:t>
            </a:r>
          </a:p>
          <a:p>
            <a:pPr lvl="1"/>
            <a:r>
              <a:rPr lang="en-GB" dirty="0"/>
              <a:t>Measured in GHZ: 1 GHz processor = 1 billion instructions per second</a:t>
            </a:r>
          </a:p>
          <a:p>
            <a:pPr lvl="1"/>
            <a:r>
              <a:rPr lang="en-GB" dirty="0"/>
              <a:t>May not be able to achieve this if RAM can’t send instructions fast enough so need cache…</a:t>
            </a:r>
          </a:p>
        </p:txBody>
      </p:sp>
    </p:spTree>
    <p:extLst>
      <p:ext uri="{BB962C8B-B14F-4D97-AF65-F5344CB8AC3E}">
        <p14:creationId xmlns:p14="http://schemas.microsoft.com/office/powerpoint/2010/main" val="1304192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Performance - Cache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Cache</a:t>
            </a:r>
          </a:p>
          <a:p>
            <a:pPr lvl="1"/>
            <a:r>
              <a:rPr lang="en-GB" dirty="0"/>
              <a:t>Fast memory on or near the CPU. </a:t>
            </a:r>
          </a:p>
          <a:p>
            <a:pPr lvl="1"/>
            <a:r>
              <a:rPr lang="en-GB" dirty="0"/>
              <a:t>Faster than RAM so reduces bottlenecks</a:t>
            </a:r>
          </a:p>
          <a:p>
            <a:pPr lvl="1"/>
            <a:r>
              <a:rPr lang="en-GB" dirty="0"/>
              <a:t>Stores frequently used data so the CPU can access it quickly</a:t>
            </a:r>
          </a:p>
        </p:txBody>
      </p:sp>
    </p:spTree>
    <p:extLst>
      <p:ext uri="{BB962C8B-B14F-4D97-AF65-F5344CB8AC3E}">
        <p14:creationId xmlns:p14="http://schemas.microsoft.com/office/powerpoint/2010/main" val="2318575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Performance - Cores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Core</a:t>
            </a:r>
          </a:p>
          <a:p>
            <a:pPr lvl="1"/>
            <a:r>
              <a:rPr lang="en-GB" dirty="0"/>
              <a:t>Separate processor in the CPU e.g. quad core = a CPU with 4 processors</a:t>
            </a:r>
          </a:p>
          <a:p>
            <a:pPr lvl="1"/>
            <a:r>
              <a:rPr lang="en-GB" dirty="0"/>
              <a:t>2GHz quad core = 8 billion instructions per second i.e. 2bn per core x 4 cores</a:t>
            </a:r>
          </a:p>
          <a:p>
            <a:pPr lvl="1"/>
            <a:r>
              <a:rPr lang="en-GB" dirty="0"/>
              <a:t>Allows </a:t>
            </a:r>
            <a:r>
              <a:rPr lang="en-GB" b="1" u="sng" dirty="0"/>
              <a:t>parallel processing </a:t>
            </a:r>
            <a:r>
              <a:rPr lang="en-GB" dirty="0"/>
              <a:t>– more than one operation at the same time</a:t>
            </a:r>
          </a:p>
          <a:p>
            <a:pPr lvl="1"/>
            <a:r>
              <a:rPr lang="en-GB" dirty="0"/>
              <a:t>May not be able to achieve this if not all instructions can be carried out simultaneously</a:t>
            </a:r>
          </a:p>
        </p:txBody>
      </p:sp>
    </p:spTree>
    <p:extLst>
      <p:ext uri="{BB962C8B-B14F-4D97-AF65-F5344CB8AC3E}">
        <p14:creationId xmlns:p14="http://schemas.microsoft.com/office/powerpoint/2010/main" val="1132018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Textbook and Firefly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Textbook pages 2, 3, 5, 12</a:t>
            </a:r>
          </a:p>
          <a:p>
            <a:r>
              <a:rPr lang="en-GB" dirty="0"/>
              <a:t>Firefly (including knowledge organiser)</a:t>
            </a:r>
          </a:p>
          <a:p>
            <a:r>
              <a:rPr lang="en-GB" dirty="0">
                <a:hlinkClick r:id="rId2"/>
              </a:rPr>
              <a:t>http://wilmslowhigh.fireflycloud.net/computing/year-11/computer-systems/the-cpu1</a:t>
            </a:r>
            <a:endParaRPr lang="en-GB" dirty="0"/>
          </a:p>
          <a:p>
            <a:r>
              <a:rPr lang="en-GB" dirty="0">
                <a:hlinkClick r:id="rId3"/>
              </a:rPr>
              <a:t>http://wilmslowhigh.fireflycloud.net/computing/year-11/computer-systems/the-cpu2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20712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8664B0"/>
      </a:accent1>
      <a:accent2>
        <a:srgbClr val="D75BCD"/>
      </a:accent2>
      <a:accent3>
        <a:srgbClr val="E54D86"/>
      </a:accent3>
      <a:accent4>
        <a:srgbClr val="DE4547"/>
      </a:accent4>
      <a:accent5>
        <a:srgbClr val="F16E40"/>
      </a:accent5>
      <a:accent6>
        <a:srgbClr val="EB9C5A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7AF46513-5B0D-4B03-9323-32F3F0BFC9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73</TotalTime>
  <Words>362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Century Gothic</vt:lpstr>
      <vt:lpstr>Wingdings 2</vt:lpstr>
      <vt:lpstr>Quotable</vt:lpstr>
      <vt:lpstr>CPU</vt:lpstr>
      <vt:lpstr>Components</vt:lpstr>
      <vt:lpstr>Registers</vt:lpstr>
      <vt:lpstr>Fetch Decode Execute</vt:lpstr>
      <vt:lpstr>Performance - Clock</vt:lpstr>
      <vt:lpstr>Performance - Cache</vt:lpstr>
      <vt:lpstr>Performance - Cores</vt:lpstr>
      <vt:lpstr>Textbook and Firefly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CPU</dc:title>
  <dc:creator>Paul Burgess</dc:creator>
  <cp:lastModifiedBy>P Burgess</cp:lastModifiedBy>
  <cp:revision>6</cp:revision>
  <dcterms:created xsi:type="dcterms:W3CDTF">2017-02-25T07:03:32Z</dcterms:created>
  <dcterms:modified xsi:type="dcterms:W3CDTF">2017-03-06T07:49:08Z</dcterms:modified>
</cp:coreProperties>
</file>