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5326" y="1449147"/>
            <a:ext cx="11261557" cy="2971051"/>
          </a:xfrm>
        </p:spPr>
        <p:txBody>
          <a:bodyPr/>
          <a:lstStyle/>
          <a:p>
            <a:r>
              <a:rPr lang="en-GB" dirty="0" smtClean="0"/>
              <a:t>Software Development Life Cycle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Key Revision Points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034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Spiral +/-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342602"/>
            <a:ext cx="10554574" cy="3636511"/>
          </a:xfrm>
        </p:spPr>
        <p:txBody>
          <a:bodyPr/>
          <a:lstStyle/>
          <a:p>
            <a:r>
              <a:rPr lang="en-GB" b="1" dirty="0" smtClean="0">
                <a:solidFill>
                  <a:srgbClr val="92D050"/>
                </a:solidFill>
              </a:rPr>
              <a:t>Benefits</a:t>
            </a:r>
          </a:p>
          <a:p>
            <a:r>
              <a:rPr lang="en-GB" dirty="0" smtClean="0"/>
              <a:t>More flexible than the previous two models</a:t>
            </a:r>
          </a:p>
          <a:p>
            <a:r>
              <a:rPr lang="en-GB" dirty="0" smtClean="0"/>
              <a:t>More opportunity for design and coding at each iteration</a:t>
            </a:r>
          </a:p>
          <a:p>
            <a:endParaRPr lang="en-GB" dirty="0"/>
          </a:p>
          <a:p>
            <a:r>
              <a:rPr lang="en-GB" b="1" dirty="0" smtClean="0">
                <a:solidFill>
                  <a:srgbClr val="92D050"/>
                </a:solidFill>
              </a:rPr>
              <a:t>Drawbacks</a:t>
            </a:r>
          </a:p>
          <a:p>
            <a:r>
              <a:rPr lang="en-GB" dirty="0" smtClean="0"/>
              <a:t>This model is slow and expensive to follow</a:t>
            </a:r>
          </a:p>
          <a:p>
            <a:r>
              <a:rPr lang="en-GB" dirty="0" smtClean="0"/>
              <a:t>Complicated to understand where you are in the process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154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Prototyping/RAD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RAD (Rapid Application Development) is a model that emphasises developing an </a:t>
            </a:r>
            <a:r>
              <a:rPr lang="en-GB" b="1" u="sng" dirty="0" smtClean="0"/>
              <a:t>early working version</a:t>
            </a:r>
            <a:r>
              <a:rPr lang="en-GB" dirty="0" smtClean="0"/>
              <a:t> of the software</a:t>
            </a:r>
          </a:p>
          <a:p>
            <a:r>
              <a:rPr lang="en-GB" dirty="0" smtClean="0"/>
              <a:t>It might include the </a:t>
            </a:r>
            <a:r>
              <a:rPr lang="en-GB" b="1" u="sng" dirty="0" smtClean="0"/>
              <a:t>full user interface</a:t>
            </a:r>
            <a:r>
              <a:rPr lang="en-GB" dirty="0" smtClean="0"/>
              <a:t> but only </a:t>
            </a:r>
            <a:r>
              <a:rPr lang="en-GB" b="1" u="sng" dirty="0" smtClean="0"/>
              <a:t>some of the functionality</a:t>
            </a:r>
            <a:r>
              <a:rPr lang="en-GB" dirty="0" smtClean="0"/>
              <a:t> (Think menu system in CA1/CA2)</a:t>
            </a:r>
          </a:p>
          <a:p>
            <a:r>
              <a:rPr lang="en-GB" dirty="0" smtClean="0"/>
              <a:t>Designed to show </a:t>
            </a:r>
            <a:r>
              <a:rPr lang="en-GB" b="1" u="sng" dirty="0" smtClean="0"/>
              <a:t>how the program will work</a:t>
            </a:r>
          </a:p>
          <a:p>
            <a:r>
              <a:rPr lang="en-GB" dirty="0" smtClean="0"/>
              <a:t>While the software is still “in-house” the client provides feedback on the early prototypes and the programmer makes necessary changes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7913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Prototyping/RAD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Once tested in-house the client will start using the software as normal</a:t>
            </a:r>
          </a:p>
          <a:p>
            <a:r>
              <a:rPr lang="en-GB" dirty="0" smtClean="0"/>
              <a:t>The programming team remain available (for a pre-defined timescale) for corrective maintenance (bug fixing) or improvements</a:t>
            </a:r>
          </a:p>
          <a:p>
            <a:r>
              <a:rPr lang="en-GB" dirty="0" smtClean="0"/>
              <a:t>This last step is called the </a:t>
            </a:r>
            <a:r>
              <a:rPr lang="en-GB" b="1" u="sng" dirty="0" smtClean="0"/>
              <a:t>cutover phase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1394033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Prototyping +/-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462918"/>
            <a:ext cx="10554574" cy="3636511"/>
          </a:xfrm>
        </p:spPr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rgbClr val="92D050"/>
                </a:solidFill>
              </a:rPr>
              <a:t>Benefits</a:t>
            </a:r>
          </a:p>
          <a:p>
            <a:r>
              <a:rPr lang="en-GB" dirty="0" smtClean="0"/>
              <a:t>Gets software in place as quickly as possible</a:t>
            </a:r>
          </a:p>
          <a:p>
            <a:r>
              <a:rPr lang="en-GB" dirty="0" smtClean="0"/>
              <a:t>Will detect bugs/errors earlier than other models</a:t>
            </a:r>
          </a:p>
          <a:p>
            <a:r>
              <a:rPr lang="en-GB" dirty="0" smtClean="0"/>
              <a:t>Programmer benefits from real life feedback early in the development process. </a:t>
            </a:r>
            <a:r>
              <a:rPr lang="en-GB" b="1" u="sng" dirty="0" smtClean="0"/>
              <a:t>Final code will more closely match the needs of the user</a:t>
            </a:r>
          </a:p>
          <a:p>
            <a:endParaRPr lang="en-GB" dirty="0"/>
          </a:p>
          <a:p>
            <a:r>
              <a:rPr lang="en-GB" b="1" dirty="0" smtClean="0">
                <a:solidFill>
                  <a:srgbClr val="92D050"/>
                </a:solidFill>
              </a:rPr>
              <a:t>Drawbacks</a:t>
            </a:r>
          </a:p>
          <a:p>
            <a:r>
              <a:rPr lang="en-GB" dirty="0" smtClean="0"/>
              <a:t>Can be time consuming if lots of changes needed to the prototype</a:t>
            </a:r>
          </a:p>
          <a:p>
            <a:r>
              <a:rPr lang="en-GB" dirty="0" smtClean="0"/>
              <a:t>Final code may be difficult to maintain or may be lower quality than a properly analysed solution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559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Software development is a complex and expensive process that needs to be managed</a:t>
            </a:r>
          </a:p>
          <a:p>
            <a:endParaRPr lang="en-GB" dirty="0" smtClean="0"/>
          </a:p>
          <a:p>
            <a:r>
              <a:rPr lang="en-GB" dirty="0" smtClean="0"/>
              <a:t>It is also important that the solution a programmer develops meets the needs of the client</a:t>
            </a:r>
          </a:p>
          <a:p>
            <a:endParaRPr lang="en-GB" dirty="0" smtClean="0"/>
          </a:p>
          <a:p>
            <a:r>
              <a:rPr lang="en-GB" dirty="0" smtClean="0"/>
              <a:t>To keep control over the software life cycle developers use </a:t>
            </a:r>
            <a:r>
              <a:rPr lang="en-GB" b="1" u="sng" dirty="0" smtClean="0"/>
              <a:t>models</a:t>
            </a:r>
          </a:p>
          <a:p>
            <a:endParaRPr lang="en-GB" dirty="0" smtClean="0"/>
          </a:p>
          <a:p>
            <a:r>
              <a:rPr lang="en-GB" dirty="0" smtClean="0"/>
              <a:t>The model tells you:</a:t>
            </a:r>
          </a:p>
          <a:p>
            <a:pPr lvl="1"/>
            <a:r>
              <a:rPr lang="en-GB" dirty="0" smtClean="0"/>
              <a:t>Where you are up to in the process</a:t>
            </a:r>
          </a:p>
          <a:p>
            <a:pPr lvl="1"/>
            <a:r>
              <a:rPr lang="en-GB" dirty="0" smtClean="0"/>
              <a:t>What needs to happen next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0863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 Models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are 3 established life cycle models:</a:t>
            </a:r>
          </a:p>
          <a:p>
            <a:endParaRPr lang="en-GB" dirty="0" smtClean="0"/>
          </a:p>
          <a:p>
            <a:r>
              <a:rPr lang="en-GB" dirty="0" smtClean="0"/>
              <a:t>Waterfall</a:t>
            </a:r>
          </a:p>
          <a:p>
            <a:r>
              <a:rPr lang="en-GB" dirty="0" smtClean="0"/>
              <a:t>Cyclical</a:t>
            </a:r>
          </a:p>
          <a:p>
            <a:r>
              <a:rPr lang="en-GB" dirty="0" smtClean="0"/>
              <a:t>Spiral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7525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Waterfall Model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705" y="2421926"/>
            <a:ext cx="7243011" cy="4132644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029638" y="3184813"/>
            <a:ext cx="3737246" cy="2072987"/>
          </a:xfrm>
        </p:spPr>
        <p:txBody>
          <a:bodyPr/>
          <a:lstStyle/>
          <a:p>
            <a:r>
              <a:rPr lang="en-GB" b="1" dirty="0" smtClean="0"/>
              <a:t>The steps are described on next slide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3589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Waterfall Model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10000" y="2474950"/>
            <a:ext cx="10554574" cy="3636511"/>
          </a:xfrm>
        </p:spPr>
        <p:txBody>
          <a:bodyPr/>
          <a:lstStyle/>
          <a:p>
            <a:r>
              <a:rPr lang="en-GB" b="1" dirty="0" smtClean="0">
                <a:solidFill>
                  <a:srgbClr val="92D050"/>
                </a:solidFill>
              </a:rPr>
              <a:t>Analysis</a:t>
            </a:r>
            <a:r>
              <a:rPr lang="en-GB" dirty="0" smtClean="0">
                <a:solidFill>
                  <a:srgbClr val="92D050"/>
                </a:solidFill>
              </a:rPr>
              <a:t> </a:t>
            </a:r>
            <a:r>
              <a:rPr lang="en-GB" dirty="0" smtClean="0"/>
              <a:t>– The development team establishes exactly what is needed from the new software. This is set out in a </a:t>
            </a:r>
            <a:r>
              <a:rPr lang="en-GB" b="1" u="sng" dirty="0" smtClean="0"/>
              <a:t>requirements specification</a:t>
            </a:r>
          </a:p>
          <a:p>
            <a:r>
              <a:rPr lang="en-GB" b="1" dirty="0" smtClean="0">
                <a:solidFill>
                  <a:srgbClr val="92D050"/>
                </a:solidFill>
              </a:rPr>
              <a:t>Design</a:t>
            </a:r>
            <a:r>
              <a:rPr lang="en-GB" dirty="0" smtClean="0">
                <a:solidFill>
                  <a:srgbClr val="92D050"/>
                </a:solidFill>
              </a:rPr>
              <a:t> </a:t>
            </a:r>
            <a:r>
              <a:rPr lang="en-GB" dirty="0" smtClean="0"/>
              <a:t>– The requirements may be broken down into chunks (subroutines) and algorithms are designed using flowcharts and pseudocode</a:t>
            </a:r>
          </a:p>
          <a:p>
            <a:r>
              <a:rPr lang="en-GB" b="1" dirty="0" smtClean="0">
                <a:solidFill>
                  <a:srgbClr val="92D050"/>
                </a:solidFill>
              </a:rPr>
              <a:t>Implementation</a:t>
            </a:r>
            <a:r>
              <a:rPr lang="en-GB" dirty="0" smtClean="0">
                <a:solidFill>
                  <a:srgbClr val="92D050"/>
                </a:solidFill>
              </a:rPr>
              <a:t> </a:t>
            </a:r>
            <a:r>
              <a:rPr lang="en-GB" dirty="0" smtClean="0"/>
              <a:t>– Programmers take the design brief and write code to match the design</a:t>
            </a:r>
          </a:p>
          <a:p>
            <a:r>
              <a:rPr lang="en-GB" b="1" dirty="0" smtClean="0">
                <a:solidFill>
                  <a:srgbClr val="92D050"/>
                </a:solidFill>
              </a:rPr>
              <a:t>Testing</a:t>
            </a:r>
            <a:r>
              <a:rPr lang="en-GB" dirty="0" smtClean="0">
                <a:solidFill>
                  <a:srgbClr val="92D050"/>
                </a:solidFill>
              </a:rPr>
              <a:t> </a:t>
            </a:r>
            <a:r>
              <a:rPr lang="en-GB" dirty="0" smtClean="0"/>
              <a:t>– Programmers test the code to remove all errors</a:t>
            </a:r>
          </a:p>
          <a:p>
            <a:r>
              <a:rPr lang="en-GB" b="1" dirty="0" smtClean="0">
                <a:solidFill>
                  <a:srgbClr val="92D050"/>
                </a:solidFill>
              </a:rPr>
              <a:t>Deployment</a:t>
            </a:r>
            <a:r>
              <a:rPr lang="en-GB" dirty="0" smtClean="0">
                <a:solidFill>
                  <a:srgbClr val="92D050"/>
                </a:solidFill>
              </a:rPr>
              <a:t> </a:t>
            </a:r>
            <a:r>
              <a:rPr lang="en-GB" dirty="0" smtClean="0"/>
              <a:t>– The software is installed on computer systems and used by clients</a:t>
            </a:r>
          </a:p>
          <a:p>
            <a:r>
              <a:rPr lang="en-GB" b="1" dirty="0" smtClean="0">
                <a:solidFill>
                  <a:srgbClr val="92D050"/>
                </a:solidFill>
              </a:rPr>
              <a:t>Maintenance</a:t>
            </a:r>
            <a:r>
              <a:rPr lang="en-GB" dirty="0" smtClean="0">
                <a:solidFill>
                  <a:srgbClr val="92D050"/>
                </a:solidFill>
              </a:rPr>
              <a:t> </a:t>
            </a:r>
            <a:r>
              <a:rPr lang="en-GB" dirty="0" smtClean="0"/>
              <a:t>– Finally, the software must be maintained. This may include </a:t>
            </a:r>
            <a:r>
              <a:rPr lang="en-GB" b="1" u="sng" dirty="0" smtClean="0"/>
              <a:t>upgrades</a:t>
            </a:r>
            <a:r>
              <a:rPr lang="en-GB" dirty="0" smtClean="0"/>
              <a:t> to improve the software or </a:t>
            </a:r>
            <a:r>
              <a:rPr lang="en-GB" b="1" u="sng" dirty="0" smtClean="0"/>
              <a:t>patches</a:t>
            </a:r>
            <a:r>
              <a:rPr lang="en-GB" dirty="0" smtClean="0"/>
              <a:t> to fix any bugs that come to light after deployment.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707106" y="6111461"/>
            <a:ext cx="6114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LEARN THESE STEPS AS THEY APPLY TO ALL 3 MODELS!!!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845954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Waterfall +/-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8214" y="2571202"/>
            <a:ext cx="10554574" cy="3636511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 smtClean="0">
                <a:solidFill>
                  <a:srgbClr val="92D050"/>
                </a:solidFill>
              </a:rPr>
              <a:t>Benefits</a:t>
            </a:r>
          </a:p>
          <a:p>
            <a:r>
              <a:rPr lang="en-GB" dirty="0" smtClean="0"/>
              <a:t>A straightforward model that is easy to understand</a:t>
            </a:r>
          </a:p>
          <a:p>
            <a:r>
              <a:rPr lang="en-GB" dirty="0" smtClean="0"/>
              <a:t>Developers know exactly where they are in the process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b="1" dirty="0" smtClean="0">
                <a:solidFill>
                  <a:srgbClr val="92D050"/>
                </a:solidFill>
              </a:rPr>
              <a:t>Drawbacks</a:t>
            </a:r>
          </a:p>
          <a:p>
            <a:r>
              <a:rPr lang="en-GB" dirty="0" smtClean="0"/>
              <a:t>Too rigid – if a problem is discovered at the testing stage the implementation stage must begin again</a:t>
            </a:r>
          </a:p>
          <a:p>
            <a:r>
              <a:rPr lang="en-GB" dirty="0" smtClean="0"/>
              <a:t>In real life the stages could overlap – testing one part of the program can begin before another part is designed/implemented – think CA2 vs CA1. Modern programs most likely to be a set of modules each at a different stage of the model – especially true of modern software which is modular in design.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02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Cyclical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5257235" cy="3949913"/>
          </a:xfrm>
        </p:spPr>
        <p:txBody>
          <a:bodyPr>
            <a:normAutofit/>
          </a:bodyPr>
          <a:lstStyle/>
          <a:p>
            <a:r>
              <a:rPr lang="en-GB" dirty="0" smtClean="0"/>
              <a:t>Similar stages to the waterfall model but emphasises the need for </a:t>
            </a:r>
            <a:r>
              <a:rPr lang="en-GB" b="1" u="sng" dirty="0" smtClean="0"/>
              <a:t>continuous evaluation and evolution</a:t>
            </a:r>
            <a:r>
              <a:rPr lang="en-GB" dirty="0" smtClean="0"/>
              <a:t> after the system has been deployed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9375" y="2222287"/>
            <a:ext cx="4262623" cy="4287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91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Cyclical +/-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2932150"/>
            <a:ext cx="10554574" cy="3636511"/>
          </a:xfrm>
        </p:spPr>
        <p:txBody>
          <a:bodyPr/>
          <a:lstStyle/>
          <a:p>
            <a:r>
              <a:rPr lang="en-GB" b="1" dirty="0" smtClean="0">
                <a:solidFill>
                  <a:srgbClr val="92D050"/>
                </a:solidFill>
              </a:rPr>
              <a:t>Benefits</a:t>
            </a:r>
          </a:p>
          <a:p>
            <a:r>
              <a:rPr lang="en-GB" dirty="0" smtClean="0"/>
              <a:t>Like the waterfall model it is easy to understand</a:t>
            </a:r>
          </a:p>
          <a:p>
            <a:r>
              <a:rPr lang="en-GB" dirty="0" smtClean="0"/>
              <a:t>Improvement on the waterfall model as it </a:t>
            </a:r>
            <a:r>
              <a:rPr lang="en-GB" b="1" u="sng" dirty="0" smtClean="0"/>
              <a:t>emphasises the constant need to improve software</a:t>
            </a:r>
          </a:p>
          <a:p>
            <a:endParaRPr lang="en-GB" dirty="0" smtClean="0"/>
          </a:p>
          <a:p>
            <a:r>
              <a:rPr lang="en-GB" b="1" dirty="0" smtClean="0">
                <a:solidFill>
                  <a:srgbClr val="92D050"/>
                </a:solidFill>
              </a:rPr>
              <a:t>Drawbacks</a:t>
            </a:r>
          </a:p>
          <a:p>
            <a:r>
              <a:rPr lang="en-GB" dirty="0" smtClean="0"/>
              <a:t>Same as the waterfall model</a:t>
            </a:r>
          </a:p>
          <a:p>
            <a:endParaRPr lang="en-GB" dirty="0" smtClean="0"/>
          </a:p>
          <a:p>
            <a:endParaRPr lang="en-GB" b="1" dirty="0" smtClean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8383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Spiral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9" y="2501000"/>
            <a:ext cx="4700463" cy="3731358"/>
          </a:xfrm>
        </p:spPr>
        <p:txBody>
          <a:bodyPr/>
          <a:lstStyle/>
          <a:p>
            <a:r>
              <a:rPr lang="en-GB" dirty="0" smtClean="0"/>
              <a:t>Similar to previous models but developers start with a </a:t>
            </a:r>
            <a:r>
              <a:rPr lang="en-GB" b="1" dirty="0" smtClean="0"/>
              <a:t>prototype (see slide xx)</a:t>
            </a:r>
          </a:p>
          <a:p>
            <a:endParaRPr lang="en-GB" b="1" dirty="0" smtClean="0"/>
          </a:p>
          <a:p>
            <a:r>
              <a:rPr lang="en-GB" dirty="0"/>
              <a:t>With feedback from the end-user the solution is developed at each iteration of the spiral </a:t>
            </a:r>
            <a:r>
              <a:rPr lang="en-GB" dirty="0" smtClean="0"/>
              <a:t>until the software is finally ready for release</a:t>
            </a:r>
            <a:endParaRPr lang="en-GB" dirty="0"/>
          </a:p>
          <a:p>
            <a:endParaRPr lang="en-GB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8578" y="2368653"/>
            <a:ext cx="3944854" cy="4147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6477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187</TotalTime>
  <Words>622</Words>
  <Application>Microsoft Office PowerPoint</Application>
  <PresentationFormat>Widescreen</PresentationFormat>
  <Paragraphs>79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Century Gothic</vt:lpstr>
      <vt:lpstr>Wingdings 2</vt:lpstr>
      <vt:lpstr>Quotable</vt:lpstr>
      <vt:lpstr>Software Development Life Cycle</vt:lpstr>
      <vt:lpstr>Context</vt:lpstr>
      <vt:lpstr>3 Models</vt:lpstr>
      <vt:lpstr>Waterfall Model</vt:lpstr>
      <vt:lpstr>Waterfall Model</vt:lpstr>
      <vt:lpstr>Waterfall +/-</vt:lpstr>
      <vt:lpstr>Cyclical Model</vt:lpstr>
      <vt:lpstr>Cyclical +/-</vt:lpstr>
      <vt:lpstr>Spiral</vt:lpstr>
      <vt:lpstr>Spiral +/-</vt:lpstr>
      <vt:lpstr>Prototyping/RAD</vt:lpstr>
      <vt:lpstr>Prototyping/RAD</vt:lpstr>
      <vt:lpstr>Prototyping +/-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</dc:title>
  <dc:creator>Paul Burgess</dc:creator>
  <cp:lastModifiedBy>P Burgess</cp:lastModifiedBy>
  <cp:revision>16</cp:revision>
  <dcterms:created xsi:type="dcterms:W3CDTF">2017-02-25T07:31:33Z</dcterms:created>
  <dcterms:modified xsi:type="dcterms:W3CDTF">2017-03-20T08:20:20Z</dcterms:modified>
</cp:coreProperties>
</file>