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9" r:id="rId5"/>
    <p:sldId id="256" r:id="rId6"/>
    <p:sldId id="260" r:id="rId7"/>
    <p:sldId id="258" r:id="rId8"/>
    <p:sldId id="259" r:id="rId9"/>
    <p:sldId id="261" r:id="rId10"/>
    <p:sldId id="262" r:id="rId11"/>
    <p:sldId id="263" r:id="rId12"/>
    <p:sldId id="264" r:id="rId13"/>
    <p:sldId id="265" r:id="rId14"/>
    <p:sldId id="266" r:id="rId15"/>
    <p:sldId id="267" r:id="rId16"/>
    <p:sldId id="268"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906000" cy="6858000" type="A4"/>
  <p:notesSz cx="9875838" cy="67992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BB50600-07B8-4BA7-975B-BDC723BC2041}">
          <p14:sldIdLst>
            <p14:sldId id="269"/>
            <p14:sldId id="256"/>
            <p14:sldId id="260"/>
            <p14:sldId id="258"/>
            <p14:sldId id="259"/>
            <p14:sldId id="261"/>
            <p14:sldId id="262"/>
            <p14:sldId id="263"/>
            <p14:sldId id="264"/>
            <p14:sldId id="265"/>
            <p14:sldId id="266"/>
            <p14:sldId id="267"/>
            <p14:sldId id="268"/>
          </p14:sldIdLst>
        </p14:section>
        <p14:section name="EMPTY" id="{E7D358E0-5E8B-458B-8F14-E5259C94876E}">
          <p14:sldIdLst>
            <p14:sldId id="270"/>
            <p14:sldId id="271"/>
            <p14:sldId id="272"/>
            <p14:sldId id="273"/>
            <p14:sldId id="274"/>
            <p14:sldId id="275"/>
            <p14:sldId id="276"/>
            <p14:sldId id="277"/>
            <p14:sldId id="278"/>
            <p14:sldId id="279"/>
            <p14:sldId id="280"/>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206FE1-23D9-412E-9677-7B82591027F9}" v="1" dt="2026-01-06T14:16:56.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0" autoAdjust="0"/>
    <p:restoredTop sz="94660"/>
  </p:normalViewPr>
  <p:slideViewPr>
    <p:cSldViewPr snapToGrid="0">
      <p:cViewPr varScale="1">
        <p:scale>
          <a:sx n="97" d="100"/>
          <a:sy n="97" d="100"/>
        </p:scale>
        <p:origin x="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 Mitchell" userId="1ce89641-0a29-4d60-b1d8-8c77da066bb9" providerId="ADAL" clId="{FD357CBF-94F7-42A8-BF27-02460E09DAAF}"/>
    <pc:docChg chg="addSld modSld addSection modSection">
      <pc:chgData name="R Mitchell" userId="1ce89641-0a29-4d60-b1d8-8c77da066bb9" providerId="ADAL" clId="{FD357CBF-94F7-42A8-BF27-02460E09DAAF}" dt="2026-01-06T14:17:23.434" v="14" actId="6549"/>
      <pc:docMkLst>
        <pc:docMk/>
      </pc:docMkLst>
      <pc:sldChg chg="add">
        <pc:chgData name="R Mitchell" userId="1ce89641-0a29-4d60-b1d8-8c77da066bb9" providerId="ADAL" clId="{FD357CBF-94F7-42A8-BF27-02460E09DAAF}" dt="2026-01-06T14:16:56.448" v="2"/>
        <pc:sldMkLst>
          <pc:docMk/>
          <pc:sldMk cId="722167318" sldId="270"/>
        </pc:sldMkLst>
      </pc:sldChg>
      <pc:sldChg chg="modSp add mod">
        <pc:chgData name="R Mitchell" userId="1ce89641-0a29-4d60-b1d8-8c77da066bb9" providerId="ADAL" clId="{FD357CBF-94F7-42A8-BF27-02460E09DAAF}" dt="2026-01-06T14:16:59.959" v="3" actId="6549"/>
        <pc:sldMkLst>
          <pc:docMk/>
          <pc:sldMk cId="104089513" sldId="271"/>
        </pc:sldMkLst>
        <pc:graphicFrameChg chg="modGraphic">
          <ac:chgData name="R Mitchell" userId="1ce89641-0a29-4d60-b1d8-8c77da066bb9" providerId="ADAL" clId="{FD357CBF-94F7-42A8-BF27-02460E09DAAF}" dt="2026-01-06T14:16:59.959" v="3" actId="6549"/>
          <ac:graphicFrameMkLst>
            <pc:docMk/>
            <pc:sldMk cId="104089513" sldId="271"/>
            <ac:graphicFrameMk id="4" creationId="{AED96FE2-996E-95CF-942F-ACCEDF918C1F}"/>
          </ac:graphicFrameMkLst>
        </pc:graphicFrameChg>
      </pc:sldChg>
      <pc:sldChg chg="modSp add mod">
        <pc:chgData name="R Mitchell" userId="1ce89641-0a29-4d60-b1d8-8c77da066bb9" providerId="ADAL" clId="{FD357CBF-94F7-42A8-BF27-02460E09DAAF}" dt="2026-01-06T14:17:02.316" v="4" actId="6549"/>
        <pc:sldMkLst>
          <pc:docMk/>
          <pc:sldMk cId="4218836852" sldId="272"/>
        </pc:sldMkLst>
        <pc:graphicFrameChg chg="modGraphic">
          <ac:chgData name="R Mitchell" userId="1ce89641-0a29-4d60-b1d8-8c77da066bb9" providerId="ADAL" clId="{FD357CBF-94F7-42A8-BF27-02460E09DAAF}" dt="2026-01-06T14:17:02.316" v="4" actId="6549"/>
          <ac:graphicFrameMkLst>
            <pc:docMk/>
            <pc:sldMk cId="4218836852" sldId="272"/>
            <ac:graphicFrameMk id="4" creationId="{BC667E0B-C01A-8F5E-6BC7-ADD061E4A517}"/>
          </ac:graphicFrameMkLst>
        </pc:graphicFrameChg>
      </pc:sldChg>
      <pc:sldChg chg="modSp add mod">
        <pc:chgData name="R Mitchell" userId="1ce89641-0a29-4d60-b1d8-8c77da066bb9" providerId="ADAL" clId="{FD357CBF-94F7-42A8-BF27-02460E09DAAF}" dt="2026-01-06T14:17:05.051" v="5" actId="6549"/>
        <pc:sldMkLst>
          <pc:docMk/>
          <pc:sldMk cId="733638339" sldId="273"/>
        </pc:sldMkLst>
        <pc:graphicFrameChg chg="modGraphic">
          <ac:chgData name="R Mitchell" userId="1ce89641-0a29-4d60-b1d8-8c77da066bb9" providerId="ADAL" clId="{FD357CBF-94F7-42A8-BF27-02460E09DAAF}" dt="2026-01-06T14:17:05.051" v="5" actId="6549"/>
          <ac:graphicFrameMkLst>
            <pc:docMk/>
            <pc:sldMk cId="733638339" sldId="273"/>
            <ac:graphicFrameMk id="4" creationId="{9EC8E93D-D4CE-171D-320D-B95086FB132E}"/>
          </ac:graphicFrameMkLst>
        </pc:graphicFrameChg>
      </pc:sldChg>
      <pc:sldChg chg="modSp add mod">
        <pc:chgData name="R Mitchell" userId="1ce89641-0a29-4d60-b1d8-8c77da066bb9" providerId="ADAL" clId="{FD357CBF-94F7-42A8-BF27-02460E09DAAF}" dt="2026-01-06T14:17:06.977" v="6" actId="6549"/>
        <pc:sldMkLst>
          <pc:docMk/>
          <pc:sldMk cId="2912941476" sldId="274"/>
        </pc:sldMkLst>
        <pc:graphicFrameChg chg="modGraphic">
          <ac:chgData name="R Mitchell" userId="1ce89641-0a29-4d60-b1d8-8c77da066bb9" providerId="ADAL" clId="{FD357CBF-94F7-42A8-BF27-02460E09DAAF}" dt="2026-01-06T14:17:06.977" v="6" actId="6549"/>
          <ac:graphicFrameMkLst>
            <pc:docMk/>
            <pc:sldMk cId="2912941476" sldId="274"/>
            <ac:graphicFrameMk id="4" creationId="{E7D4803D-53FA-347E-8529-DDC1621F7C77}"/>
          </ac:graphicFrameMkLst>
        </pc:graphicFrameChg>
      </pc:sldChg>
      <pc:sldChg chg="modSp add mod">
        <pc:chgData name="R Mitchell" userId="1ce89641-0a29-4d60-b1d8-8c77da066bb9" providerId="ADAL" clId="{FD357CBF-94F7-42A8-BF27-02460E09DAAF}" dt="2026-01-06T14:17:09.125" v="7" actId="6549"/>
        <pc:sldMkLst>
          <pc:docMk/>
          <pc:sldMk cId="2650419641" sldId="275"/>
        </pc:sldMkLst>
        <pc:graphicFrameChg chg="modGraphic">
          <ac:chgData name="R Mitchell" userId="1ce89641-0a29-4d60-b1d8-8c77da066bb9" providerId="ADAL" clId="{FD357CBF-94F7-42A8-BF27-02460E09DAAF}" dt="2026-01-06T14:17:09.125" v="7" actId="6549"/>
          <ac:graphicFrameMkLst>
            <pc:docMk/>
            <pc:sldMk cId="2650419641" sldId="275"/>
            <ac:graphicFrameMk id="4" creationId="{4C6DDDA9-43FF-7D70-19BE-338390B619DA}"/>
          </ac:graphicFrameMkLst>
        </pc:graphicFrameChg>
      </pc:sldChg>
      <pc:sldChg chg="modSp add mod">
        <pc:chgData name="R Mitchell" userId="1ce89641-0a29-4d60-b1d8-8c77da066bb9" providerId="ADAL" clId="{FD357CBF-94F7-42A8-BF27-02460E09DAAF}" dt="2026-01-06T14:17:11.476" v="8" actId="6549"/>
        <pc:sldMkLst>
          <pc:docMk/>
          <pc:sldMk cId="2886497970" sldId="276"/>
        </pc:sldMkLst>
        <pc:graphicFrameChg chg="modGraphic">
          <ac:chgData name="R Mitchell" userId="1ce89641-0a29-4d60-b1d8-8c77da066bb9" providerId="ADAL" clId="{FD357CBF-94F7-42A8-BF27-02460E09DAAF}" dt="2026-01-06T14:17:11.476" v="8" actId="6549"/>
          <ac:graphicFrameMkLst>
            <pc:docMk/>
            <pc:sldMk cId="2886497970" sldId="276"/>
            <ac:graphicFrameMk id="4" creationId="{7A625681-3F46-73DE-1622-76FEBB5437C0}"/>
          </ac:graphicFrameMkLst>
        </pc:graphicFrameChg>
      </pc:sldChg>
      <pc:sldChg chg="modSp add mod">
        <pc:chgData name="R Mitchell" userId="1ce89641-0a29-4d60-b1d8-8c77da066bb9" providerId="ADAL" clId="{FD357CBF-94F7-42A8-BF27-02460E09DAAF}" dt="2026-01-06T14:17:13.896" v="9" actId="6549"/>
        <pc:sldMkLst>
          <pc:docMk/>
          <pc:sldMk cId="2614301208" sldId="277"/>
        </pc:sldMkLst>
        <pc:graphicFrameChg chg="modGraphic">
          <ac:chgData name="R Mitchell" userId="1ce89641-0a29-4d60-b1d8-8c77da066bb9" providerId="ADAL" clId="{FD357CBF-94F7-42A8-BF27-02460E09DAAF}" dt="2026-01-06T14:17:13.896" v="9" actId="6549"/>
          <ac:graphicFrameMkLst>
            <pc:docMk/>
            <pc:sldMk cId="2614301208" sldId="277"/>
            <ac:graphicFrameMk id="4" creationId="{8BE0538E-E411-217E-5190-6498BEBE359D}"/>
          </ac:graphicFrameMkLst>
        </pc:graphicFrameChg>
      </pc:sldChg>
      <pc:sldChg chg="modSp add mod">
        <pc:chgData name="R Mitchell" userId="1ce89641-0a29-4d60-b1d8-8c77da066bb9" providerId="ADAL" clId="{FD357CBF-94F7-42A8-BF27-02460E09DAAF}" dt="2026-01-06T14:17:16.116" v="10" actId="6549"/>
        <pc:sldMkLst>
          <pc:docMk/>
          <pc:sldMk cId="3248695583" sldId="278"/>
        </pc:sldMkLst>
        <pc:graphicFrameChg chg="modGraphic">
          <ac:chgData name="R Mitchell" userId="1ce89641-0a29-4d60-b1d8-8c77da066bb9" providerId="ADAL" clId="{FD357CBF-94F7-42A8-BF27-02460E09DAAF}" dt="2026-01-06T14:17:16.116" v="10" actId="6549"/>
          <ac:graphicFrameMkLst>
            <pc:docMk/>
            <pc:sldMk cId="3248695583" sldId="278"/>
            <ac:graphicFrameMk id="4" creationId="{AE4430E0-BDEB-7945-87E7-0D63525CCC81}"/>
          </ac:graphicFrameMkLst>
        </pc:graphicFrameChg>
      </pc:sldChg>
      <pc:sldChg chg="modSp add mod">
        <pc:chgData name="R Mitchell" userId="1ce89641-0a29-4d60-b1d8-8c77da066bb9" providerId="ADAL" clId="{FD357CBF-94F7-42A8-BF27-02460E09DAAF}" dt="2026-01-06T14:17:17.781" v="11" actId="6549"/>
        <pc:sldMkLst>
          <pc:docMk/>
          <pc:sldMk cId="2512235310" sldId="279"/>
        </pc:sldMkLst>
        <pc:graphicFrameChg chg="modGraphic">
          <ac:chgData name="R Mitchell" userId="1ce89641-0a29-4d60-b1d8-8c77da066bb9" providerId="ADAL" clId="{FD357CBF-94F7-42A8-BF27-02460E09DAAF}" dt="2026-01-06T14:17:17.781" v="11" actId="6549"/>
          <ac:graphicFrameMkLst>
            <pc:docMk/>
            <pc:sldMk cId="2512235310" sldId="279"/>
            <ac:graphicFrameMk id="4" creationId="{EFAC39FA-323C-2F3B-3B7A-F091AB50161C}"/>
          </ac:graphicFrameMkLst>
        </pc:graphicFrameChg>
      </pc:sldChg>
      <pc:sldChg chg="modSp add mod">
        <pc:chgData name="R Mitchell" userId="1ce89641-0a29-4d60-b1d8-8c77da066bb9" providerId="ADAL" clId="{FD357CBF-94F7-42A8-BF27-02460E09DAAF}" dt="2026-01-06T14:17:19.787" v="12" actId="6549"/>
        <pc:sldMkLst>
          <pc:docMk/>
          <pc:sldMk cId="2969129356" sldId="280"/>
        </pc:sldMkLst>
        <pc:graphicFrameChg chg="modGraphic">
          <ac:chgData name="R Mitchell" userId="1ce89641-0a29-4d60-b1d8-8c77da066bb9" providerId="ADAL" clId="{FD357CBF-94F7-42A8-BF27-02460E09DAAF}" dt="2026-01-06T14:17:19.787" v="12" actId="6549"/>
          <ac:graphicFrameMkLst>
            <pc:docMk/>
            <pc:sldMk cId="2969129356" sldId="280"/>
            <ac:graphicFrameMk id="4" creationId="{D25ECBF4-21F6-D320-67CA-C9917FABA66F}"/>
          </ac:graphicFrameMkLst>
        </pc:graphicFrameChg>
      </pc:sldChg>
      <pc:sldChg chg="modSp add mod">
        <pc:chgData name="R Mitchell" userId="1ce89641-0a29-4d60-b1d8-8c77da066bb9" providerId="ADAL" clId="{FD357CBF-94F7-42A8-BF27-02460E09DAAF}" dt="2026-01-06T14:17:21.565" v="13" actId="6549"/>
        <pc:sldMkLst>
          <pc:docMk/>
          <pc:sldMk cId="2682712497" sldId="281"/>
        </pc:sldMkLst>
        <pc:graphicFrameChg chg="modGraphic">
          <ac:chgData name="R Mitchell" userId="1ce89641-0a29-4d60-b1d8-8c77da066bb9" providerId="ADAL" clId="{FD357CBF-94F7-42A8-BF27-02460E09DAAF}" dt="2026-01-06T14:17:21.565" v="13" actId="6549"/>
          <ac:graphicFrameMkLst>
            <pc:docMk/>
            <pc:sldMk cId="2682712497" sldId="281"/>
            <ac:graphicFrameMk id="4" creationId="{3EA1F4F8-E30E-2BDE-AC67-0CE8DAEC4AB4}"/>
          </ac:graphicFrameMkLst>
        </pc:graphicFrameChg>
      </pc:sldChg>
      <pc:sldChg chg="modSp add mod">
        <pc:chgData name="R Mitchell" userId="1ce89641-0a29-4d60-b1d8-8c77da066bb9" providerId="ADAL" clId="{FD357CBF-94F7-42A8-BF27-02460E09DAAF}" dt="2026-01-06T14:17:23.434" v="14" actId="6549"/>
        <pc:sldMkLst>
          <pc:docMk/>
          <pc:sldMk cId="1725011954" sldId="282"/>
        </pc:sldMkLst>
        <pc:graphicFrameChg chg="modGraphic">
          <ac:chgData name="R Mitchell" userId="1ce89641-0a29-4d60-b1d8-8c77da066bb9" providerId="ADAL" clId="{FD357CBF-94F7-42A8-BF27-02460E09DAAF}" dt="2026-01-06T14:17:23.434" v="14" actId="6549"/>
          <ac:graphicFrameMkLst>
            <pc:docMk/>
            <pc:sldMk cId="1725011954" sldId="282"/>
            <ac:graphicFrameMk id="4" creationId="{8B5D86F5-2A2B-19AF-EE8F-D8DB9F8414F9}"/>
          </ac:graphicFrameMkLst>
        </pc:graphicFrameChg>
      </pc:sldChg>
    </pc:docChg>
  </pc:docChgLst>
  <pc:docChgLst>
    <pc:chgData name="R Mitchell" userId="1ce89641-0a29-4d60-b1d8-8c77da066bb9" providerId="ADAL" clId="{C6859EFC-9244-41DC-AA55-BF866162166D}"/>
    <pc:docChg chg="custSel modSld">
      <pc:chgData name="R Mitchell" userId="1ce89641-0a29-4d60-b1d8-8c77da066bb9" providerId="ADAL" clId="{C6859EFC-9244-41DC-AA55-BF866162166D}" dt="2025-12-09T13:27:56.680" v="553" actId="113"/>
      <pc:docMkLst>
        <pc:docMk/>
      </pc:docMkLst>
      <pc:sldChg chg="modSp mod">
        <pc:chgData name="R Mitchell" userId="1ce89641-0a29-4d60-b1d8-8c77da066bb9" providerId="ADAL" clId="{C6859EFC-9244-41DC-AA55-BF866162166D}" dt="2025-12-09T13:19:39.308" v="263" actId="14734"/>
        <pc:sldMkLst>
          <pc:docMk/>
          <pc:sldMk cId="3665456477" sldId="261"/>
        </pc:sldMkLst>
        <pc:graphicFrameChg chg="modGraphic">
          <ac:chgData name="R Mitchell" userId="1ce89641-0a29-4d60-b1d8-8c77da066bb9" providerId="ADAL" clId="{C6859EFC-9244-41DC-AA55-BF866162166D}" dt="2025-12-09T13:19:39.308" v="263" actId="14734"/>
          <ac:graphicFrameMkLst>
            <pc:docMk/>
            <pc:sldMk cId="3665456477" sldId="261"/>
            <ac:graphicFrameMk id="4" creationId="{7D7E938E-51D3-FEC0-588A-0A57DCB4C8FE}"/>
          </ac:graphicFrameMkLst>
        </pc:graphicFrameChg>
      </pc:sldChg>
      <pc:sldChg chg="modSp mod">
        <pc:chgData name="R Mitchell" userId="1ce89641-0a29-4d60-b1d8-8c77da066bb9" providerId="ADAL" clId="{C6859EFC-9244-41DC-AA55-BF866162166D}" dt="2025-12-09T13:19:00.912" v="207" actId="113"/>
        <pc:sldMkLst>
          <pc:docMk/>
          <pc:sldMk cId="2361533114" sldId="262"/>
        </pc:sldMkLst>
        <pc:graphicFrameChg chg="mod modGraphic">
          <ac:chgData name="R Mitchell" userId="1ce89641-0a29-4d60-b1d8-8c77da066bb9" providerId="ADAL" clId="{C6859EFC-9244-41DC-AA55-BF866162166D}" dt="2025-12-09T13:19:00.912" v="207" actId="113"/>
          <ac:graphicFrameMkLst>
            <pc:docMk/>
            <pc:sldMk cId="2361533114" sldId="262"/>
            <ac:graphicFrameMk id="4" creationId="{C7984F1C-0950-5531-EFAD-DD039E6B0D00}"/>
          </ac:graphicFrameMkLst>
        </pc:graphicFrameChg>
      </pc:sldChg>
      <pc:sldChg chg="modSp mod">
        <pc:chgData name="R Mitchell" userId="1ce89641-0a29-4d60-b1d8-8c77da066bb9" providerId="ADAL" clId="{C6859EFC-9244-41DC-AA55-BF866162166D}" dt="2025-12-09T13:20:23.391" v="268" actId="113"/>
        <pc:sldMkLst>
          <pc:docMk/>
          <pc:sldMk cId="2184076419" sldId="264"/>
        </pc:sldMkLst>
        <pc:graphicFrameChg chg="modGraphic">
          <ac:chgData name="R Mitchell" userId="1ce89641-0a29-4d60-b1d8-8c77da066bb9" providerId="ADAL" clId="{C6859EFC-9244-41DC-AA55-BF866162166D}" dt="2025-12-09T13:20:23.391" v="268" actId="113"/>
          <ac:graphicFrameMkLst>
            <pc:docMk/>
            <pc:sldMk cId="2184076419" sldId="264"/>
            <ac:graphicFrameMk id="4" creationId="{5A556235-05A3-22EF-F2BE-6DB4A41BEA14}"/>
          </ac:graphicFrameMkLst>
        </pc:graphicFrameChg>
      </pc:sldChg>
      <pc:sldChg chg="modSp mod">
        <pc:chgData name="R Mitchell" userId="1ce89641-0a29-4d60-b1d8-8c77da066bb9" providerId="ADAL" clId="{C6859EFC-9244-41DC-AA55-BF866162166D}" dt="2025-12-09T13:21:28.012" v="379" actId="14734"/>
        <pc:sldMkLst>
          <pc:docMk/>
          <pc:sldMk cId="998529640" sldId="265"/>
        </pc:sldMkLst>
        <pc:graphicFrameChg chg="modGraphic">
          <ac:chgData name="R Mitchell" userId="1ce89641-0a29-4d60-b1d8-8c77da066bb9" providerId="ADAL" clId="{C6859EFC-9244-41DC-AA55-BF866162166D}" dt="2025-12-09T13:21:28.012" v="379" actId="14734"/>
          <ac:graphicFrameMkLst>
            <pc:docMk/>
            <pc:sldMk cId="998529640" sldId="265"/>
            <ac:graphicFrameMk id="4" creationId="{2DF00CE9-58E4-94A8-2B7E-19E78EC8F833}"/>
          </ac:graphicFrameMkLst>
        </pc:graphicFrameChg>
      </pc:sldChg>
      <pc:sldChg chg="modSp mod">
        <pc:chgData name="R Mitchell" userId="1ce89641-0a29-4d60-b1d8-8c77da066bb9" providerId="ADAL" clId="{C6859EFC-9244-41DC-AA55-BF866162166D}" dt="2025-12-09T13:22:49.165" v="386" actId="113"/>
        <pc:sldMkLst>
          <pc:docMk/>
          <pc:sldMk cId="1805646575" sldId="267"/>
        </pc:sldMkLst>
        <pc:graphicFrameChg chg="modGraphic">
          <ac:chgData name="R Mitchell" userId="1ce89641-0a29-4d60-b1d8-8c77da066bb9" providerId="ADAL" clId="{C6859EFC-9244-41DC-AA55-BF866162166D}" dt="2025-12-09T13:22:49.165" v="386" actId="113"/>
          <ac:graphicFrameMkLst>
            <pc:docMk/>
            <pc:sldMk cId="1805646575" sldId="267"/>
            <ac:graphicFrameMk id="4" creationId="{1623BBE7-3B7C-1A93-1671-221F1C956D23}"/>
          </ac:graphicFrameMkLst>
        </pc:graphicFrameChg>
      </pc:sldChg>
      <pc:sldChg chg="modSp mod">
        <pc:chgData name="R Mitchell" userId="1ce89641-0a29-4d60-b1d8-8c77da066bb9" providerId="ADAL" clId="{C6859EFC-9244-41DC-AA55-BF866162166D}" dt="2025-12-09T13:27:56.680" v="553" actId="113"/>
        <pc:sldMkLst>
          <pc:docMk/>
          <pc:sldMk cId="3492810130" sldId="268"/>
        </pc:sldMkLst>
        <pc:graphicFrameChg chg="mod modGraphic">
          <ac:chgData name="R Mitchell" userId="1ce89641-0a29-4d60-b1d8-8c77da066bb9" providerId="ADAL" clId="{C6859EFC-9244-41DC-AA55-BF866162166D}" dt="2025-12-09T13:27:56.680" v="553" actId="113"/>
          <ac:graphicFrameMkLst>
            <pc:docMk/>
            <pc:sldMk cId="3492810130" sldId="268"/>
            <ac:graphicFrameMk id="4" creationId="{F4370311-4CDE-6CD0-1FC5-F06F898BF173}"/>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A2D670-CB0B-45C1-B293-D6B019CA1C73}" type="datetimeFigureOut">
              <a:rPr lang="en-GB" smtClean="0"/>
              <a:t>06/01/2026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1539525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2D670-CB0B-45C1-B293-D6B019CA1C73}" type="datetimeFigureOut">
              <a:rPr lang="en-GB" smtClean="0"/>
              <a:t>06/01/2026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4138851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2D670-CB0B-45C1-B293-D6B019CA1C73}" type="datetimeFigureOut">
              <a:rPr lang="en-GB" smtClean="0"/>
              <a:t>06/01/2026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4290811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2D670-CB0B-45C1-B293-D6B019CA1C73}" type="datetimeFigureOut">
              <a:rPr lang="en-GB" smtClean="0"/>
              <a:t>06/01/2026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1751586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A2D670-CB0B-45C1-B293-D6B019CA1C73}" type="datetimeFigureOut">
              <a:rPr lang="en-GB" smtClean="0"/>
              <a:t>06/01/2026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1124671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A2D670-CB0B-45C1-B293-D6B019CA1C73}" type="datetimeFigureOut">
              <a:rPr lang="en-GB" smtClean="0"/>
              <a:t>06/01/2026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3069661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A2D670-CB0B-45C1-B293-D6B019CA1C73}" type="datetimeFigureOut">
              <a:rPr lang="en-GB" smtClean="0"/>
              <a:t>06/01/2026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196089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A2D670-CB0B-45C1-B293-D6B019CA1C73}" type="datetimeFigureOut">
              <a:rPr lang="en-GB" smtClean="0"/>
              <a:t>06/01/2026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3491178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A2D670-CB0B-45C1-B293-D6B019CA1C73}" type="datetimeFigureOut">
              <a:rPr lang="en-GB" smtClean="0"/>
              <a:t>06/01/2026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231095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A2D670-CB0B-45C1-B293-D6B019CA1C73}" type="datetimeFigureOut">
              <a:rPr lang="en-GB" smtClean="0"/>
              <a:t>06/01/2026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59071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A2D670-CB0B-45C1-B293-D6B019CA1C73}" type="datetimeFigureOut">
              <a:rPr lang="en-GB" smtClean="0"/>
              <a:t>06/01/2026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4AB4F4-3DBA-4CBE-81F9-4262732798B9}" type="slidenum">
              <a:rPr lang="en-GB" smtClean="0"/>
              <a:t>‹#›</a:t>
            </a:fld>
            <a:endParaRPr lang="en-GB"/>
          </a:p>
        </p:txBody>
      </p:sp>
    </p:spTree>
    <p:extLst>
      <p:ext uri="{BB962C8B-B14F-4D97-AF65-F5344CB8AC3E}">
        <p14:creationId xmlns:p14="http://schemas.microsoft.com/office/powerpoint/2010/main" val="108970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A2D670-CB0B-45C1-B293-D6B019CA1C73}" type="datetimeFigureOut">
              <a:rPr lang="en-GB" smtClean="0"/>
              <a:t>06/01/2026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4AB4F4-3DBA-4CBE-81F9-4262732798B9}" type="slidenum">
              <a:rPr lang="en-GB" smtClean="0"/>
              <a:t>‹#›</a:t>
            </a:fld>
            <a:endParaRPr lang="en-GB"/>
          </a:p>
        </p:txBody>
      </p:sp>
    </p:spTree>
    <p:extLst>
      <p:ext uri="{BB962C8B-B14F-4D97-AF65-F5344CB8AC3E}">
        <p14:creationId xmlns:p14="http://schemas.microsoft.com/office/powerpoint/2010/main" val="5257059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59196-19C5-2A9F-0B26-AB21666E66A7}"/>
              </a:ext>
            </a:extLst>
          </p:cNvPr>
          <p:cNvSpPr>
            <a:spLocks noGrp="1"/>
          </p:cNvSpPr>
          <p:nvPr>
            <p:ph type="ctrTitle"/>
          </p:nvPr>
        </p:nvSpPr>
        <p:spPr>
          <a:xfrm>
            <a:off x="757611" y="582275"/>
            <a:ext cx="8420100" cy="2070780"/>
          </a:xfrm>
        </p:spPr>
        <p:style>
          <a:lnRef idx="2">
            <a:schemeClr val="dk1"/>
          </a:lnRef>
          <a:fillRef idx="1">
            <a:schemeClr val="lt1"/>
          </a:fillRef>
          <a:effectRef idx="0">
            <a:schemeClr val="dk1"/>
          </a:effectRef>
          <a:fontRef idx="minor">
            <a:schemeClr val="dk1"/>
          </a:fontRef>
        </p:style>
        <p:txBody>
          <a:bodyPr/>
          <a:lstStyle/>
          <a:p>
            <a:r>
              <a:rPr lang="en-US" dirty="0">
                <a:latin typeface="Britannic Bold" panose="020B0903060703020204" pitchFamily="34" charset="0"/>
              </a:rPr>
              <a:t>Romeo and Juliet </a:t>
            </a:r>
            <a:br>
              <a:rPr lang="en-US" dirty="0">
                <a:latin typeface="Britannic Bold" panose="020B0903060703020204" pitchFamily="34" charset="0"/>
              </a:rPr>
            </a:br>
            <a:r>
              <a:rPr lang="en-US" dirty="0">
                <a:latin typeface="Britannic Bold" panose="020B0903060703020204" pitchFamily="34" charset="0"/>
              </a:rPr>
              <a:t>Quote Bank</a:t>
            </a:r>
            <a:endParaRPr lang="en-GB" dirty="0">
              <a:latin typeface="Britannic Bold" panose="020B0903060703020204" pitchFamily="34" charset="0"/>
            </a:endParaRPr>
          </a:p>
        </p:txBody>
      </p:sp>
      <p:sp>
        <p:nvSpPr>
          <p:cNvPr id="4" name="TextBox 3">
            <a:extLst>
              <a:ext uri="{FF2B5EF4-FFF2-40B4-BE49-F238E27FC236}">
                <a16:creationId xmlns:a16="http://schemas.microsoft.com/office/drawing/2014/main" id="{179E25A1-37C3-A836-C359-C60678FF6F09}"/>
              </a:ext>
            </a:extLst>
          </p:cNvPr>
          <p:cNvSpPr txBox="1"/>
          <p:nvPr/>
        </p:nvSpPr>
        <p:spPr>
          <a:xfrm>
            <a:off x="1661178" y="5675305"/>
            <a:ext cx="6505303"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Name: _____________________________________________</a:t>
            </a:r>
          </a:p>
          <a:p>
            <a:r>
              <a:rPr lang="en-GB" dirty="0"/>
              <a:t>Class: ______________________________________________</a:t>
            </a:r>
          </a:p>
          <a:p>
            <a:r>
              <a:rPr lang="en-GB" dirty="0"/>
              <a:t>Teacher: ___________________________________________</a:t>
            </a:r>
          </a:p>
        </p:txBody>
      </p:sp>
      <p:pic>
        <p:nvPicPr>
          <p:cNvPr id="5" name="Picture 4">
            <a:extLst>
              <a:ext uri="{FF2B5EF4-FFF2-40B4-BE49-F238E27FC236}">
                <a16:creationId xmlns:a16="http://schemas.microsoft.com/office/drawing/2014/main" id="{F58D08B8-95E1-E005-4ABA-499D217A5743}"/>
              </a:ext>
            </a:extLst>
          </p:cNvPr>
          <p:cNvPicPr>
            <a:picLocks noChangeAspect="1"/>
          </p:cNvPicPr>
          <p:nvPr/>
        </p:nvPicPr>
        <p:blipFill>
          <a:blip r:embed="rId2"/>
          <a:stretch>
            <a:fillRect/>
          </a:stretch>
        </p:blipFill>
        <p:spPr>
          <a:xfrm>
            <a:off x="4320" y="5898005"/>
            <a:ext cx="1506582" cy="700630"/>
          </a:xfrm>
          <a:prstGeom prst="rect">
            <a:avLst/>
          </a:prstGeom>
        </p:spPr>
      </p:pic>
      <p:pic>
        <p:nvPicPr>
          <p:cNvPr id="6" name="Picture 5">
            <a:extLst>
              <a:ext uri="{FF2B5EF4-FFF2-40B4-BE49-F238E27FC236}">
                <a16:creationId xmlns:a16="http://schemas.microsoft.com/office/drawing/2014/main" id="{AC22D972-0C07-EEB8-3851-F3A4E3AEFD00}"/>
              </a:ext>
            </a:extLst>
          </p:cNvPr>
          <p:cNvPicPr>
            <a:picLocks noChangeAspect="1"/>
          </p:cNvPicPr>
          <p:nvPr/>
        </p:nvPicPr>
        <p:blipFill>
          <a:blip r:embed="rId2"/>
          <a:stretch>
            <a:fillRect/>
          </a:stretch>
        </p:blipFill>
        <p:spPr>
          <a:xfrm>
            <a:off x="8316757" y="5898005"/>
            <a:ext cx="1506582" cy="700630"/>
          </a:xfrm>
          <a:prstGeom prst="rect">
            <a:avLst/>
          </a:prstGeom>
        </p:spPr>
      </p:pic>
      <p:pic>
        <p:nvPicPr>
          <p:cNvPr id="7" name="Picture 6">
            <a:extLst>
              <a:ext uri="{FF2B5EF4-FFF2-40B4-BE49-F238E27FC236}">
                <a16:creationId xmlns:a16="http://schemas.microsoft.com/office/drawing/2014/main" id="{44FC0878-6A41-E13A-3DD1-43743759F8F7}"/>
              </a:ext>
            </a:extLst>
          </p:cNvPr>
          <p:cNvPicPr>
            <a:picLocks noChangeAspect="1"/>
          </p:cNvPicPr>
          <p:nvPr/>
        </p:nvPicPr>
        <p:blipFill>
          <a:blip r:embed="rId3"/>
          <a:stretch>
            <a:fillRect/>
          </a:stretch>
        </p:blipFill>
        <p:spPr>
          <a:xfrm>
            <a:off x="3118751" y="3128790"/>
            <a:ext cx="3697820" cy="207077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448282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6D478-9F86-DDD0-B8B6-1FE026A36A8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DF00CE9-58E4-94A8-2B7E-19E78EC8F833}"/>
              </a:ext>
            </a:extLst>
          </p:cNvPr>
          <p:cNvGraphicFramePr>
            <a:graphicFrameLocks noGrp="1"/>
          </p:cNvGraphicFramePr>
          <p:nvPr>
            <p:extLst>
              <p:ext uri="{D42A27DB-BD31-4B8C-83A1-F6EECF244321}">
                <p14:modId xmlns:p14="http://schemas.microsoft.com/office/powerpoint/2010/main" val="3150781403"/>
              </p:ext>
            </p:extLst>
          </p:nvPr>
        </p:nvGraphicFramePr>
        <p:xfrm>
          <a:off x="0" y="0"/>
          <a:ext cx="9906000" cy="6782223"/>
        </p:xfrm>
        <a:graphic>
          <a:graphicData uri="http://schemas.openxmlformats.org/drawingml/2006/table">
            <a:tbl>
              <a:tblPr firstRow="1" bandRow="1">
                <a:tableStyleId>{5940675A-B579-460E-94D1-54222C63F5DA}</a:tableStyleId>
              </a:tblPr>
              <a:tblGrid>
                <a:gridCol w="1295400">
                  <a:extLst>
                    <a:ext uri="{9D8B030D-6E8A-4147-A177-3AD203B41FA5}">
                      <a16:colId xmlns:a16="http://schemas.microsoft.com/office/drawing/2014/main" val="3247329152"/>
                    </a:ext>
                  </a:extLst>
                </a:gridCol>
                <a:gridCol w="1739900">
                  <a:extLst>
                    <a:ext uri="{9D8B030D-6E8A-4147-A177-3AD203B41FA5}">
                      <a16:colId xmlns:a16="http://schemas.microsoft.com/office/drawing/2014/main" val="1735481103"/>
                    </a:ext>
                  </a:extLst>
                </a:gridCol>
                <a:gridCol w="6870700">
                  <a:extLst>
                    <a:ext uri="{9D8B030D-6E8A-4147-A177-3AD203B41FA5}">
                      <a16:colId xmlns:a16="http://schemas.microsoft.com/office/drawing/2014/main" val="1127736874"/>
                    </a:ext>
                  </a:extLst>
                </a:gridCol>
              </a:tblGrid>
              <a:tr h="46422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979399">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fire-</a:t>
                      </a:r>
                      <a:r>
                        <a:rPr lang="en-GB" sz="1100" b="1" kern="1200" dirty="0" err="1">
                          <a:solidFill>
                            <a:schemeClr val="tx1"/>
                          </a:solidFill>
                          <a:effectLst/>
                          <a:latin typeface="+mn-lt"/>
                          <a:ea typeface="+mn-ea"/>
                          <a:cs typeface="+mn-cs"/>
                        </a:rPr>
                        <a:t>ey’d</a:t>
                      </a:r>
                      <a:r>
                        <a:rPr lang="en-GB" sz="1100" kern="1200" dirty="0">
                          <a:solidFill>
                            <a:schemeClr val="tx1"/>
                          </a:solidFill>
                          <a:effectLst/>
                          <a:latin typeface="+mn-lt"/>
                          <a:ea typeface="+mn-ea"/>
                          <a:cs typeface="+mn-cs"/>
                        </a:rPr>
                        <a:t> fury be my </a:t>
                      </a:r>
                      <a:r>
                        <a:rPr lang="en-GB" sz="1100" b="1" kern="1200" dirty="0">
                          <a:solidFill>
                            <a:schemeClr val="tx1"/>
                          </a:solidFill>
                          <a:effectLst/>
                          <a:latin typeface="+mn-lt"/>
                          <a:ea typeface="+mn-ea"/>
                          <a:cs typeface="+mn-cs"/>
                        </a:rPr>
                        <a:t>conduct</a:t>
                      </a:r>
                      <a:r>
                        <a:rPr lang="en-GB" sz="1100" kern="1200" dirty="0">
                          <a:solidFill>
                            <a:schemeClr val="tx1"/>
                          </a:solidFill>
                          <a:effectLst/>
                          <a:latin typeface="+mn-lt"/>
                          <a:ea typeface="+mn-ea"/>
                          <a:cs typeface="+mn-cs"/>
                        </a:rPr>
                        <a:t> now!’</a:t>
                      </a:r>
                      <a:endParaRPr lang="en-GB" sz="1100" dirty="0"/>
                    </a:p>
                  </a:txBody>
                  <a:tcPr/>
                </a:tc>
                <a:tc>
                  <a:txBody>
                    <a:bodyPr/>
                    <a:lstStyle/>
                    <a:p>
                      <a:r>
                        <a:rPr lang="en-US" sz="1100" dirty="0"/>
                        <a:t>Romeo </a:t>
                      </a:r>
                    </a:p>
                    <a:p>
                      <a:endParaRPr lang="en-US" sz="1100" dirty="0"/>
                    </a:p>
                    <a:p>
                      <a:r>
                        <a:rPr lang="en-US" sz="1100" dirty="0"/>
                        <a:t>Act 3 Scene 1</a:t>
                      </a:r>
                    </a:p>
                    <a:p>
                      <a:endParaRPr lang="en-GB" sz="1100" dirty="0"/>
                    </a:p>
                    <a:p>
                      <a:r>
                        <a:rPr lang="en-US" sz="1100" dirty="0"/>
                        <a:t>Romeo has just witnessed Mercutio die as a result of the duel with Tybalt, a fight that Romeo tried, and failed, to stop.</a:t>
                      </a:r>
                      <a:endParaRPr lang="en-GB" sz="1100" dirty="0"/>
                    </a:p>
                  </a:txBody>
                  <a:tcPr/>
                </a:tc>
                <a:tc>
                  <a:txBody>
                    <a:bodyPr/>
                    <a:lstStyle/>
                    <a:p>
                      <a:r>
                        <a:rPr lang="en-US" sz="1000" b="0" dirty="0"/>
                        <a:t>It is the declaration that marks Romeo's profound shift from a peaceful lover to a vengeful killer, immediately following the death of his friend, Mercutio. Mercutio's death makes him feel that his attempts at peace were weak and unmanly, echoing Mercutio's earlier insult of "calm, </a:t>
                      </a:r>
                      <a:r>
                        <a:rPr lang="en-US" sz="1000" b="0" dirty="0" err="1"/>
                        <a:t>dishonourable</a:t>
                      </a:r>
                      <a:r>
                        <a:rPr lang="en-US" sz="1000" b="0" dirty="0"/>
                        <a:t>, vile submission.“ Romeo’s eyes metaphorically burn as he is blinded by rage. </a:t>
                      </a:r>
                    </a:p>
                    <a:p>
                      <a:pPr marL="171450" indent="-171450">
                        <a:buFont typeface="Arial" panose="020B0604020202020204" pitchFamily="34" charset="0"/>
                        <a:buChar char="•"/>
                      </a:pPr>
                      <a:r>
                        <a:rPr lang="en-US" sz="1000" b="1" dirty="0"/>
                        <a:t>Metaphor</a:t>
                      </a:r>
                      <a:r>
                        <a:rPr lang="en-US" sz="1000" b="0" dirty="0"/>
                        <a:t>:  "Fury": This word signifies an overwhelming, uncontrollable rage. Romeo is choosing to let this powerful emotion control him. "Fire-</a:t>
                      </a:r>
                      <a:r>
                        <a:rPr lang="en-US" sz="1000" b="0" dirty="0" err="1"/>
                        <a:t>ey'd</a:t>
                      </a:r>
                      <a:r>
                        <a:rPr lang="en-US" sz="1000" b="0" dirty="0"/>
                        <a:t>": This is a compound adjective suggesting that his rage is so intense it is visually manifest in his eyes, which are burning with the heat and </a:t>
                      </a:r>
                      <a:r>
                        <a:rPr lang="en-US" sz="1000" b="0" dirty="0" err="1"/>
                        <a:t>colour</a:t>
                      </a:r>
                      <a:r>
                        <a:rPr lang="en-US" sz="1000" b="0" dirty="0"/>
                        <a:t> of fire. Fire also </a:t>
                      </a:r>
                      <a:r>
                        <a:rPr lang="en-US" sz="1000" b="0" dirty="0" err="1"/>
                        <a:t>symbolises</a:t>
                      </a:r>
                      <a:r>
                        <a:rPr lang="en-US" sz="1000" b="0" dirty="0"/>
                        <a:t> passion, destruction, and uncontrollable force.</a:t>
                      </a:r>
                    </a:p>
                    <a:p>
                      <a:pPr marL="171450" indent="-171450">
                        <a:buFont typeface="Arial" panose="020B0604020202020204" pitchFamily="34" charset="0"/>
                        <a:buChar char="•"/>
                      </a:pPr>
                      <a:r>
                        <a:rPr lang="en-US" sz="1000" b="1" dirty="0"/>
                        <a:t>Personification and Command</a:t>
                      </a:r>
                      <a:r>
                        <a:rPr lang="en-US" sz="1000" b="0" dirty="0"/>
                        <a:t>: By commanding "fury be my conduct," Romeo is effectively personifying rage and giving it authority over his actions. He is relinquishing his rational control and submitting to an elemental, destructive force.</a:t>
                      </a:r>
                    </a:p>
                    <a:p>
                      <a:pPr marL="171450" indent="-171450">
                        <a:buFont typeface="Arial" panose="020B0604020202020204" pitchFamily="34" charset="0"/>
                        <a:buChar char="•"/>
                      </a:pPr>
                      <a:r>
                        <a:rPr lang="en-US" sz="1000" b="0" dirty="0"/>
                        <a:t>This final phrase emphasizes the immediacy and finality of his decision. "</a:t>
                      </a:r>
                      <a:r>
                        <a:rPr lang="en-US" sz="1000" b="1" dirty="0"/>
                        <a:t>Conduct</a:t>
                      </a:r>
                      <a:r>
                        <a:rPr lang="en-US" sz="1000" b="0" dirty="0"/>
                        <a:t>": Means his guidance, leadership, or course of action. He is explicitly stating that rage, not love or reason, will guide him from this moment forward.</a:t>
                      </a:r>
                    </a:p>
                  </a:txBody>
                  <a:tcPr/>
                </a:tc>
                <a:extLst>
                  <a:ext uri="{0D108BD9-81ED-4DB2-BD59-A6C34878D82A}">
                    <a16:rowId xmlns:a16="http://schemas.microsoft.com/office/drawing/2014/main" val="936153322"/>
                  </a:ext>
                </a:extLst>
              </a:tr>
              <a:tr h="2073657">
                <a:tc>
                  <a:txBody>
                    <a:bodyPr/>
                    <a:lstStyle/>
                    <a:p>
                      <a:r>
                        <a:rPr lang="en-GB" sz="1100" kern="1200" dirty="0">
                          <a:solidFill>
                            <a:schemeClr val="tx1"/>
                          </a:solidFill>
                          <a:effectLst/>
                          <a:latin typeface="+mn-lt"/>
                          <a:ea typeface="+mn-ea"/>
                          <a:cs typeface="+mn-cs"/>
                        </a:rPr>
                        <a:t>‘O, I am </a:t>
                      </a:r>
                      <a:r>
                        <a:rPr lang="en-GB" sz="1100" b="1" kern="1200" dirty="0">
                          <a:solidFill>
                            <a:schemeClr val="tx1"/>
                          </a:solidFill>
                          <a:effectLst/>
                          <a:latin typeface="+mn-lt"/>
                          <a:ea typeface="+mn-ea"/>
                          <a:cs typeface="+mn-cs"/>
                        </a:rPr>
                        <a:t>fortune’s</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fool</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3 Scene 1</a:t>
                      </a:r>
                    </a:p>
                    <a:p>
                      <a:endParaRPr lang="en-US" sz="1100" b="0" dirty="0"/>
                    </a:p>
                    <a:p>
                      <a:r>
                        <a:rPr lang="en-US" sz="1100" dirty="0"/>
                        <a:t>Romeo is speaking just moments after he has killed Tybalt in a fit of rage to avenge the death of Mercutio.</a:t>
                      </a:r>
                      <a:endParaRPr lang="en-GB" sz="1100" b="0" dirty="0"/>
                    </a:p>
                  </a:txBody>
                  <a:tcPr/>
                </a:tc>
                <a:tc>
                  <a:txBody>
                    <a:bodyPr/>
                    <a:lstStyle/>
                    <a:p>
                      <a:r>
                        <a:rPr lang="en-US" sz="1050" dirty="0"/>
                        <a:t>The moment Romeo kills Tybalt, the "fire-</a:t>
                      </a:r>
                      <a:r>
                        <a:rPr lang="en-US" sz="1050" dirty="0" err="1"/>
                        <a:t>ey'd</a:t>
                      </a:r>
                      <a:r>
                        <a:rPr lang="en-US" sz="1050" dirty="0"/>
                        <a:t> fury" dissipates, and he is overcome by the reality of his actions. Romeo sees his actions, which were intended to be </a:t>
                      </a:r>
                      <a:r>
                        <a:rPr lang="en-US" sz="1050" dirty="0" err="1"/>
                        <a:t>honourable</a:t>
                      </a:r>
                      <a:r>
                        <a:rPr lang="en-US" sz="1050" dirty="0"/>
                        <a:t> revenge, as a catastrophic blunder orchestrated by fate.</a:t>
                      </a:r>
                    </a:p>
                    <a:p>
                      <a:r>
                        <a:rPr lang="en-US" sz="1050" b="0" dirty="0"/>
                        <a:t>Metaphor: </a:t>
                      </a:r>
                      <a:r>
                        <a:rPr lang="en-US" sz="1050" b="1" dirty="0"/>
                        <a:t>"Fortune"</a:t>
                      </a:r>
                      <a:r>
                        <a:rPr lang="en-US" sz="1050" dirty="0"/>
                        <a:t>: In Shakespearean times, Fortune (or Fate) was often personified as a powerful goddess who controlled the destinies of mortals using a turning wheel. Those who rose to the top of the wheel would inevitably fall.</a:t>
                      </a:r>
                    </a:p>
                    <a:p>
                      <a:r>
                        <a:rPr lang="en-US" sz="1050" b="1" dirty="0"/>
                        <a:t>"Fool"</a:t>
                      </a:r>
                      <a:r>
                        <a:rPr lang="en-US" sz="1050" dirty="0"/>
                        <a:t>: The word signifies a plaything, a pawn, or someone who is tricked or mocked. By calling himself "Fortune's fool," Romeo claims that he is not a free agent but </a:t>
                      </a:r>
                      <a:r>
                        <a:rPr lang="en-US" sz="1050" b="0" dirty="0"/>
                        <a:t>a mere toy being manipulated by a cruel, cosmic force.</a:t>
                      </a:r>
                    </a:p>
                    <a:p>
                      <a:r>
                        <a:rPr lang="en-GB" sz="1050" b="0" dirty="0"/>
                        <a:t>Exclamation: </a:t>
                      </a:r>
                      <a:r>
                        <a:rPr lang="en-US" sz="1050" dirty="0"/>
                        <a:t>"</a:t>
                      </a:r>
                      <a:r>
                        <a:rPr lang="en-US" sz="1050" b="1" dirty="0"/>
                        <a:t>O</a:t>
                      </a:r>
                      <a:r>
                        <a:rPr lang="en-US" sz="1050" dirty="0"/>
                        <a:t>" at the beginning signals intense, sudden despair and </a:t>
                      </a:r>
                      <a:r>
                        <a:rPr lang="en-US" sz="1050" dirty="0" err="1"/>
                        <a:t>realisation</a:t>
                      </a:r>
                      <a:r>
                        <a:rPr lang="en-US" sz="1050" dirty="0"/>
                        <a:t>. It is a moment of profound anguish and recognition of the calamity he has caused.</a:t>
                      </a:r>
                    </a:p>
                    <a:p>
                      <a:endParaRPr lang="en-US" sz="1050" b="0" dirty="0"/>
                    </a:p>
                    <a:p>
                      <a:r>
                        <a:rPr lang="en-US" sz="1050" b="1" i="1" dirty="0"/>
                        <a:t>Alt analysis: </a:t>
                      </a:r>
                      <a:r>
                        <a:rPr lang="en-US" sz="1050" dirty="0"/>
                        <a:t>Romeo is effectively absolving himself of personal responsibility for his violent act and blaming an external, indifferent force (Fate). </a:t>
                      </a:r>
                      <a:endParaRPr lang="en-GB" sz="1050" b="0" dirty="0"/>
                    </a:p>
                  </a:txBody>
                  <a:tcPr/>
                </a:tc>
                <a:extLst>
                  <a:ext uri="{0D108BD9-81ED-4DB2-BD59-A6C34878D82A}">
                    <a16:rowId xmlns:a16="http://schemas.microsoft.com/office/drawing/2014/main" val="2358914207"/>
                  </a:ext>
                </a:extLst>
              </a:tr>
              <a:tr h="2163903">
                <a:tc>
                  <a:txBody>
                    <a:bodyPr/>
                    <a:lstStyle/>
                    <a:p>
                      <a:r>
                        <a:rPr lang="en-GB" sz="1100" kern="1200" dirty="0">
                          <a:solidFill>
                            <a:schemeClr val="tx1"/>
                          </a:solidFill>
                          <a:effectLst/>
                          <a:latin typeface="+mn-lt"/>
                          <a:ea typeface="+mn-ea"/>
                          <a:cs typeface="+mn-cs"/>
                        </a:rPr>
                        <a:t>‘O </a:t>
                      </a:r>
                      <a:r>
                        <a:rPr lang="en-GB" sz="1100" b="1" kern="1200" dirty="0">
                          <a:solidFill>
                            <a:schemeClr val="tx1"/>
                          </a:solidFill>
                          <a:effectLst/>
                          <a:latin typeface="+mn-lt"/>
                          <a:ea typeface="+mn-ea"/>
                          <a:cs typeface="+mn-cs"/>
                        </a:rPr>
                        <a:t>serpent heart</a:t>
                      </a:r>
                      <a:r>
                        <a:rPr lang="en-GB" sz="1100" kern="1200" dirty="0">
                          <a:solidFill>
                            <a:schemeClr val="tx1"/>
                          </a:solidFill>
                          <a:effectLst/>
                          <a:latin typeface="+mn-lt"/>
                          <a:ea typeface="+mn-ea"/>
                          <a:cs typeface="+mn-cs"/>
                        </a:rPr>
                        <a:t>, hid with a </a:t>
                      </a:r>
                      <a:r>
                        <a:rPr lang="en-GB" sz="1100" b="1" kern="1200" dirty="0">
                          <a:solidFill>
                            <a:schemeClr val="tx1"/>
                          </a:solidFill>
                          <a:effectLst/>
                          <a:latin typeface="+mn-lt"/>
                          <a:ea typeface="+mn-ea"/>
                          <a:cs typeface="+mn-cs"/>
                        </a:rPr>
                        <a:t>flowering face</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Juliet </a:t>
                      </a:r>
                    </a:p>
                    <a:p>
                      <a:endParaRPr lang="en-US" sz="1100" b="0" dirty="0"/>
                    </a:p>
                    <a:p>
                      <a:r>
                        <a:rPr lang="en-US" sz="1100" b="0" dirty="0"/>
                        <a:t>Act 3 Scene 2</a:t>
                      </a:r>
                    </a:p>
                    <a:p>
                      <a:endParaRPr lang="en-US" sz="1100" b="0" dirty="0"/>
                    </a:p>
                    <a:p>
                      <a:r>
                        <a:rPr lang="en-US" sz="1100" dirty="0"/>
                        <a:t>It is her immediate, anguished reaction upon learning that her new husband, Romeo, has killed her cousin, Tybalt.</a:t>
                      </a:r>
                      <a:endParaRPr lang="en-GB" sz="1100" b="0" dirty="0"/>
                    </a:p>
                  </a:txBody>
                  <a:tcPr/>
                </a:tc>
                <a:tc>
                  <a:txBody>
                    <a:bodyPr/>
                    <a:lstStyle/>
                    <a:p>
                      <a:r>
                        <a:rPr lang="en-US" sz="1050" dirty="0"/>
                        <a:t>This quote captures the moment of extreme psychological conflict within Juliet. She loves her husband, but he has murdered a member of her family. She is trying to reconcile the image of the man she loves with the reality of the murderer she must now face.</a:t>
                      </a:r>
                    </a:p>
                    <a:p>
                      <a:r>
                        <a:rPr lang="en-US" sz="1050" b="0" dirty="0"/>
                        <a:t>Oxymoron/paradox: </a:t>
                      </a:r>
                    </a:p>
                    <a:p>
                      <a:pPr marL="171450" indent="-171450">
                        <a:buFont typeface="Arial" panose="020B0604020202020204" pitchFamily="34" charset="0"/>
                        <a:buChar char="•"/>
                      </a:pPr>
                      <a:r>
                        <a:rPr lang="en-US" sz="1050" b="1" dirty="0"/>
                        <a:t>"Serpent heart"</a:t>
                      </a:r>
                      <a:r>
                        <a:rPr lang="en-US" sz="1050" dirty="0"/>
                        <a:t>: The </a:t>
                      </a:r>
                      <a:r>
                        <a:rPr lang="en-US" sz="1050" b="1" dirty="0"/>
                        <a:t>serpent</a:t>
                      </a:r>
                      <a:r>
                        <a:rPr lang="en-US" sz="1050" dirty="0"/>
                        <a:t> is a biblical allusion to the Devil (or Satan) and evil, deceit, and betrayal. It suggests a venomous, treacherous, and deadly inner nature. This is Juliet's image of Romeo the </a:t>
                      </a:r>
                      <a:r>
                        <a:rPr lang="en-US" sz="1050" b="1" dirty="0"/>
                        <a:t>murderer</a:t>
                      </a:r>
                      <a:r>
                        <a:rPr lang="en-US" sz="1050" dirty="0"/>
                        <a:t>.</a:t>
                      </a:r>
                    </a:p>
                    <a:p>
                      <a:pPr marL="171450" indent="-171450">
                        <a:buFont typeface="Arial" panose="020B0604020202020204" pitchFamily="34" charset="0"/>
                        <a:buChar char="•"/>
                      </a:pPr>
                      <a:r>
                        <a:rPr lang="en-US" sz="1050" b="1" dirty="0"/>
                        <a:t>"Flowering face"</a:t>
                      </a:r>
                      <a:r>
                        <a:rPr lang="en-US" sz="1050" dirty="0"/>
                        <a:t>: This refers to beauty, innocence, and external loveliness. </a:t>
                      </a:r>
                      <a:r>
                        <a:rPr lang="en-US" sz="1050" b="1" dirty="0"/>
                        <a:t>"Flowering"</a:t>
                      </a:r>
                      <a:r>
                        <a:rPr lang="en-US" sz="1050" dirty="0"/>
                        <a:t> suggests a beautiful, growing, and attractive appearance. This is Juliet's image of Romeo the </a:t>
                      </a:r>
                      <a:r>
                        <a:rPr lang="en-US" sz="1050" b="1" dirty="0"/>
                        <a:t>lover</a:t>
                      </a:r>
                      <a:r>
                        <a:rPr lang="en-US" sz="1050" dirty="0"/>
                        <a:t>. Juliet feels that Romeo's beautiful exterior was merely a mask concealing a deadly, wicked core. Juliet feels betrayed because the man who looked like an angel (a "flowering face") acted like a devil (a "serpent heart").</a:t>
                      </a:r>
                    </a:p>
                    <a:p>
                      <a:pPr marL="171450" indent="-171450">
                        <a:buFont typeface="Arial" panose="020B0604020202020204" pitchFamily="34" charset="0"/>
                        <a:buChar char="•"/>
                      </a:pPr>
                      <a:r>
                        <a:rPr lang="en-US" sz="1050" dirty="0"/>
                        <a:t>The quote shows her initial, raw, and angry response: she wants to condemn Romeo utterly.</a:t>
                      </a:r>
                    </a:p>
                    <a:p>
                      <a:pPr marL="171450" indent="-171450">
                        <a:buFont typeface="Arial" panose="020B0604020202020204" pitchFamily="34" charset="0"/>
                        <a:buChar char="•"/>
                      </a:pPr>
                      <a:r>
                        <a:rPr lang="en-US" sz="1050" dirty="0"/>
                        <a:t>However, this anger is short-lived. In the very next few lines, her love triumphs, and she quickly moves to defend Romeo, concluding that it would have been worse if Tybalt had killed her husband.</a:t>
                      </a: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998529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7F36C-6154-20F7-2A52-C16F111E9CB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62CA1C6-7C35-237B-A6BF-B2AB94ADCE5D}"/>
              </a:ext>
            </a:extLst>
          </p:cNvPr>
          <p:cNvGraphicFramePr>
            <a:graphicFrameLocks noGrp="1"/>
          </p:cNvGraphicFramePr>
          <p:nvPr>
            <p:extLst>
              <p:ext uri="{D42A27DB-BD31-4B8C-83A1-F6EECF244321}">
                <p14:modId xmlns:p14="http://schemas.microsoft.com/office/powerpoint/2010/main" val="3267535946"/>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814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953472">
                <a:tc>
                  <a:txBody>
                    <a:bodyPr/>
                    <a:lstStyle/>
                    <a:p>
                      <a:r>
                        <a:rPr lang="en-GB" sz="1100" kern="1200" dirty="0">
                          <a:solidFill>
                            <a:schemeClr val="tx1"/>
                          </a:solidFill>
                          <a:effectLst/>
                          <a:latin typeface="+mn-lt"/>
                          <a:ea typeface="+mn-ea"/>
                          <a:cs typeface="+mn-cs"/>
                        </a:rPr>
                        <a:t>‘I will </a:t>
                      </a:r>
                      <a:r>
                        <a:rPr lang="en-GB" sz="1100" b="1" kern="1200" dirty="0">
                          <a:solidFill>
                            <a:schemeClr val="tx1"/>
                          </a:solidFill>
                          <a:effectLst/>
                          <a:latin typeface="+mn-lt"/>
                          <a:ea typeface="+mn-ea"/>
                          <a:cs typeface="+mn-cs"/>
                        </a:rPr>
                        <a:t>not</a:t>
                      </a:r>
                      <a:r>
                        <a:rPr lang="en-GB" sz="1100" kern="1200" dirty="0">
                          <a:solidFill>
                            <a:schemeClr val="tx1"/>
                          </a:solidFill>
                          <a:effectLst/>
                          <a:latin typeface="+mn-lt"/>
                          <a:ea typeface="+mn-ea"/>
                          <a:cs typeface="+mn-cs"/>
                        </a:rPr>
                        <a:t> marry </a:t>
                      </a:r>
                      <a:r>
                        <a:rPr lang="en-GB" sz="1100" b="1" kern="1200" dirty="0">
                          <a:solidFill>
                            <a:schemeClr val="tx1"/>
                          </a:solidFill>
                          <a:effectLst/>
                          <a:latin typeface="+mn-lt"/>
                          <a:ea typeface="+mn-ea"/>
                          <a:cs typeface="+mn-cs"/>
                        </a:rPr>
                        <a:t>yet</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Juliet </a:t>
                      </a:r>
                    </a:p>
                    <a:p>
                      <a:endParaRPr lang="en-US" sz="1100" dirty="0"/>
                    </a:p>
                    <a:p>
                      <a:r>
                        <a:rPr lang="en-US" sz="1100" dirty="0"/>
                        <a:t>Act 3 Scene 5</a:t>
                      </a:r>
                    </a:p>
                    <a:p>
                      <a:endParaRPr lang="en-US" sz="1100" dirty="0"/>
                    </a:p>
                    <a:p>
                      <a:r>
                        <a:rPr lang="en-US" sz="1100" dirty="0"/>
                        <a:t>Juliet refuses her parents' command that she marry </a:t>
                      </a:r>
                      <a:r>
                        <a:rPr lang="en-US" sz="1100" b="0" dirty="0"/>
                        <a:t>Count Paris.</a:t>
                      </a:r>
                      <a:endParaRPr lang="en-GB" sz="1100" b="0" dirty="0"/>
                    </a:p>
                  </a:txBody>
                  <a:tcPr/>
                </a:tc>
                <a:tc>
                  <a:txBody>
                    <a:bodyPr/>
                    <a:lstStyle/>
                    <a:p>
                      <a:r>
                        <a:rPr lang="en-US" sz="1000" b="0" dirty="0"/>
                        <a:t>The line is an expression of direct and desperate defiance against her parents. Juliet is caught in a profound conflict between her individual desire (her secret marriage and love for Romeo) and familial duty (the arranged marriage to Paris). </a:t>
                      </a:r>
                    </a:p>
                    <a:p>
                      <a:pPr marL="171450" indent="-171450">
                        <a:buFont typeface="Arial" panose="020B0604020202020204" pitchFamily="34" charset="0"/>
                        <a:buChar char="•"/>
                      </a:pPr>
                      <a:r>
                        <a:rPr lang="en-US" sz="1000" b="0" dirty="0"/>
                        <a:t>“</a:t>
                      </a:r>
                      <a:r>
                        <a:rPr lang="en-US" sz="1000" b="1" dirty="0"/>
                        <a:t>Not</a:t>
                      </a:r>
                      <a:r>
                        <a:rPr lang="en-US" sz="1000" b="0" dirty="0"/>
                        <a:t>”: simple word "not" is powerful; it's a refusal that challenges the absolute authority of her parents in a patriarchal 16th-century society.</a:t>
                      </a:r>
                    </a:p>
                    <a:p>
                      <a:pPr marL="171450" indent="-171450">
                        <a:buFont typeface="Arial" panose="020B0604020202020204" pitchFamily="34" charset="0"/>
                        <a:buChar char="•"/>
                      </a:pPr>
                      <a:r>
                        <a:rPr lang="en-US" sz="1000" b="0" dirty="0"/>
                        <a:t>“</a:t>
                      </a:r>
                      <a:r>
                        <a:rPr lang="en-US" sz="1000" b="1" dirty="0"/>
                        <a:t>yet</a:t>
                      </a:r>
                      <a:r>
                        <a:rPr lang="en-US" sz="1000" b="0" dirty="0"/>
                        <a:t>”: The word "yet" is critical. A young woman of her status was expected to be entirely compliant with her father's choice of husband. The fact that Juliet even suggests a delay is a radical assertion of personal agency and a rejection of the traditional role of a submissive daughter.</a:t>
                      </a:r>
                    </a:p>
                    <a:p>
                      <a:pPr marL="171450" indent="-171450">
                        <a:buFont typeface="Arial" panose="020B0604020202020204" pitchFamily="34" charset="0"/>
                        <a:buChar char="•"/>
                      </a:pPr>
                      <a:r>
                        <a:rPr lang="en-US" sz="1000" b="1" dirty="0"/>
                        <a:t>Dramatic Irony</a:t>
                      </a:r>
                      <a:r>
                        <a:rPr lang="en-US" sz="1000" b="0" dirty="0"/>
                        <a:t>: The audience knows the truth: Juliet is already married to Romeo. Her statement that she "will not marry yet" is a carefully chosen half-truth to conceal her secret.</a:t>
                      </a:r>
                    </a:p>
                    <a:p>
                      <a:pPr marL="171450" indent="-171450">
                        <a:buFont typeface="Arial" panose="020B0604020202020204" pitchFamily="34" charset="0"/>
                        <a:buChar char="•"/>
                      </a:pPr>
                      <a:r>
                        <a:rPr lang="en-US" sz="1000" b="1" dirty="0"/>
                        <a:t>Declarative sentence</a:t>
                      </a:r>
                      <a:r>
                        <a:rPr lang="en-US" sz="1000" b="0" dirty="0"/>
                        <a:t>: the change in her speech emphasizes her authority in this moment, </a:t>
                      </a:r>
                      <a:r>
                        <a:rPr lang="en-US" sz="1000" b="0" dirty="0" err="1"/>
                        <a:t>signalling</a:t>
                      </a:r>
                      <a:r>
                        <a:rPr lang="en-US" sz="1000" b="0" dirty="0"/>
                        <a:t> that her own marriage, now a sacred commitment to Romeo, is more important than her family's social plans.</a:t>
                      </a:r>
                    </a:p>
                  </a:txBody>
                  <a:tcPr/>
                </a:tc>
                <a:extLst>
                  <a:ext uri="{0D108BD9-81ED-4DB2-BD59-A6C34878D82A}">
                    <a16:rowId xmlns:a16="http://schemas.microsoft.com/office/drawing/2014/main" val="936153322"/>
                  </a:ext>
                </a:extLst>
              </a:tr>
              <a:tr h="2263546">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Hang</a:t>
                      </a:r>
                      <a:r>
                        <a:rPr lang="en-GB" sz="1100" kern="1200" dirty="0">
                          <a:solidFill>
                            <a:schemeClr val="tx1"/>
                          </a:solidFill>
                          <a:effectLst/>
                          <a:latin typeface="+mn-lt"/>
                          <a:ea typeface="+mn-ea"/>
                          <a:cs typeface="+mn-cs"/>
                        </a:rPr>
                        <a:t> thee, young </a:t>
                      </a:r>
                      <a:r>
                        <a:rPr lang="en-GB" sz="1100" b="1" kern="1200" dirty="0">
                          <a:solidFill>
                            <a:schemeClr val="tx1"/>
                          </a:solidFill>
                          <a:effectLst/>
                          <a:latin typeface="+mn-lt"/>
                          <a:ea typeface="+mn-ea"/>
                          <a:cs typeface="+mn-cs"/>
                        </a:rPr>
                        <a:t>baggage</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disobedient</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wretch</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Lord Capulet </a:t>
                      </a:r>
                    </a:p>
                    <a:p>
                      <a:endParaRPr lang="en-US" sz="1100" b="0" dirty="0"/>
                    </a:p>
                    <a:p>
                      <a:r>
                        <a:rPr lang="en-US" sz="1100" b="0" dirty="0"/>
                        <a:t>Act 3 Scene 5</a:t>
                      </a:r>
                    </a:p>
                    <a:p>
                      <a:endParaRPr lang="en-GB" sz="1100" b="0" dirty="0"/>
                    </a:p>
                    <a:p>
                      <a:r>
                        <a:rPr lang="en-GB" sz="1100" b="0" dirty="0"/>
                        <a:t>Capulet’s response to Juliet refusing to marry Paris.</a:t>
                      </a:r>
                    </a:p>
                  </a:txBody>
                  <a:tcPr/>
                </a:tc>
                <a:tc>
                  <a:txBody>
                    <a:bodyPr/>
                    <a:lstStyle/>
                    <a:p>
                      <a:r>
                        <a:rPr lang="en-US" sz="1000" b="0" dirty="0"/>
                        <a:t>The quote is a visceral outpouring of rage that shatters the image of Capulet as a supportive, reasonable father from the start where he showed some concern. </a:t>
                      </a:r>
                    </a:p>
                    <a:p>
                      <a:pPr marL="171450" indent="-171450">
                        <a:buFont typeface="Arial" panose="020B0604020202020204" pitchFamily="34" charset="0"/>
                        <a:buChar char="•"/>
                      </a:pPr>
                      <a:r>
                        <a:rPr lang="en-US" sz="1000" b="1" dirty="0"/>
                        <a:t>Violent Imagery and Exclamatory Tone</a:t>
                      </a:r>
                      <a:r>
                        <a:rPr lang="en-US" sz="1000" b="0" dirty="0"/>
                        <a:t>: The phrase "Hang thee" is a curse and a threat of execution, delivered in a violent, exclamatory tone. This hyperbolic language instantly characterizes Capulet as a tyrant whose love for his daughter is conditional upon her obedience.</a:t>
                      </a:r>
                    </a:p>
                    <a:p>
                      <a:pPr marL="171450" indent="-171450">
                        <a:buFont typeface="Arial" panose="020B0604020202020204" pitchFamily="34" charset="0"/>
                        <a:buChar char="•"/>
                      </a:pPr>
                      <a:r>
                        <a:rPr lang="en-US" sz="1000" b="1" dirty="0"/>
                        <a:t>Contrast</a:t>
                      </a:r>
                      <a:r>
                        <a:rPr lang="en-US" sz="1000" b="0" dirty="0"/>
                        <a:t>: This brutality stands in stark contrast to his earlier protective attitude in Act 1, Scene 2, where he told Paris to "woo her" and wait until she was ready. His sudden shift reveals that his earlier "love" was tied to his social standing and control over her, not her personal happiness. He is humiliated by her defiance.</a:t>
                      </a:r>
                    </a:p>
                    <a:p>
                      <a:pPr marL="171450" indent="-171450">
                        <a:buFont typeface="Arial" panose="020B0604020202020204" pitchFamily="34" charset="0"/>
                        <a:buChar char="•"/>
                      </a:pPr>
                      <a:r>
                        <a:rPr lang="en-US" sz="1000" b="1" dirty="0"/>
                        <a:t>"Young Baggage": </a:t>
                      </a:r>
                      <a:r>
                        <a:rPr lang="en-US" sz="1000" b="0" dirty="0"/>
                        <a:t>This metaphor likens Juliet to a worthless piece of property or luggage that must be carried or disposed of. By calling her "baggage," Capulet reduces his daughter from a beloved person to a commodity whose only value is her potential for an advantageous marriage.</a:t>
                      </a:r>
                    </a:p>
                    <a:p>
                      <a:pPr marL="171450" indent="-171450">
                        <a:buFont typeface="Arial" panose="020B0604020202020204" pitchFamily="34" charset="0"/>
                        <a:buChar char="•"/>
                      </a:pPr>
                      <a:r>
                        <a:rPr lang="en-US" sz="1000" b="1" dirty="0"/>
                        <a:t>"Disobedient Wretch": </a:t>
                      </a:r>
                      <a:r>
                        <a:rPr lang="en-US" sz="1000" b="0" dirty="0"/>
                        <a:t>The word "disobedient" is the crux of the insult. In the patriarchal society of the time, a daughter's primary virtue was obedience. By labelling her a "disobedient wretch" (a miserable, unfortunate person), Capulet suggests she is a moral failure.</a:t>
                      </a:r>
                      <a:endParaRPr lang="en-GB" sz="1000" b="0" dirty="0"/>
                    </a:p>
                  </a:txBody>
                  <a:tcPr/>
                </a:tc>
                <a:extLst>
                  <a:ext uri="{0D108BD9-81ED-4DB2-BD59-A6C34878D82A}">
                    <a16:rowId xmlns:a16="http://schemas.microsoft.com/office/drawing/2014/main" val="2358914207"/>
                  </a:ext>
                </a:extLst>
              </a:tr>
              <a:tr h="2182837">
                <a:tc>
                  <a:txBody>
                    <a:bodyPr/>
                    <a:lstStyle/>
                    <a:p>
                      <a:r>
                        <a:rPr lang="en-GB" sz="1100" kern="1200" dirty="0">
                          <a:solidFill>
                            <a:schemeClr val="tx1"/>
                          </a:solidFill>
                          <a:effectLst/>
                          <a:latin typeface="+mn-lt"/>
                          <a:ea typeface="+mn-ea"/>
                          <a:cs typeface="+mn-cs"/>
                        </a:rPr>
                        <a:t>‘I would the </a:t>
                      </a:r>
                      <a:r>
                        <a:rPr lang="en-GB" sz="1100" b="1" kern="1200" dirty="0">
                          <a:solidFill>
                            <a:schemeClr val="tx1"/>
                          </a:solidFill>
                          <a:effectLst/>
                          <a:latin typeface="+mn-lt"/>
                          <a:ea typeface="+mn-ea"/>
                          <a:cs typeface="+mn-cs"/>
                        </a:rPr>
                        <a:t>fool</a:t>
                      </a:r>
                      <a:r>
                        <a:rPr lang="en-GB" sz="1100" kern="1200" dirty="0">
                          <a:solidFill>
                            <a:schemeClr val="tx1"/>
                          </a:solidFill>
                          <a:effectLst/>
                          <a:latin typeface="+mn-lt"/>
                          <a:ea typeface="+mn-ea"/>
                          <a:cs typeface="+mn-cs"/>
                        </a:rPr>
                        <a:t> were married to her </a:t>
                      </a:r>
                      <a:r>
                        <a:rPr lang="en-GB" sz="1100" b="1" kern="1200" dirty="0">
                          <a:solidFill>
                            <a:schemeClr val="tx1"/>
                          </a:solidFill>
                          <a:effectLst/>
                          <a:latin typeface="+mn-lt"/>
                          <a:ea typeface="+mn-ea"/>
                          <a:cs typeface="+mn-cs"/>
                        </a:rPr>
                        <a:t>grave</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Lady Capulet </a:t>
                      </a:r>
                    </a:p>
                    <a:p>
                      <a:endParaRPr lang="en-US" sz="1100" b="0" dirty="0"/>
                    </a:p>
                    <a:p>
                      <a:r>
                        <a:rPr lang="en-US" sz="1100" b="0" dirty="0"/>
                        <a:t>Act 3 Scene 5</a:t>
                      </a:r>
                    </a:p>
                    <a:p>
                      <a:endParaRPr lang="en-US" sz="1100" b="0" dirty="0"/>
                    </a:p>
                    <a:p>
                      <a:r>
                        <a:rPr lang="en-US" sz="1100" b="0" dirty="0"/>
                        <a:t>Immediately after Juliet refuses to marry Paris.</a:t>
                      </a:r>
                    </a:p>
                    <a:p>
                      <a:endParaRPr lang="en-GB" sz="1100" b="0" dirty="0"/>
                    </a:p>
                  </a:txBody>
                  <a:tcPr/>
                </a:tc>
                <a:tc>
                  <a:txBody>
                    <a:bodyPr/>
                    <a:lstStyle/>
                    <a:p>
                      <a:r>
                        <a:rPr lang="en-US" sz="1000" b="0" dirty="0"/>
                        <a:t>The line is a shocking and cruel declaration that conveys the depth of Lady Capulet's anger and her complete abandonment of her daughter. Lady Capulet expresses a wish for her own daughter's death, suggesting that she would rather see Juliet dead and buried than defy the family's social plans.</a:t>
                      </a:r>
                    </a:p>
                    <a:p>
                      <a:pPr marL="171450" indent="-171450">
                        <a:buFont typeface="Arial" panose="020B0604020202020204" pitchFamily="34" charset="0"/>
                        <a:buChar char="•"/>
                      </a:pPr>
                      <a:r>
                        <a:rPr lang="en-US" sz="1000" b="1" dirty="0"/>
                        <a:t>Dehumanizing Insult</a:t>
                      </a:r>
                      <a:r>
                        <a:rPr lang="en-US" sz="1000" b="0" dirty="0"/>
                        <a:t>: Calling Juliet "the fool" is a scathing insult. It reduces Juliet's deep emotional commitment to Romeo to a matter of simple stupidity or childish petulance.</a:t>
                      </a:r>
                    </a:p>
                    <a:p>
                      <a:pPr marL="171450" indent="-171450">
                        <a:buFont typeface="Arial" panose="020B0604020202020204" pitchFamily="34" charset="0"/>
                        <a:buChar char="•"/>
                      </a:pPr>
                      <a:r>
                        <a:rPr lang="en-US" sz="1000" b="0" dirty="0"/>
                        <a:t>Juliet's refusal jeopardizes the family's rise in status, proving that her parents' priority is social gain, not genuine concern for her well-being.</a:t>
                      </a:r>
                    </a:p>
                    <a:p>
                      <a:pPr marL="171450" indent="-171450">
                        <a:buFont typeface="Arial" panose="020B0604020202020204" pitchFamily="34" charset="0"/>
                        <a:buChar char="•"/>
                      </a:pPr>
                      <a:r>
                        <a:rPr lang="en-US" sz="1000" b="1" dirty="0"/>
                        <a:t>Ironic Prophecy</a:t>
                      </a:r>
                      <a:r>
                        <a:rPr lang="en-US" sz="1000" b="0" dirty="0"/>
                        <a:t>: The horrific wish that Juliet be "married to her grave" is ironically fulfilled by the end of the play. Juliet does, in a sense, choose her "grave" (death) over marrying Paris. </a:t>
                      </a:r>
                    </a:p>
                    <a:p>
                      <a:r>
                        <a:rPr lang="en-US" sz="1000" b="0" dirty="0"/>
                        <a:t>Lady Capulet, while a woman, is herself trapped within the patriarchal structure. Her role is to support her husband's decrees and ensure her daughter's obedience. Her refusal to defend Juliet (telling her "Talk not to me, for I'll not speak a word") shows her adherence to the system, proving that the oppression of patriarchy is often upheld by those it oppresses.</a:t>
                      </a:r>
                      <a:endParaRPr lang="en-GB" sz="10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071240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2EBDB-A1C9-8B46-B8CD-1F45BA0FA8E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623BBE7-3B7C-1A93-1671-221F1C956D23}"/>
              </a:ext>
            </a:extLst>
          </p:cNvPr>
          <p:cNvGraphicFramePr>
            <a:graphicFrameLocks noGrp="1"/>
          </p:cNvGraphicFramePr>
          <p:nvPr>
            <p:extLst>
              <p:ext uri="{D42A27DB-BD31-4B8C-83A1-F6EECF244321}">
                <p14:modId xmlns:p14="http://schemas.microsoft.com/office/powerpoint/2010/main" val="901990786"/>
              </p:ext>
            </p:extLst>
          </p:nvPr>
        </p:nvGraphicFramePr>
        <p:xfrm>
          <a:off x="0" y="0"/>
          <a:ext cx="9906000" cy="6857999"/>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9362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121458">
                <a:tc>
                  <a:txBody>
                    <a:bodyPr/>
                    <a:lstStyle/>
                    <a:p>
                      <a:r>
                        <a:rPr lang="en-GB" sz="1100" kern="1200" dirty="0">
                          <a:solidFill>
                            <a:schemeClr val="tx1"/>
                          </a:solidFill>
                          <a:effectLst/>
                          <a:latin typeface="+mn-lt"/>
                          <a:ea typeface="+mn-ea"/>
                          <a:cs typeface="+mn-cs"/>
                        </a:rPr>
                        <a:t>‘Talk not to me, for I'll not speak a word, Do as thou wilt, for I have done with thee.’</a:t>
                      </a:r>
                      <a:endParaRPr lang="en-GB" sz="1100" dirty="0"/>
                    </a:p>
                  </a:txBody>
                  <a:tcPr/>
                </a:tc>
                <a:tc>
                  <a:txBody>
                    <a:bodyPr/>
                    <a:lstStyle/>
                    <a:p>
                      <a:r>
                        <a:rPr lang="en-US" sz="1100" dirty="0"/>
                        <a:t>Lady Capulet </a:t>
                      </a:r>
                    </a:p>
                    <a:p>
                      <a:endParaRPr lang="en-US" sz="1100" dirty="0"/>
                    </a:p>
                    <a:p>
                      <a:r>
                        <a:rPr lang="en-US" sz="1100" dirty="0"/>
                        <a:t>Act 3 Scene 5</a:t>
                      </a:r>
                    </a:p>
                    <a:p>
                      <a:endParaRPr lang="en-US" sz="1100" dirty="0"/>
                    </a:p>
                    <a:p>
                      <a:r>
                        <a:rPr lang="en-US" sz="1100" dirty="0"/>
                        <a:t>Juliet has refused to marry Paris. This is immediately following Lord Capulet's furious threats and Juliet's desperate pleas for help.</a:t>
                      </a:r>
                      <a:endParaRPr lang="en-GB" sz="1100" dirty="0"/>
                    </a:p>
                  </a:txBody>
                  <a:tcPr/>
                </a:tc>
                <a:tc>
                  <a:txBody>
                    <a:bodyPr/>
                    <a:lstStyle/>
                    <a:p>
                      <a:r>
                        <a:rPr lang="en-US" sz="1100" b="0" dirty="0"/>
                        <a:t>This quote represents Lady Capulet's ultimate and final rejection of her daughter, shattering any expectation Juliet might have had for maternal support. Lady Capulet's reply is a complete withdrawal from her maternal role. She refuses to speak, effectively shutting down all communication and empathy.</a:t>
                      </a:r>
                    </a:p>
                    <a:p>
                      <a:pPr marL="171450" indent="-171450">
                        <a:buFont typeface="Arial" panose="020B0604020202020204" pitchFamily="34" charset="0"/>
                        <a:buChar char="•"/>
                      </a:pPr>
                      <a:r>
                        <a:rPr lang="en-US" sz="1100" b="1" dirty="0"/>
                        <a:t>Short, simple sentence: </a:t>
                      </a:r>
                      <a:r>
                        <a:rPr lang="en-US" sz="1100" b="0" dirty="0"/>
                        <a:t>The line "I have done with thee" is chilling. It is a declaration of emotional and practical abandonment.</a:t>
                      </a:r>
                    </a:p>
                    <a:p>
                      <a:pPr marL="171450" indent="-171450">
                        <a:buFont typeface="Arial" panose="020B0604020202020204" pitchFamily="34" charset="0"/>
                        <a:buChar char="•"/>
                      </a:pPr>
                      <a:r>
                        <a:rPr lang="en-US" sz="1100" b="0" dirty="0"/>
                        <a:t>This isolation is the direct catalyst for the tragedy. With no one in her immediate family willing to help her, Juliet is left with only two choices: marry Paris (commit bigamy and betray Romeo) or seek desperate and dangerous external help. This forces her to turn to the Nurse (who also betrays her) and, crucially, to Friar Laurence and his drastic plan involving the sleeping potion.</a:t>
                      </a:r>
                    </a:p>
                    <a:p>
                      <a:pPr marL="171450" indent="-171450">
                        <a:buFont typeface="Arial" panose="020B0604020202020204" pitchFamily="34" charset="0"/>
                        <a:buChar char="•"/>
                      </a:pPr>
                      <a:r>
                        <a:rPr lang="en-US" sz="1100" b="0" dirty="0"/>
                        <a:t>Lady Capulet's compliance with her husband's rage underscores her own subservience to the patriarchal system.</a:t>
                      </a:r>
                    </a:p>
                  </a:txBody>
                  <a:tcPr/>
                </a:tc>
                <a:extLst>
                  <a:ext uri="{0D108BD9-81ED-4DB2-BD59-A6C34878D82A}">
                    <a16:rowId xmlns:a16="http://schemas.microsoft.com/office/drawing/2014/main" val="936153322"/>
                  </a:ext>
                </a:extLst>
              </a:tr>
              <a:tr h="2121458">
                <a:tc>
                  <a:txBody>
                    <a:bodyPr/>
                    <a:lstStyle/>
                    <a:p>
                      <a:r>
                        <a:rPr lang="en-GB" sz="1100" kern="1200" dirty="0">
                          <a:solidFill>
                            <a:schemeClr val="tx1"/>
                          </a:solidFill>
                          <a:effectLst/>
                          <a:latin typeface="+mn-lt"/>
                          <a:ea typeface="+mn-ea"/>
                          <a:cs typeface="+mn-cs"/>
                        </a:rPr>
                        <a:t>‘Tell me not, Friar, that thou </a:t>
                      </a:r>
                      <a:r>
                        <a:rPr lang="en-GB" sz="1100" kern="1200" dirty="0" err="1">
                          <a:solidFill>
                            <a:schemeClr val="tx1"/>
                          </a:solidFill>
                          <a:effectLst/>
                          <a:latin typeface="+mn-lt"/>
                          <a:ea typeface="+mn-ea"/>
                          <a:cs typeface="+mn-cs"/>
                        </a:rPr>
                        <a:t>hearest</a:t>
                      </a:r>
                      <a:r>
                        <a:rPr lang="en-GB" sz="1100" kern="1200" dirty="0">
                          <a:solidFill>
                            <a:schemeClr val="tx1"/>
                          </a:solidFill>
                          <a:effectLst/>
                          <a:latin typeface="+mn-lt"/>
                          <a:ea typeface="+mn-ea"/>
                          <a:cs typeface="+mn-cs"/>
                        </a:rPr>
                        <a:t> of this, Unless thou tell me how I may prevent it.’</a:t>
                      </a:r>
                      <a:endParaRPr lang="en-GB" sz="1100" dirty="0"/>
                    </a:p>
                  </a:txBody>
                  <a:tcPr/>
                </a:tc>
                <a:tc>
                  <a:txBody>
                    <a:bodyPr/>
                    <a:lstStyle/>
                    <a:p>
                      <a:r>
                        <a:rPr lang="en-US" sz="1100" b="0" dirty="0"/>
                        <a:t>Juliet </a:t>
                      </a:r>
                    </a:p>
                    <a:p>
                      <a:endParaRPr lang="en-US" sz="1100" b="0" dirty="0"/>
                    </a:p>
                    <a:p>
                      <a:r>
                        <a:rPr lang="en-US" sz="1100" b="0" dirty="0"/>
                        <a:t>Act 4 Scene 1</a:t>
                      </a:r>
                    </a:p>
                    <a:p>
                      <a:endParaRPr lang="en-US" sz="1100" b="0" dirty="0"/>
                    </a:p>
                    <a:p>
                      <a:r>
                        <a:rPr lang="en-US" sz="1100" b="0" dirty="0"/>
                        <a:t>Speaking to Friar Lawrence. L</a:t>
                      </a:r>
                      <a:r>
                        <a:rPr lang="en-US" sz="1100" dirty="0"/>
                        <a:t>ord Capulet, has arranged for her to marry </a:t>
                      </a:r>
                      <a:r>
                        <a:rPr lang="en-US" sz="1100" b="1" dirty="0"/>
                        <a:t>Paris</a:t>
                      </a:r>
                      <a:r>
                        <a:rPr lang="en-US" sz="1100" dirty="0"/>
                        <a:t> in just a few days, completely unaware that she is already secretly married to </a:t>
                      </a:r>
                      <a:r>
                        <a:rPr lang="en-US" sz="1100" b="1" dirty="0"/>
                        <a:t>Romeo.</a:t>
                      </a:r>
                      <a:endParaRPr lang="en-GB" sz="1100" b="0" dirty="0"/>
                    </a:p>
                  </a:txBody>
                  <a:tcPr/>
                </a:tc>
                <a:tc>
                  <a:txBody>
                    <a:bodyPr/>
                    <a:lstStyle/>
                    <a:p>
                      <a:r>
                        <a:rPr lang="en-US" sz="1100" b="0" dirty="0"/>
                        <a:t>Juliet has come to the Friar's cell, desperate for help. She is essentially saying, "Don't just acknowledge my problem," or "Don't preach to me about my troubles." </a:t>
                      </a:r>
                    </a:p>
                    <a:p>
                      <a:pPr marL="171450" indent="-171450">
                        <a:buFont typeface="Arial" panose="020B0604020202020204" pitchFamily="34" charset="0"/>
                        <a:buChar char="•"/>
                      </a:pPr>
                      <a:r>
                        <a:rPr lang="en-US" sz="1100" b="0" dirty="0"/>
                        <a:t>The tone is demanding and urgent, which is a significant change from the young, obedient girl we saw at the beginning of the play. This line is a direct challenge to the Friar. It shows that Juliet is no longer interested in pity or religious counsel; she is focused only on action and escape. She is demanding a </a:t>
                      </a:r>
                      <a:r>
                        <a:rPr lang="en-US" sz="1100" b="0" i="1" dirty="0"/>
                        <a:t>solution</a:t>
                      </a:r>
                      <a:r>
                        <a:rPr lang="en-US" sz="1100" b="0" dirty="0"/>
                        <a:t> that will stop the marriage to Paris and preserve her marriage to Romeo. It shows a declaration of absolute crisis, demonstrating her unwavering commitment to Romeo and her willingness to take extreme risks</a:t>
                      </a:r>
                    </a:p>
                    <a:p>
                      <a:pPr marL="171450" indent="-171450">
                        <a:buFont typeface="Arial" panose="020B0604020202020204" pitchFamily="34" charset="0"/>
                        <a:buChar char="•"/>
                      </a:pPr>
                      <a:r>
                        <a:rPr lang="en-US" sz="1100" b="0" dirty="0"/>
                        <a:t>Iambic Pentameter/Couplet: The lines are written in iambic pentameter, the rhythm Shakespeare often used, and they form a rhyming couplet ("this" and "prevent it" do not rhyme, but the lines often function as a unit of thought). The clear, strong structure of the lines makes her demand sound authoritative and conclusive.</a:t>
                      </a:r>
                      <a:endParaRPr lang="en-GB" sz="1100" b="0" dirty="0"/>
                    </a:p>
                  </a:txBody>
                  <a:tcPr/>
                </a:tc>
                <a:extLst>
                  <a:ext uri="{0D108BD9-81ED-4DB2-BD59-A6C34878D82A}">
                    <a16:rowId xmlns:a16="http://schemas.microsoft.com/office/drawing/2014/main" val="2358914207"/>
                  </a:ext>
                </a:extLst>
              </a:tr>
              <a:tr h="2121458">
                <a:tc>
                  <a:txBody>
                    <a:bodyPr/>
                    <a:lstStyle/>
                    <a:p>
                      <a:r>
                        <a:rPr lang="en-GB" sz="1100" kern="1200" dirty="0">
                          <a:solidFill>
                            <a:schemeClr val="tx1"/>
                          </a:solidFill>
                          <a:effectLst/>
                          <a:latin typeface="+mn-lt"/>
                          <a:ea typeface="+mn-ea"/>
                          <a:cs typeface="+mn-cs"/>
                        </a:rPr>
                        <a:t>‘I defy you </a:t>
                      </a:r>
                      <a:r>
                        <a:rPr lang="en-GB" sz="1100" b="1" kern="1200" dirty="0">
                          <a:solidFill>
                            <a:schemeClr val="tx1"/>
                          </a:solidFill>
                          <a:effectLst/>
                          <a:latin typeface="+mn-lt"/>
                          <a:ea typeface="+mn-ea"/>
                          <a:cs typeface="+mn-cs"/>
                        </a:rPr>
                        <a:t>stars</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5 Scene 1</a:t>
                      </a:r>
                    </a:p>
                    <a:p>
                      <a:endParaRPr lang="en-US" sz="1100" b="0" dirty="0"/>
                    </a:p>
                    <a:p>
                      <a:r>
                        <a:rPr lang="en-US" sz="1100" b="0" dirty="0"/>
                        <a:t>Romeo has just received the devastating, but incorrect, news from his servant Balthasar that Juliet is dead.</a:t>
                      </a:r>
                      <a:endParaRPr lang="en-GB" sz="1100" b="0" dirty="0"/>
                    </a:p>
                  </a:txBody>
                  <a:tcPr/>
                </a:tc>
                <a:tc>
                  <a:txBody>
                    <a:bodyPr/>
                    <a:lstStyle/>
                    <a:p>
                      <a:pPr marL="171450" indent="-171450">
                        <a:buFont typeface="Arial" panose="020B0604020202020204" pitchFamily="34" charset="0"/>
                        <a:buChar char="•"/>
                      </a:pPr>
                      <a:r>
                        <a:rPr lang="en-US" sz="1100" b="0" dirty="0"/>
                        <a:t>"</a:t>
                      </a:r>
                      <a:r>
                        <a:rPr lang="en-US" sz="1100" b="1" dirty="0"/>
                        <a:t>Stars</a:t>
                      </a:r>
                      <a:r>
                        <a:rPr lang="en-US" sz="1100" b="0" dirty="0"/>
                        <a:t>" in Shakespearean times often symbolized fate, destiny, or fortune. </a:t>
                      </a:r>
                    </a:p>
                    <a:p>
                      <a:pPr marL="171450" indent="-171450">
                        <a:buFont typeface="Arial" panose="020B0604020202020204" pitchFamily="34" charset="0"/>
                        <a:buChar char="•"/>
                      </a:pPr>
                      <a:r>
                        <a:rPr lang="en-US" sz="1100" b="0" dirty="0"/>
                        <a:t>"</a:t>
                      </a:r>
                      <a:r>
                        <a:rPr lang="en-US" sz="1100" b="1" dirty="0"/>
                        <a:t>I defy you</a:t>
                      </a:r>
                      <a:r>
                        <a:rPr lang="en-US" sz="1100" b="0" dirty="0"/>
                        <a:t>" means "I reject you," "I challenge you," or "I will oppose your control over me.“ Romeo is declaring that he refuses to accept the cruel, tragic fate that the heavens (or destiny) have laid out for him.</a:t>
                      </a:r>
                    </a:p>
                    <a:p>
                      <a:pPr marL="171450" indent="-171450">
                        <a:buFont typeface="Arial" panose="020B0604020202020204" pitchFamily="34" charset="0"/>
                        <a:buChar char="•"/>
                      </a:pPr>
                      <a:r>
                        <a:rPr lang="en-US" sz="1100" b="0" dirty="0"/>
                        <a:t>While the lovers are called "star-</a:t>
                      </a:r>
                      <a:r>
                        <a:rPr lang="en-US" sz="1100" b="0" dirty="0" err="1"/>
                        <a:t>cross'd</a:t>
                      </a:r>
                      <a:r>
                        <a:rPr lang="en-US" sz="1100" b="0" dirty="0"/>
                        <a:t>" (meaning their fate is sealed), this line shows Romeo actively trying to fight against that destiny. Irony is heavy here, as his attempt to defy his fate by taking rash action (suicide) is precisely what </a:t>
                      </a:r>
                      <a:r>
                        <a:rPr lang="en-US" sz="1100" b="0" i="1" dirty="0"/>
                        <a:t>fulfills</a:t>
                      </a:r>
                      <a:r>
                        <a:rPr lang="en-US" sz="1100" b="0" dirty="0"/>
                        <a:t> the tragic prophecy of the stars. The immediate decision to take his own life instead of pausing to question the news or seeking confirmation from the Friar illustrates the impulsive and passionate nature of Romeo.</a:t>
                      </a:r>
                    </a:p>
                    <a:p>
                      <a:pPr marL="171450" indent="-171450">
                        <a:buFont typeface="Arial" panose="020B0604020202020204" pitchFamily="34" charset="0"/>
                        <a:buChar char="•"/>
                      </a:pPr>
                      <a:r>
                        <a:rPr lang="en-US" sz="1100" b="1" dirty="0"/>
                        <a:t>Dramatic Irony: </a:t>
                      </a:r>
                      <a:r>
                        <a:rPr lang="en-US" sz="1100" b="0" dirty="0"/>
                        <a:t>Romeo believes he is defying fate by choosing his own death to be with Juliet, but because the audience knows Juliet is alive, his action is tragically unnecessary. His defiance only ensures the tragedy. </a:t>
                      </a:r>
                      <a:endParaRPr lang="en-GB" sz="11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1805646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DDBF-AF50-A390-C9DE-6A854761E0A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4370311-4CDE-6CD0-1FC5-F06F898BF173}"/>
              </a:ext>
            </a:extLst>
          </p:cNvPr>
          <p:cNvGraphicFramePr>
            <a:graphicFrameLocks noGrp="1"/>
          </p:cNvGraphicFramePr>
          <p:nvPr>
            <p:extLst>
              <p:ext uri="{D42A27DB-BD31-4B8C-83A1-F6EECF244321}">
                <p14:modId xmlns:p14="http://schemas.microsoft.com/office/powerpoint/2010/main" val="140749836"/>
              </p:ext>
            </p:extLst>
          </p:nvPr>
        </p:nvGraphicFramePr>
        <p:xfrm>
          <a:off x="0" y="0"/>
          <a:ext cx="9906000" cy="6733294"/>
        </p:xfrm>
        <a:graphic>
          <a:graphicData uri="http://schemas.openxmlformats.org/drawingml/2006/table">
            <a:tbl>
              <a:tblPr firstRow="1" bandRow="1">
                <a:tableStyleId>{5940675A-B579-460E-94D1-54222C63F5DA}</a:tableStyleId>
              </a:tblPr>
              <a:tblGrid>
                <a:gridCol w="1257300">
                  <a:extLst>
                    <a:ext uri="{9D8B030D-6E8A-4147-A177-3AD203B41FA5}">
                      <a16:colId xmlns:a16="http://schemas.microsoft.com/office/drawing/2014/main" val="3247329152"/>
                    </a:ext>
                  </a:extLst>
                </a:gridCol>
                <a:gridCol w="1828800">
                  <a:extLst>
                    <a:ext uri="{9D8B030D-6E8A-4147-A177-3AD203B41FA5}">
                      <a16:colId xmlns:a16="http://schemas.microsoft.com/office/drawing/2014/main" val="1735481103"/>
                    </a:ext>
                  </a:extLst>
                </a:gridCol>
                <a:gridCol w="6819900">
                  <a:extLst>
                    <a:ext uri="{9D8B030D-6E8A-4147-A177-3AD203B41FA5}">
                      <a16:colId xmlns:a16="http://schemas.microsoft.com/office/drawing/2014/main" val="1127736874"/>
                    </a:ext>
                  </a:extLst>
                </a:gridCol>
              </a:tblGrid>
              <a:tr h="45913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625303">
                <a:tc>
                  <a:txBody>
                    <a:bodyPr/>
                    <a:lstStyle/>
                    <a:p>
                      <a:r>
                        <a:rPr lang="en-GB" sz="1100" kern="1200" dirty="0">
                          <a:solidFill>
                            <a:schemeClr val="tx1"/>
                          </a:solidFill>
                          <a:effectLst/>
                          <a:latin typeface="+mn-lt"/>
                          <a:ea typeface="+mn-ea"/>
                          <a:cs typeface="+mn-cs"/>
                        </a:rPr>
                        <a:t>‘Thus with a kiss I die’</a:t>
                      </a:r>
                      <a:endParaRPr lang="en-GB" sz="1100" dirty="0"/>
                    </a:p>
                  </a:txBody>
                  <a:tcPr/>
                </a:tc>
                <a:tc>
                  <a:txBody>
                    <a:bodyPr/>
                    <a:lstStyle/>
                    <a:p>
                      <a:r>
                        <a:rPr lang="en-US" sz="1100" dirty="0"/>
                        <a:t>Romeo </a:t>
                      </a:r>
                    </a:p>
                    <a:p>
                      <a:endParaRPr lang="en-US" sz="1100" dirty="0"/>
                    </a:p>
                    <a:p>
                      <a:r>
                        <a:rPr lang="en-US" sz="1100" dirty="0"/>
                        <a:t>Act 5 Scene 3</a:t>
                      </a:r>
                    </a:p>
                    <a:p>
                      <a:endParaRPr lang="en-US" sz="1100" dirty="0"/>
                    </a:p>
                    <a:p>
                      <a:r>
                        <a:rPr lang="en-US" sz="1100" dirty="0"/>
                        <a:t>Romeo’s last line before he drinks the poison and dies in the Capulet tomb.</a:t>
                      </a:r>
                      <a:endParaRPr lang="en-GB" sz="1100" dirty="0"/>
                    </a:p>
                  </a:txBody>
                  <a:tcPr/>
                </a:tc>
                <a:tc>
                  <a:txBody>
                    <a:bodyPr/>
                    <a:lstStyle/>
                    <a:p>
                      <a:r>
                        <a:rPr lang="en-US" sz="1000" b="0" dirty="0"/>
                        <a:t>Romeo’s death </a:t>
                      </a:r>
                      <a:r>
                        <a:rPr lang="en-US" sz="1000" dirty="0"/>
                        <a:t>is a direct result of his grief. The kiss and the death are presented as a single, intertwined act. Romeo chooses death </a:t>
                      </a:r>
                      <a:r>
                        <a:rPr lang="en-US" sz="1000" i="1" dirty="0"/>
                        <a:t>as</a:t>
                      </a:r>
                      <a:r>
                        <a:rPr lang="en-US" sz="1000" dirty="0"/>
                        <a:t> an act of love, making his suicide a </a:t>
                      </a:r>
                      <a:r>
                        <a:rPr lang="en-US" sz="1000" b="1" dirty="0"/>
                        <a:t>fatalistic reunion</a:t>
                      </a:r>
                      <a:r>
                        <a:rPr lang="en-US" sz="1000" dirty="0"/>
                        <a:t> rather than just an ending.</a:t>
                      </a:r>
                    </a:p>
                    <a:p>
                      <a:r>
                        <a:rPr lang="en-US" sz="1000" b="1" dirty="0"/>
                        <a:t>The Kiss:</a:t>
                      </a:r>
                      <a:r>
                        <a:rPr lang="en-US" sz="1000" dirty="0"/>
                        <a:t> Symbolizes his </a:t>
                      </a:r>
                      <a:r>
                        <a:rPr lang="en-US" sz="1000" b="1" dirty="0"/>
                        <a:t>undying love</a:t>
                      </a:r>
                      <a:r>
                        <a:rPr lang="en-US" sz="1000" dirty="0"/>
                        <a:t> and devotion to Juliet. Even in death, their connection is physical and passionate. </a:t>
                      </a:r>
                    </a:p>
                    <a:p>
                      <a:r>
                        <a:rPr lang="en-US" sz="1000" b="1" dirty="0"/>
                        <a:t>The Death:</a:t>
                      </a:r>
                      <a:r>
                        <a:rPr lang="en-US" sz="1000" dirty="0"/>
                        <a:t> Is the ultimate sacrifice and the </a:t>
                      </a:r>
                      <a:r>
                        <a:rPr lang="en-US" sz="1000" b="1" dirty="0"/>
                        <a:t>tragic conclusion</a:t>
                      </a:r>
                      <a:r>
                        <a:rPr lang="en-US" sz="1000" dirty="0"/>
                        <a:t> of his impulsive decision to reject life without her.</a:t>
                      </a:r>
                    </a:p>
                    <a:p>
                      <a:r>
                        <a:rPr lang="en-US" sz="1000" dirty="0"/>
                        <a:t>It shows how the intense, all-consuming passion of the young lovers leads directly to their destruction. Their love could not survive in the world, so they seek to preserve it in death.</a:t>
                      </a:r>
                    </a:p>
                    <a:p>
                      <a:r>
                        <a:rPr lang="en-US" sz="1000" b="1" dirty="0"/>
                        <a:t>Epitaph:</a:t>
                      </a:r>
                      <a:r>
                        <a:rPr lang="en-US" sz="1000" dirty="0"/>
                        <a:t> As his final words, this line functions as his own self-written epitaph, summarizing his life as defined entirely by his love for Juliet.</a:t>
                      </a:r>
                    </a:p>
                    <a:p>
                      <a:r>
                        <a:rPr lang="en-US" sz="1000" b="1" dirty="0"/>
                        <a:t>Juxtaposition/Oxymoron:</a:t>
                      </a:r>
                      <a:r>
                        <a:rPr lang="en-US" sz="1000" dirty="0"/>
                        <a:t> The words "kiss" (which implies life, love, and connection) and "die" (which implies finality and separation) are placed together, heightening the emotional impact and the tragedy of their situation.</a:t>
                      </a:r>
                    </a:p>
                  </a:txBody>
                  <a:tcPr/>
                </a:tc>
                <a:extLst>
                  <a:ext uri="{0D108BD9-81ED-4DB2-BD59-A6C34878D82A}">
                    <a16:rowId xmlns:a16="http://schemas.microsoft.com/office/drawing/2014/main" val="936153322"/>
                  </a:ext>
                </a:extLst>
              </a:tr>
              <a:tr h="2113069">
                <a:tc>
                  <a:txBody>
                    <a:bodyPr/>
                    <a:lstStyle/>
                    <a:p>
                      <a:r>
                        <a:rPr lang="en-GB" sz="1100" kern="1200" dirty="0">
                          <a:solidFill>
                            <a:schemeClr val="tx1"/>
                          </a:solidFill>
                          <a:effectLst/>
                          <a:latin typeface="+mn-lt"/>
                          <a:ea typeface="+mn-ea"/>
                          <a:cs typeface="+mn-cs"/>
                        </a:rPr>
                        <a:t>‘O happy dagger!’</a:t>
                      </a:r>
                      <a:endParaRPr lang="en-GB" sz="1100" dirty="0"/>
                    </a:p>
                  </a:txBody>
                  <a:tcPr/>
                </a:tc>
                <a:tc>
                  <a:txBody>
                    <a:bodyPr/>
                    <a:lstStyle/>
                    <a:p>
                      <a:r>
                        <a:rPr lang="en-US" sz="1100" b="0" dirty="0"/>
                        <a:t>Juliet </a:t>
                      </a:r>
                    </a:p>
                    <a:p>
                      <a:endParaRPr lang="en-US" sz="1100" b="0" dirty="0"/>
                    </a:p>
                    <a:p>
                      <a:r>
                        <a:rPr lang="en-US" sz="1100" b="0" dirty="0"/>
                        <a:t>Act 5 Scene 3</a:t>
                      </a:r>
                    </a:p>
                    <a:p>
                      <a:endParaRPr lang="en-US" sz="1100" b="0" dirty="0"/>
                    </a:p>
                    <a:p>
                      <a:r>
                        <a:rPr lang="en-US" sz="1100" b="0" dirty="0"/>
                        <a:t>Juliet’s last line before she kills herself. She takes Romeo’s dagger and stabs herself.</a:t>
                      </a:r>
                      <a:endParaRPr lang="en-GB" sz="1100" b="0" dirty="0"/>
                    </a:p>
                  </a:txBody>
                  <a:tcPr/>
                </a:tc>
                <a:tc>
                  <a:txBody>
                    <a:bodyPr/>
                    <a:lstStyle/>
                    <a:p>
                      <a:r>
                        <a:rPr lang="en-US" sz="1000" b="0" dirty="0"/>
                        <a:t>Juliet views her death not as a tragedy, but as a triumph and a final reunion with Romeo. </a:t>
                      </a:r>
                    </a:p>
                    <a:p>
                      <a:r>
                        <a:rPr lang="en-US" sz="1000" b="1" dirty="0"/>
                        <a:t>Exclamation</a:t>
                      </a:r>
                      <a:r>
                        <a:rPr lang="en-US" sz="1000" b="0" dirty="0"/>
                        <a:t>: Like Romeo's "I defy you stars!", this is Juliet's act of rebellion against the fate and society that kept them apart. She chooses to make their bond eternal in death.</a:t>
                      </a:r>
                    </a:p>
                    <a:p>
                      <a:r>
                        <a:rPr lang="en-US" sz="1000" b="1" dirty="0"/>
                        <a:t>Paradox/Oxymoron: </a:t>
                      </a:r>
                      <a:r>
                        <a:rPr lang="en-US" sz="1000" b="0" dirty="0"/>
                        <a:t>Calling a tool of death ("dagger") "happy" is a powerful paradox. It reflects her distorted perspective in her grief, where death is preferable to life and is viewed as a source of joy (reunion) rather than sorrow.</a:t>
                      </a:r>
                    </a:p>
                    <a:p>
                      <a:r>
                        <a:rPr lang="en-US" sz="1000" b="0" dirty="0"/>
                        <a:t>Juliet's final, desperate, and fiercely courageous embrace of death, confirming that her love for Romeo was the singular defining force of her life.</a:t>
                      </a:r>
                    </a:p>
                    <a:p>
                      <a:endParaRPr lang="en-US" sz="1000" b="0" dirty="0"/>
                    </a:p>
                    <a:p>
                      <a:r>
                        <a:rPr lang="en-US" sz="1000" b="1" i="1" dirty="0"/>
                        <a:t>Alt analysis: </a:t>
                      </a:r>
                      <a:r>
                        <a:rPr lang="en-US" sz="1000" dirty="0"/>
                        <a:t>By seizing the dagger, Juliet </a:t>
                      </a:r>
                      <a:r>
                        <a:rPr lang="en-US" sz="1000" b="1" dirty="0"/>
                        <a:t>takes back control</a:t>
                      </a:r>
                      <a:r>
                        <a:rPr lang="en-US" sz="1000" dirty="0"/>
                        <a:t> of her own destiny, choosing death on her own terms rather than submitting to the tragic consequences imposed by the male-dominated, feuding society. She is actively celebrating the arrival of the tool that will </a:t>
                      </a:r>
                      <a:r>
                        <a:rPr lang="en-US" sz="1000" i="1" dirty="0"/>
                        <a:t>prevent</a:t>
                      </a:r>
                      <a:r>
                        <a:rPr lang="en-US" sz="1000" dirty="0"/>
                        <a:t> her from becoming a victim of political or familial tyranny. </a:t>
                      </a:r>
                    </a:p>
                    <a:p>
                      <a:r>
                        <a:rPr lang="en-US" sz="1000" b="1" i="1" dirty="0"/>
                        <a:t>Alt analysis: </a:t>
                      </a:r>
                      <a:r>
                        <a:rPr lang="en-US" sz="1000" dirty="0"/>
                        <a:t>Juliet chooses the </a:t>
                      </a:r>
                      <a:r>
                        <a:rPr lang="en-US" sz="1000" b="1" dirty="0"/>
                        <a:t>dagger</a:t>
                      </a:r>
                      <a:r>
                        <a:rPr lang="en-US" sz="1000" dirty="0"/>
                        <a:t>, a traditionally </a:t>
                      </a:r>
                      <a:r>
                        <a:rPr lang="en-US" sz="1000" b="1" dirty="0"/>
                        <a:t>masculine weapon</a:t>
                      </a:r>
                      <a:r>
                        <a:rPr lang="en-US" sz="1000" dirty="0"/>
                        <a:t> associated with combat and honor. Her choice is a fierce, almost masculine final act of self-determination, equating her sacrifice and resolve with Romeo’s.</a:t>
                      </a:r>
                    </a:p>
                    <a:p>
                      <a:r>
                        <a:rPr lang="en-US" sz="1000" b="1" i="1" dirty="0"/>
                        <a:t>Alt analysis: </a:t>
                      </a:r>
                      <a:r>
                        <a:rPr lang="en-US" sz="1000" b="0" dirty="0"/>
                        <a:t>This is Romeo’s dagger so could it be argued it is his fault? </a:t>
                      </a:r>
                      <a:endParaRPr lang="en-GB" sz="1000" b="0" dirty="0"/>
                    </a:p>
                  </a:txBody>
                  <a:tcPr/>
                </a:tc>
                <a:extLst>
                  <a:ext uri="{0D108BD9-81ED-4DB2-BD59-A6C34878D82A}">
                    <a16:rowId xmlns:a16="http://schemas.microsoft.com/office/drawing/2014/main" val="2358914207"/>
                  </a:ext>
                </a:extLst>
              </a:tr>
              <a:tr h="2423815">
                <a:tc>
                  <a:txBody>
                    <a:bodyPr/>
                    <a:lstStyle/>
                    <a:p>
                      <a:r>
                        <a:rPr lang="en-GB" sz="1100" kern="1200" dirty="0">
                          <a:solidFill>
                            <a:schemeClr val="tx1"/>
                          </a:solidFill>
                          <a:effectLst/>
                          <a:latin typeface="+mn-lt"/>
                          <a:ea typeface="+mn-ea"/>
                          <a:cs typeface="+mn-cs"/>
                        </a:rPr>
                        <a:t>“What a scourge is laid upon your hate that heaven finds a means to kill your joys with love’…</a:t>
                      </a:r>
                    </a:p>
                    <a:p>
                      <a:endParaRPr lang="en-GB" sz="1100" kern="1200" dirty="0">
                        <a:solidFill>
                          <a:schemeClr val="tx1"/>
                        </a:solidFill>
                        <a:effectLst/>
                        <a:latin typeface="+mn-lt"/>
                        <a:ea typeface="+mn-ea"/>
                        <a:cs typeface="+mn-cs"/>
                      </a:endParaRPr>
                    </a:p>
                    <a:p>
                      <a:r>
                        <a:rPr lang="en-GB" sz="1100" kern="1200" dirty="0">
                          <a:solidFill>
                            <a:schemeClr val="tx1"/>
                          </a:solidFill>
                          <a:effectLst/>
                          <a:latin typeface="+mn-lt"/>
                          <a:ea typeface="+mn-ea"/>
                          <a:cs typeface="+mn-cs"/>
                        </a:rPr>
                        <a:t>All are </a:t>
                      </a:r>
                      <a:r>
                        <a:rPr lang="en-GB" sz="1100" kern="1200" dirty="0" err="1">
                          <a:solidFill>
                            <a:schemeClr val="tx1"/>
                          </a:solidFill>
                          <a:effectLst/>
                          <a:latin typeface="+mn-lt"/>
                          <a:ea typeface="+mn-ea"/>
                          <a:cs typeface="+mn-cs"/>
                        </a:rPr>
                        <a:t>punish’d</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Prince Escalus </a:t>
                      </a:r>
                    </a:p>
                    <a:p>
                      <a:endParaRPr lang="en-US" sz="1100" b="0" dirty="0"/>
                    </a:p>
                    <a:p>
                      <a:r>
                        <a:rPr lang="en-US" sz="1100" b="0" dirty="0"/>
                        <a:t>Act 5 Scene 3</a:t>
                      </a:r>
                    </a:p>
                    <a:p>
                      <a:endParaRPr lang="en-US" sz="1100" b="0" dirty="0"/>
                    </a:p>
                    <a:p>
                      <a:r>
                        <a:rPr lang="en-US" sz="1100" dirty="0"/>
                        <a:t>The Prince arrives at the Capulet tomb to find the bodies of Romeo, Juliet, and Paris. He delivers this final, devastating line of public condemnation.</a:t>
                      </a:r>
                      <a:endParaRPr lang="en-GB" sz="1100" b="0" dirty="0"/>
                    </a:p>
                  </a:txBody>
                  <a:tcPr/>
                </a:tc>
                <a:tc>
                  <a:txBody>
                    <a:bodyPr/>
                    <a:lstStyle/>
                    <a:p>
                      <a:r>
                        <a:rPr lang="en-US" sz="900" dirty="0"/>
                        <a:t>He is saying - "Your families have been punished by God/Fate—and the specific nature of this punishment is that the very thing you hate (your enemy's children) became the very thing you loved (your own children), resulting in their tragic deaths."</a:t>
                      </a:r>
                    </a:p>
                    <a:p>
                      <a:r>
                        <a:rPr lang="en-US" sz="900" dirty="0"/>
                        <a:t>The quote delivers the central moral and tragic lesson of the entire play, directly addressing the surviving members of the feuding families. The Prince is saying that a terrible penalty has been imposed on the families specifically because of their </a:t>
                      </a:r>
                      <a:r>
                        <a:rPr lang="en-US" sz="900" b="1" dirty="0"/>
                        <a:t>"</a:t>
                      </a:r>
                      <a:r>
                        <a:rPr lang="en-US" sz="900" b="0" dirty="0"/>
                        <a:t>hate"—</a:t>
                      </a:r>
                      <a:r>
                        <a:rPr lang="en-US" sz="900" dirty="0"/>
                        <a:t>the long, senseless feud.</a:t>
                      </a:r>
                    </a:p>
                    <a:p>
                      <a:r>
                        <a:rPr lang="en-US" sz="900" dirty="0"/>
                        <a:t>The Prince sees the tragic double suicide not as random misfortune, but as a deliberate act of divine or cosmic </a:t>
                      </a:r>
                      <a:r>
                        <a:rPr lang="en-US" sz="900" b="0" dirty="0"/>
                        <a:t>justice</a:t>
                      </a:r>
                      <a:r>
                        <a:rPr lang="en-US" sz="900" dirty="0"/>
                        <a:t>—a punishment for the families' sins.</a:t>
                      </a:r>
                    </a:p>
                    <a:p>
                      <a:r>
                        <a:rPr lang="en-US" sz="900" dirty="0"/>
                        <a:t>“</a:t>
                      </a:r>
                      <a:r>
                        <a:rPr lang="en-US" sz="900" b="1" dirty="0"/>
                        <a:t>All are </a:t>
                      </a:r>
                      <a:r>
                        <a:rPr lang="en-US" sz="900" b="1" dirty="0" err="1"/>
                        <a:t>punish’d</a:t>
                      </a:r>
                      <a:r>
                        <a:rPr lang="en-US" sz="900" dirty="0"/>
                        <a:t>” - This line is incredibly significant as it encapsulates the </a:t>
                      </a:r>
                      <a:r>
                        <a:rPr lang="en-US" sz="900" b="0" dirty="0"/>
                        <a:t>theme of shared responsibility and universal consequence for the tragedy. </a:t>
                      </a:r>
                      <a:r>
                        <a:rPr lang="en-US" sz="900" dirty="0"/>
                        <a:t>The punishment is the high, sacrificial price paid for the families' ongoing hate.</a:t>
                      </a:r>
                      <a:endParaRPr lang="en-US" sz="900" b="0" dirty="0"/>
                    </a:p>
                    <a:p>
                      <a:endParaRPr lang="en-US" sz="900" dirty="0"/>
                    </a:p>
                    <a:p>
                      <a:r>
                        <a:rPr lang="en-US" sz="900" b="1" dirty="0"/>
                        <a:t>Metaphor/Personification:</a:t>
                      </a:r>
                      <a:r>
                        <a:rPr lang="en-US" sz="900" dirty="0"/>
                        <a:t> The Prince personifies </a:t>
                      </a:r>
                      <a:r>
                        <a:rPr lang="en-US" sz="900" b="0" dirty="0"/>
                        <a:t>hate</a:t>
                      </a:r>
                      <a:r>
                        <a:rPr lang="en-US" sz="900" dirty="0"/>
                        <a:t> as something capable of being "scourged" (punished), and </a:t>
                      </a:r>
                      <a:r>
                        <a:rPr lang="en-US" sz="900" b="1" dirty="0"/>
                        <a:t>heaven</a:t>
                      </a:r>
                      <a:r>
                        <a:rPr lang="en-US" sz="900" dirty="0"/>
                        <a:t> as an entity capable of finding a "means" to punish.</a:t>
                      </a:r>
                    </a:p>
                    <a:p>
                      <a:r>
                        <a:rPr lang="en-US" sz="900" b="1" dirty="0"/>
                        <a:t>Alliteration:</a:t>
                      </a:r>
                      <a:r>
                        <a:rPr lang="en-US" sz="900" dirty="0"/>
                        <a:t> The phrase uses subtle alliteration, like the hard 'c' sound in </a:t>
                      </a:r>
                      <a:r>
                        <a:rPr lang="en-US" sz="900" b="0" dirty="0"/>
                        <a:t>"scourge" </a:t>
                      </a:r>
                      <a:r>
                        <a:rPr lang="en-US" sz="900" dirty="0"/>
                        <a:t>and the 'k' sound in </a:t>
                      </a:r>
                      <a:r>
                        <a:rPr lang="en-US" sz="900" b="0" dirty="0"/>
                        <a:t>"kill," </a:t>
                      </a:r>
                      <a:r>
                        <a:rPr lang="en-US" sz="900" dirty="0"/>
                        <a:t>adding a sense of weight and finality to the pronouncement.</a:t>
                      </a:r>
                    </a:p>
                    <a:p>
                      <a:r>
                        <a:rPr lang="en-US" sz="900" b="1" dirty="0"/>
                        <a:t>Aphorism (Moral Saying):</a:t>
                      </a:r>
                      <a:r>
                        <a:rPr lang="en-US" sz="900" dirty="0"/>
                        <a:t> As the final major line of judgment, it serves as an aphorism, summarizing the entire play's moral lesson for the audience and the surviving characters.</a:t>
                      </a: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3492810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BCEBF-ADBD-D312-79E9-0D043E2FF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40D8C8-E6BC-283D-6256-67E3911C0826}"/>
              </a:ext>
            </a:extLst>
          </p:cNvPr>
          <p:cNvSpPr>
            <a:spLocks noGrp="1"/>
          </p:cNvSpPr>
          <p:nvPr>
            <p:ph type="ctrTitle"/>
          </p:nvPr>
        </p:nvSpPr>
        <p:spPr>
          <a:xfrm>
            <a:off x="757611" y="582275"/>
            <a:ext cx="8420100" cy="2070780"/>
          </a:xfrm>
        </p:spPr>
        <p:style>
          <a:lnRef idx="2">
            <a:schemeClr val="dk1"/>
          </a:lnRef>
          <a:fillRef idx="1">
            <a:schemeClr val="lt1"/>
          </a:fillRef>
          <a:effectRef idx="0">
            <a:schemeClr val="dk1"/>
          </a:effectRef>
          <a:fontRef idx="minor">
            <a:schemeClr val="dk1"/>
          </a:fontRef>
        </p:style>
        <p:txBody>
          <a:bodyPr/>
          <a:lstStyle/>
          <a:p>
            <a:r>
              <a:rPr lang="en-US" dirty="0">
                <a:latin typeface="Britannic Bold" panose="020B0903060703020204" pitchFamily="34" charset="0"/>
              </a:rPr>
              <a:t>Romeo and Juliet </a:t>
            </a:r>
            <a:br>
              <a:rPr lang="en-US" dirty="0">
                <a:latin typeface="Britannic Bold" panose="020B0903060703020204" pitchFamily="34" charset="0"/>
              </a:rPr>
            </a:br>
            <a:r>
              <a:rPr lang="en-US" dirty="0">
                <a:latin typeface="Britannic Bold" panose="020B0903060703020204" pitchFamily="34" charset="0"/>
              </a:rPr>
              <a:t>Quote Bank</a:t>
            </a:r>
            <a:endParaRPr lang="en-GB" dirty="0">
              <a:latin typeface="Britannic Bold" panose="020B0903060703020204" pitchFamily="34" charset="0"/>
            </a:endParaRPr>
          </a:p>
        </p:txBody>
      </p:sp>
      <p:sp>
        <p:nvSpPr>
          <p:cNvPr id="4" name="TextBox 3">
            <a:extLst>
              <a:ext uri="{FF2B5EF4-FFF2-40B4-BE49-F238E27FC236}">
                <a16:creationId xmlns:a16="http://schemas.microsoft.com/office/drawing/2014/main" id="{0036F40E-C398-B159-579F-7EA5CA60FE48}"/>
              </a:ext>
            </a:extLst>
          </p:cNvPr>
          <p:cNvSpPr txBox="1"/>
          <p:nvPr/>
        </p:nvSpPr>
        <p:spPr>
          <a:xfrm>
            <a:off x="1661178" y="5675305"/>
            <a:ext cx="6505303"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Name: _____________________________________________</a:t>
            </a:r>
          </a:p>
          <a:p>
            <a:r>
              <a:rPr lang="en-GB" dirty="0"/>
              <a:t>Class: ______________________________________________</a:t>
            </a:r>
          </a:p>
          <a:p>
            <a:r>
              <a:rPr lang="en-GB" dirty="0"/>
              <a:t>Teacher: ___________________________________________</a:t>
            </a:r>
          </a:p>
        </p:txBody>
      </p:sp>
      <p:pic>
        <p:nvPicPr>
          <p:cNvPr id="5" name="Picture 4">
            <a:extLst>
              <a:ext uri="{FF2B5EF4-FFF2-40B4-BE49-F238E27FC236}">
                <a16:creationId xmlns:a16="http://schemas.microsoft.com/office/drawing/2014/main" id="{23BE7463-0809-9D71-EAD4-0F21F77F917D}"/>
              </a:ext>
            </a:extLst>
          </p:cNvPr>
          <p:cNvPicPr>
            <a:picLocks noChangeAspect="1"/>
          </p:cNvPicPr>
          <p:nvPr/>
        </p:nvPicPr>
        <p:blipFill>
          <a:blip r:embed="rId2"/>
          <a:stretch>
            <a:fillRect/>
          </a:stretch>
        </p:blipFill>
        <p:spPr>
          <a:xfrm>
            <a:off x="4320" y="5898005"/>
            <a:ext cx="1506582" cy="700630"/>
          </a:xfrm>
          <a:prstGeom prst="rect">
            <a:avLst/>
          </a:prstGeom>
        </p:spPr>
      </p:pic>
      <p:pic>
        <p:nvPicPr>
          <p:cNvPr id="6" name="Picture 5">
            <a:extLst>
              <a:ext uri="{FF2B5EF4-FFF2-40B4-BE49-F238E27FC236}">
                <a16:creationId xmlns:a16="http://schemas.microsoft.com/office/drawing/2014/main" id="{9514CA87-F190-4B2E-7E33-FF4DF83999DA}"/>
              </a:ext>
            </a:extLst>
          </p:cNvPr>
          <p:cNvPicPr>
            <a:picLocks noChangeAspect="1"/>
          </p:cNvPicPr>
          <p:nvPr/>
        </p:nvPicPr>
        <p:blipFill>
          <a:blip r:embed="rId2"/>
          <a:stretch>
            <a:fillRect/>
          </a:stretch>
        </p:blipFill>
        <p:spPr>
          <a:xfrm>
            <a:off x="8316757" y="5898005"/>
            <a:ext cx="1506582" cy="700630"/>
          </a:xfrm>
          <a:prstGeom prst="rect">
            <a:avLst/>
          </a:prstGeom>
        </p:spPr>
      </p:pic>
      <p:pic>
        <p:nvPicPr>
          <p:cNvPr id="7" name="Picture 6">
            <a:extLst>
              <a:ext uri="{FF2B5EF4-FFF2-40B4-BE49-F238E27FC236}">
                <a16:creationId xmlns:a16="http://schemas.microsoft.com/office/drawing/2014/main" id="{A9A67C1B-86EE-5723-9AED-AC1613C39F4E}"/>
              </a:ext>
            </a:extLst>
          </p:cNvPr>
          <p:cNvPicPr>
            <a:picLocks noChangeAspect="1"/>
          </p:cNvPicPr>
          <p:nvPr/>
        </p:nvPicPr>
        <p:blipFill>
          <a:blip r:embed="rId3"/>
          <a:stretch>
            <a:fillRect/>
          </a:stretch>
        </p:blipFill>
        <p:spPr>
          <a:xfrm>
            <a:off x="3118751" y="3128790"/>
            <a:ext cx="3697820" cy="207077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722167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DED66-D85A-F826-0F09-C83E2B548BD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ED96FE2-996E-95CF-942F-ACCEDF918C1F}"/>
              </a:ext>
            </a:extLst>
          </p:cNvPr>
          <p:cNvGraphicFramePr>
            <a:graphicFrameLocks noGrp="1"/>
          </p:cNvGraphicFramePr>
          <p:nvPr>
            <p:extLst>
              <p:ext uri="{D42A27DB-BD31-4B8C-83A1-F6EECF244321}">
                <p14:modId xmlns:p14="http://schemas.microsoft.com/office/powerpoint/2010/main" val="1022372860"/>
              </p:ext>
            </p:extLst>
          </p:nvPr>
        </p:nvGraphicFramePr>
        <p:xfrm>
          <a:off x="0" y="0"/>
          <a:ext cx="9906000" cy="685800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76033">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257688">
                <a:tc>
                  <a:txBody>
                    <a:bodyPr/>
                    <a:lstStyle/>
                    <a:p>
                      <a:r>
                        <a:rPr lang="en-GB" sz="1100" kern="1200" dirty="0">
                          <a:solidFill>
                            <a:schemeClr val="tx1"/>
                          </a:solidFill>
                          <a:effectLst/>
                          <a:latin typeface="+mn-lt"/>
                          <a:ea typeface="+mn-ea"/>
                          <a:cs typeface="+mn-cs"/>
                        </a:rPr>
                        <a:t>‘What, </a:t>
                      </a:r>
                      <a:r>
                        <a:rPr lang="en-GB" sz="1100" b="1" kern="1200" dirty="0">
                          <a:solidFill>
                            <a:schemeClr val="tx1"/>
                          </a:solidFill>
                          <a:effectLst/>
                          <a:latin typeface="+mn-lt"/>
                          <a:ea typeface="+mn-ea"/>
                          <a:cs typeface="+mn-cs"/>
                        </a:rPr>
                        <a:t>drawn</a:t>
                      </a:r>
                      <a:r>
                        <a:rPr lang="en-GB" sz="1100" kern="1200" dirty="0">
                          <a:solidFill>
                            <a:schemeClr val="tx1"/>
                          </a:solidFill>
                          <a:effectLst/>
                          <a:latin typeface="+mn-lt"/>
                          <a:ea typeface="+mn-ea"/>
                          <a:cs typeface="+mn-cs"/>
                        </a:rPr>
                        <a:t> and talk of </a:t>
                      </a:r>
                      <a:r>
                        <a:rPr lang="en-GB" sz="1100" b="1" kern="1200" dirty="0">
                          <a:solidFill>
                            <a:schemeClr val="tx1"/>
                          </a:solidFill>
                          <a:effectLst/>
                          <a:latin typeface="+mn-lt"/>
                          <a:ea typeface="+mn-ea"/>
                          <a:cs typeface="+mn-cs"/>
                        </a:rPr>
                        <a:t>peace?</a:t>
                      </a:r>
                      <a:r>
                        <a:rPr lang="en-GB" sz="1100" kern="1200" dirty="0">
                          <a:solidFill>
                            <a:schemeClr val="tx1"/>
                          </a:solidFill>
                          <a:effectLst/>
                          <a:latin typeface="+mn-lt"/>
                          <a:ea typeface="+mn-ea"/>
                          <a:cs typeface="+mn-cs"/>
                        </a:rPr>
                        <a:t> I hate the word, As I hate hell, all Montagues and thee.’</a:t>
                      </a:r>
                      <a:endParaRPr lang="en-GB" sz="1100" dirty="0"/>
                    </a:p>
                  </a:txBody>
                  <a:tcPr/>
                </a:tc>
                <a:tc>
                  <a:txBody>
                    <a:bodyPr/>
                    <a:lstStyle/>
                    <a:p>
                      <a:r>
                        <a:rPr lang="en-US" sz="1100" dirty="0"/>
                        <a:t>Tybalt </a:t>
                      </a:r>
                    </a:p>
                    <a:p>
                      <a:endParaRPr lang="en-US" sz="1100" dirty="0"/>
                    </a:p>
                    <a:p>
                      <a:r>
                        <a:rPr lang="en-US" sz="1100" dirty="0"/>
                        <a:t>Act 1 Scene 1</a:t>
                      </a:r>
                    </a:p>
                    <a:p>
                      <a:endParaRPr lang="en-US" sz="1100" dirty="0"/>
                    </a:p>
                    <a:p>
                      <a:r>
                        <a:rPr lang="en-US" sz="1100" dirty="0"/>
                        <a:t>He says this during a street brawl between the Capulets and the Montagues. He is speaking to </a:t>
                      </a:r>
                      <a:r>
                        <a:rPr lang="en-US" sz="1100" b="0" dirty="0"/>
                        <a:t>Benvolio</a:t>
                      </a:r>
                      <a:r>
                        <a:rPr lang="en-US" sz="1100" dirty="0"/>
                        <a:t> who is trying to stop the fight.</a:t>
                      </a:r>
                      <a:endParaRPr lang="en-GB" sz="1100" dirty="0"/>
                    </a:p>
                  </a:txBody>
                  <a:tcPr/>
                </a:tc>
                <a:tc>
                  <a:txBody>
                    <a:bodyPr/>
                    <a:lstStyle/>
                    <a:p>
                      <a:endParaRPr lang="en-US" sz="1100" b="0" dirty="0"/>
                    </a:p>
                  </a:txBody>
                  <a:tcPr/>
                </a:tc>
                <a:extLst>
                  <a:ext uri="{0D108BD9-81ED-4DB2-BD59-A6C34878D82A}">
                    <a16:rowId xmlns:a16="http://schemas.microsoft.com/office/drawing/2014/main" val="2835398972"/>
                  </a:ext>
                </a:extLst>
              </a:tr>
              <a:tr h="2062140">
                <a:tc>
                  <a:txBody>
                    <a:bodyPr/>
                    <a:lstStyle/>
                    <a:p>
                      <a:r>
                        <a:rPr lang="en-GB" sz="1100" kern="1200" dirty="0">
                          <a:solidFill>
                            <a:schemeClr val="tx1"/>
                          </a:solidFill>
                          <a:effectLst/>
                          <a:latin typeface="+mn-lt"/>
                          <a:ea typeface="+mn-ea"/>
                          <a:cs typeface="+mn-cs"/>
                        </a:rPr>
                        <a:t>‘O </a:t>
                      </a:r>
                      <a:r>
                        <a:rPr lang="en-GB" sz="1100" b="1" kern="1200" dirty="0">
                          <a:solidFill>
                            <a:schemeClr val="tx1"/>
                          </a:solidFill>
                          <a:effectLst/>
                          <a:latin typeface="+mn-lt"/>
                          <a:ea typeface="+mn-ea"/>
                          <a:cs typeface="+mn-cs"/>
                        </a:rPr>
                        <a:t>brawling</a:t>
                      </a:r>
                      <a:r>
                        <a:rPr lang="en-GB" sz="1100" kern="1200" dirty="0">
                          <a:solidFill>
                            <a:schemeClr val="tx1"/>
                          </a:solidFill>
                          <a:effectLst/>
                          <a:latin typeface="+mn-lt"/>
                          <a:ea typeface="+mn-ea"/>
                          <a:cs typeface="+mn-cs"/>
                        </a:rPr>
                        <a:t> love, O loving hate.’</a:t>
                      </a:r>
                      <a:endParaRPr lang="en-GB" sz="1100" dirty="0"/>
                    </a:p>
                  </a:txBody>
                  <a:tcPr/>
                </a:tc>
                <a:tc>
                  <a:txBody>
                    <a:bodyPr/>
                    <a:lstStyle/>
                    <a:p>
                      <a:r>
                        <a:rPr lang="en-US" sz="1100" dirty="0"/>
                        <a:t>Romeo </a:t>
                      </a:r>
                    </a:p>
                    <a:p>
                      <a:endParaRPr lang="en-US" sz="1100" dirty="0"/>
                    </a:p>
                    <a:p>
                      <a:r>
                        <a:rPr lang="en-US" sz="1100" dirty="0"/>
                        <a:t>Act 1 Scene 1</a:t>
                      </a:r>
                    </a:p>
                    <a:p>
                      <a:endParaRPr lang="en-US" sz="1100" dirty="0"/>
                    </a:p>
                    <a:p>
                      <a:r>
                        <a:rPr lang="en-US" sz="1100" dirty="0"/>
                        <a:t>Romeo is lamenting his unrequited love for Rosaline</a:t>
                      </a:r>
                      <a:endParaRPr lang="en-GB" sz="1100" dirty="0"/>
                    </a:p>
                  </a:txBody>
                  <a:tcPr/>
                </a:tc>
                <a:tc>
                  <a:txBody>
                    <a:bodyPr/>
                    <a:lstStyle/>
                    <a:p>
                      <a:endParaRPr lang="en-GB" sz="1100" dirty="0"/>
                    </a:p>
                  </a:txBody>
                  <a:tcPr/>
                </a:tc>
                <a:extLst>
                  <a:ext uri="{0D108BD9-81ED-4DB2-BD59-A6C34878D82A}">
                    <a16:rowId xmlns:a16="http://schemas.microsoft.com/office/drawing/2014/main" val="936153322"/>
                  </a:ext>
                </a:extLst>
              </a:tr>
              <a:tr h="2062140">
                <a:tc>
                  <a:txBody>
                    <a:bodyPr/>
                    <a:lstStyle/>
                    <a:p>
                      <a:r>
                        <a:rPr lang="en-US" sz="1100" dirty="0"/>
                        <a:t>“Feather of lead”</a:t>
                      </a:r>
                      <a:endParaRPr lang="en-GB" sz="1100" dirty="0"/>
                    </a:p>
                  </a:txBody>
                  <a:tcPr/>
                </a:tc>
                <a:tc>
                  <a:txBody>
                    <a:bodyPr/>
                    <a:lstStyle/>
                    <a:p>
                      <a:r>
                        <a:rPr lang="en-US" sz="1100" dirty="0"/>
                        <a:t>Romeo </a:t>
                      </a:r>
                    </a:p>
                    <a:p>
                      <a:endParaRPr lang="en-US" sz="1100" dirty="0"/>
                    </a:p>
                    <a:p>
                      <a:r>
                        <a:rPr lang="en-US" sz="1100" dirty="0"/>
                        <a:t>Act 1 Scene 1</a:t>
                      </a:r>
                    </a:p>
                    <a:p>
                      <a:endParaRPr lang="en-US" sz="1100" dirty="0"/>
                    </a:p>
                    <a:p>
                      <a:r>
                        <a:rPr lang="en-US" sz="1100" dirty="0"/>
                        <a:t>Romeo describes the contradictory and painful nature of his infatuation with Rosaline.</a:t>
                      </a:r>
                      <a:endParaRPr lang="en-GB" sz="1100" dirty="0"/>
                    </a:p>
                  </a:txBody>
                  <a:tcPr/>
                </a:tc>
                <a:tc>
                  <a:txBody>
                    <a:bodyPr/>
                    <a:lstStyle/>
                    <a:p>
                      <a:pPr marL="171450" indent="-171450">
                        <a:buFont typeface="Arial" panose="020B0604020202020204" pitchFamily="34" charset="0"/>
                        <a:buChar char="•"/>
                      </a:pPr>
                      <a:endParaRPr lang="en-GB" sz="1100" dirty="0"/>
                    </a:p>
                  </a:txBody>
                  <a:tcPr/>
                </a:tc>
                <a:extLst>
                  <a:ext uri="{0D108BD9-81ED-4DB2-BD59-A6C34878D82A}">
                    <a16:rowId xmlns:a16="http://schemas.microsoft.com/office/drawing/2014/main" val="3677217416"/>
                  </a:ext>
                </a:extLst>
              </a:tr>
            </a:tbl>
          </a:graphicData>
        </a:graphic>
      </p:graphicFrame>
    </p:spTree>
    <p:extLst>
      <p:ext uri="{BB962C8B-B14F-4D97-AF65-F5344CB8AC3E}">
        <p14:creationId xmlns:p14="http://schemas.microsoft.com/office/powerpoint/2010/main" val="104089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BBAEC-2859-FDF2-46C3-12ED1A8D55C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667E0B-C01A-8F5E-6BC7-ADD061E4A517}"/>
              </a:ext>
            </a:extLst>
          </p:cNvPr>
          <p:cNvGraphicFramePr>
            <a:graphicFrameLocks noGrp="1"/>
          </p:cNvGraphicFramePr>
          <p:nvPr>
            <p:extLst>
              <p:ext uri="{D42A27DB-BD31-4B8C-83A1-F6EECF244321}">
                <p14:modId xmlns:p14="http://schemas.microsoft.com/office/powerpoint/2010/main" val="3415355477"/>
              </p:ext>
            </p:extLst>
          </p:nvPr>
        </p:nvGraphicFramePr>
        <p:xfrm>
          <a:off x="0" y="0"/>
          <a:ext cx="9906000" cy="685800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6316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3887057">
                <a:tc>
                  <a:txBody>
                    <a:bodyPr/>
                    <a:lstStyle/>
                    <a:p>
                      <a:r>
                        <a:rPr lang="en-GB" sz="1100" kern="1200" dirty="0">
                          <a:solidFill>
                            <a:schemeClr val="tx1"/>
                          </a:solidFill>
                          <a:effectLst/>
                          <a:latin typeface="+mn-lt"/>
                          <a:ea typeface="+mn-ea"/>
                          <a:cs typeface="+mn-cs"/>
                        </a:rPr>
                        <a:t>‘Let two more summers </a:t>
                      </a:r>
                      <a:r>
                        <a:rPr lang="en-GB" sz="1100" b="1" kern="1200" dirty="0">
                          <a:solidFill>
                            <a:schemeClr val="tx1"/>
                          </a:solidFill>
                          <a:effectLst/>
                          <a:latin typeface="+mn-lt"/>
                          <a:ea typeface="+mn-ea"/>
                          <a:cs typeface="+mn-cs"/>
                        </a:rPr>
                        <a:t>wither in their pride</a:t>
                      </a:r>
                      <a:r>
                        <a:rPr lang="en-GB" sz="1100" kern="1200" dirty="0">
                          <a:solidFill>
                            <a:schemeClr val="tx1"/>
                          </a:solidFill>
                          <a:effectLst/>
                          <a:latin typeface="+mn-lt"/>
                          <a:ea typeface="+mn-ea"/>
                          <a:cs typeface="+mn-cs"/>
                        </a:rPr>
                        <a:t>, ere we may think her </a:t>
                      </a:r>
                      <a:r>
                        <a:rPr lang="en-GB" sz="1100" b="1" kern="1200" dirty="0">
                          <a:solidFill>
                            <a:schemeClr val="tx1"/>
                          </a:solidFill>
                          <a:effectLst/>
                          <a:latin typeface="+mn-lt"/>
                          <a:ea typeface="+mn-ea"/>
                          <a:cs typeface="+mn-cs"/>
                        </a:rPr>
                        <a:t>ripe</a:t>
                      </a:r>
                      <a:r>
                        <a:rPr lang="en-GB" sz="1100" kern="1200" dirty="0">
                          <a:solidFill>
                            <a:schemeClr val="tx1"/>
                          </a:solidFill>
                          <a:effectLst/>
                          <a:latin typeface="+mn-lt"/>
                          <a:ea typeface="+mn-ea"/>
                          <a:cs typeface="+mn-cs"/>
                        </a:rPr>
                        <a:t> to be a bride.’</a:t>
                      </a:r>
                      <a:endParaRPr lang="en-GB" sz="1100" dirty="0"/>
                    </a:p>
                  </a:txBody>
                  <a:tcPr/>
                </a:tc>
                <a:tc>
                  <a:txBody>
                    <a:bodyPr/>
                    <a:lstStyle/>
                    <a:p>
                      <a:r>
                        <a:rPr lang="en-US" sz="1100" dirty="0"/>
                        <a:t>Lord Capulet </a:t>
                      </a:r>
                    </a:p>
                    <a:p>
                      <a:endParaRPr lang="en-US" sz="1100" dirty="0"/>
                    </a:p>
                    <a:p>
                      <a:r>
                        <a:rPr lang="en-US" sz="1100" dirty="0"/>
                        <a:t>Act 1 Scene 2</a:t>
                      </a:r>
                    </a:p>
                    <a:p>
                      <a:endParaRPr lang="en-US" sz="1100" dirty="0"/>
                    </a:p>
                    <a:p>
                      <a:r>
                        <a:rPr lang="en-US" sz="1100" dirty="0"/>
                        <a:t>He is speaking to </a:t>
                      </a:r>
                      <a:r>
                        <a:rPr lang="en-US" sz="1100" b="0" dirty="0"/>
                        <a:t>Paris</a:t>
                      </a:r>
                      <a:r>
                        <a:rPr lang="en-US" sz="1100" dirty="0"/>
                        <a:t>, a wealthy and noble kinsman of the Prince, who has just asked Capulet for permission to marry Juliet</a:t>
                      </a:r>
                    </a:p>
                    <a:p>
                      <a:endParaRPr lang="en-GB" sz="1100" dirty="0"/>
                    </a:p>
                  </a:txBody>
                  <a:tcPr/>
                </a:tc>
                <a:tc>
                  <a:txBody>
                    <a:bodyPr/>
                    <a:lstStyle/>
                    <a:p>
                      <a:endParaRPr lang="en-US" sz="1100" b="0" dirty="0"/>
                    </a:p>
                  </a:txBody>
                  <a:tcPr/>
                </a:tc>
                <a:extLst>
                  <a:ext uri="{0D108BD9-81ED-4DB2-BD59-A6C34878D82A}">
                    <a16:rowId xmlns:a16="http://schemas.microsoft.com/office/drawing/2014/main" val="2835398972"/>
                  </a:ext>
                </a:extLst>
              </a:tr>
              <a:tr h="2507779">
                <a:tc>
                  <a:txBody>
                    <a:bodyPr/>
                    <a:lstStyle/>
                    <a:p>
                      <a:r>
                        <a:rPr lang="en-US" sz="1100" dirty="0"/>
                        <a:t>“She is the </a:t>
                      </a:r>
                      <a:r>
                        <a:rPr lang="en-US" sz="1100" b="1" dirty="0"/>
                        <a:t>hopeful</a:t>
                      </a:r>
                      <a:r>
                        <a:rPr lang="en-US" sz="1100" dirty="0"/>
                        <a:t> </a:t>
                      </a:r>
                      <a:r>
                        <a:rPr lang="en-US" sz="1100" b="1" dirty="0"/>
                        <a:t>lady</a:t>
                      </a:r>
                      <a:r>
                        <a:rPr lang="en-US" sz="1100" dirty="0"/>
                        <a:t> of my earth”</a:t>
                      </a:r>
                      <a:endParaRPr lang="en-GB" sz="1100" dirty="0"/>
                    </a:p>
                  </a:txBody>
                  <a:tcPr/>
                </a:tc>
                <a:tc>
                  <a:txBody>
                    <a:bodyPr/>
                    <a:lstStyle/>
                    <a:p>
                      <a:r>
                        <a:rPr lang="en-US" sz="1100" dirty="0"/>
                        <a:t>Lord Capulet</a:t>
                      </a:r>
                    </a:p>
                    <a:p>
                      <a:endParaRPr lang="en-US" sz="1100" dirty="0"/>
                    </a:p>
                    <a:p>
                      <a:r>
                        <a:rPr lang="en-US" sz="1100" dirty="0"/>
                        <a:t>Act 1 Scene 2</a:t>
                      </a:r>
                    </a:p>
                    <a:p>
                      <a:endParaRPr lang="en-US" sz="1100" dirty="0"/>
                    </a:p>
                    <a:p>
                      <a:r>
                        <a:rPr lang="en-US" sz="1100" dirty="0"/>
                        <a:t>He is speaking to </a:t>
                      </a:r>
                      <a:r>
                        <a:rPr lang="en-US" sz="1100" b="0" dirty="0"/>
                        <a:t>Paris</a:t>
                      </a:r>
                      <a:r>
                        <a:rPr lang="en-US" sz="1100" dirty="0"/>
                        <a:t>, explaining that while he is delaying the marriage for two years.</a:t>
                      </a:r>
                    </a:p>
                    <a:p>
                      <a:endParaRPr lang="en-US" sz="1100" dirty="0"/>
                    </a:p>
                    <a:p>
                      <a:endParaRPr lang="en-GB" sz="1100" dirty="0"/>
                    </a:p>
                  </a:txBody>
                  <a:tcPr/>
                </a:tc>
                <a:tc>
                  <a:txBody>
                    <a:bodyPr/>
                    <a:lstStyle/>
                    <a:p>
                      <a:endParaRPr lang="en-GB" sz="1100" dirty="0"/>
                    </a:p>
                  </a:txBody>
                  <a:tcPr/>
                </a:tc>
                <a:extLst>
                  <a:ext uri="{0D108BD9-81ED-4DB2-BD59-A6C34878D82A}">
                    <a16:rowId xmlns:a16="http://schemas.microsoft.com/office/drawing/2014/main" val="936153322"/>
                  </a:ext>
                </a:extLst>
              </a:tr>
            </a:tbl>
          </a:graphicData>
        </a:graphic>
      </p:graphicFrame>
    </p:spTree>
    <p:extLst>
      <p:ext uri="{BB962C8B-B14F-4D97-AF65-F5344CB8AC3E}">
        <p14:creationId xmlns:p14="http://schemas.microsoft.com/office/powerpoint/2010/main" val="4218836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C592-5A3A-CBE5-A5AA-AF89CD94425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EC8E93D-D4CE-171D-320D-B95086FB132E}"/>
              </a:ext>
            </a:extLst>
          </p:cNvPr>
          <p:cNvGraphicFramePr>
            <a:graphicFrameLocks noGrp="1"/>
          </p:cNvGraphicFramePr>
          <p:nvPr>
            <p:extLst>
              <p:ext uri="{D42A27DB-BD31-4B8C-83A1-F6EECF244321}">
                <p14:modId xmlns:p14="http://schemas.microsoft.com/office/powerpoint/2010/main" val="938853366"/>
              </p:ext>
            </p:extLst>
          </p:nvPr>
        </p:nvGraphicFramePr>
        <p:xfrm>
          <a:off x="0" y="0"/>
          <a:ext cx="9906000" cy="6472993"/>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50351">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431001">
                <a:tc>
                  <a:txBody>
                    <a:bodyPr/>
                    <a:lstStyle/>
                    <a:p>
                      <a:r>
                        <a:rPr lang="en-GB" sz="1100" kern="1200" dirty="0">
                          <a:solidFill>
                            <a:schemeClr val="tx1"/>
                          </a:solidFill>
                          <a:effectLst/>
                          <a:latin typeface="+mn-lt"/>
                          <a:ea typeface="+mn-ea"/>
                          <a:cs typeface="+mn-cs"/>
                        </a:rPr>
                        <a:t>‘What, </a:t>
                      </a:r>
                      <a:r>
                        <a:rPr lang="en-GB" sz="1100" b="1" kern="1200" dirty="0">
                          <a:solidFill>
                            <a:schemeClr val="tx1"/>
                          </a:solidFill>
                          <a:effectLst/>
                          <a:latin typeface="+mn-lt"/>
                          <a:ea typeface="+mn-ea"/>
                          <a:cs typeface="+mn-cs"/>
                        </a:rPr>
                        <a:t>lamb</a:t>
                      </a:r>
                      <a:r>
                        <a:rPr lang="en-GB" sz="1100" kern="1200" dirty="0">
                          <a:solidFill>
                            <a:schemeClr val="tx1"/>
                          </a:solidFill>
                          <a:effectLst/>
                          <a:latin typeface="+mn-lt"/>
                          <a:ea typeface="+mn-ea"/>
                          <a:cs typeface="+mn-cs"/>
                        </a:rPr>
                        <a:t>! What </a:t>
                      </a:r>
                      <a:r>
                        <a:rPr lang="en-GB" sz="1100" b="1" kern="1200" dirty="0">
                          <a:solidFill>
                            <a:schemeClr val="tx1"/>
                          </a:solidFill>
                          <a:effectLst/>
                          <a:latin typeface="+mn-lt"/>
                          <a:ea typeface="+mn-ea"/>
                          <a:cs typeface="+mn-cs"/>
                        </a:rPr>
                        <a:t>ladybird</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The Nurse </a:t>
                      </a:r>
                    </a:p>
                    <a:p>
                      <a:endParaRPr lang="en-US" sz="1100" dirty="0"/>
                    </a:p>
                    <a:p>
                      <a:r>
                        <a:rPr lang="en-US" sz="1100" dirty="0"/>
                        <a:t>Act 1 Scene 3</a:t>
                      </a:r>
                    </a:p>
                    <a:p>
                      <a:endParaRPr lang="en-US" sz="1100" dirty="0"/>
                    </a:p>
                    <a:p>
                      <a:r>
                        <a:rPr lang="en-US" sz="1100" dirty="0"/>
                        <a:t>Nurse greets her with this outburst of affection.</a:t>
                      </a:r>
                      <a:endParaRPr lang="en-GB" sz="1100" dirty="0"/>
                    </a:p>
                  </a:txBody>
                  <a:tcPr/>
                </a:tc>
                <a:tc>
                  <a:txBody>
                    <a:bodyPr/>
                    <a:lstStyle/>
                    <a:p>
                      <a:endParaRPr lang="en-GB" sz="1100" b="0" dirty="0"/>
                    </a:p>
                  </a:txBody>
                  <a:tcPr/>
                </a:tc>
                <a:extLst>
                  <a:ext uri="{0D108BD9-81ED-4DB2-BD59-A6C34878D82A}">
                    <a16:rowId xmlns:a16="http://schemas.microsoft.com/office/drawing/2014/main" val="2835398972"/>
                  </a:ext>
                </a:extLst>
              </a:tr>
              <a:tr h="1950885">
                <a:tc>
                  <a:txBody>
                    <a:bodyPr/>
                    <a:lstStyle/>
                    <a:p>
                      <a:r>
                        <a:rPr lang="en-GB" sz="1100" kern="1200" dirty="0">
                          <a:solidFill>
                            <a:schemeClr val="tx1"/>
                          </a:solidFill>
                          <a:effectLst/>
                          <a:latin typeface="+mn-lt"/>
                          <a:ea typeface="+mn-ea"/>
                          <a:cs typeface="+mn-cs"/>
                        </a:rPr>
                        <a:t>‘It is an </a:t>
                      </a:r>
                      <a:r>
                        <a:rPr lang="en-GB" sz="1100" b="1" kern="1200" dirty="0">
                          <a:solidFill>
                            <a:schemeClr val="tx1"/>
                          </a:solidFill>
                          <a:effectLst/>
                          <a:latin typeface="+mn-lt"/>
                          <a:ea typeface="+mn-ea"/>
                          <a:cs typeface="+mn-cs"/>
                        </a:rPr>
                        <a:t>honour</a:t>
                      </a:r>
                      <a:r>
                        <a:rPr lang="en-GB" sz="1100" kern="1200" dirty="0">
                          <a:solidFill>
                            <a:schemeClr val="tx1"/>
                          </a:solidFill>
                          <a:effectLst/>
                          <a:latin typeface="+mn-lt"/>
                          <a:ea typeface="+mn-ea"/>
                          <a:cs typeface="+mn-cs"/>
                        </a:rPr>
                        <a:t> that I </a:t>
                      </a:r>
                      <a:r>
                        <a:rPr lang="en-GB" sz="1100" b="1" kern="1200" dirty="0">
                          <a:solidFill>
                            <a:schemeClr val="tx1"/>
                          </a:solidFill>
                          <a:effectLst/>
                          <a:latin typeface="+mn-lt"/>
                          <a:ea typeface="+mn-ea"/>
                          <a:cs typeface="+mn-cs"/>
                        </a:rPr>
                        <a:t>dream not of</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Juliet</a:t>
                      </a:r>
                    </a:p>
                    <a:p>
                      <a:endParaRPr lang="en-US" sz="1100" dirty="0"/>
                    </a:p>
                    <a:p>
                      <a:r>
                        <a:rPr lang="en-US" sz="1100" dirty="0"/>
                        <a:t>Act 1 Scene 3</a:t>
                      </a:r>
                    </a:p>
                    <a:p>
                      <a:endParaRPr lang="en-US" sz="1100" dirty="0"/>
                    </a:p>
                    <a:p>
                      <a:r>
                        <a:rPr lang="en-US" sz="1100" b="0" dirty="0"/>
                        <a:t>Lady Capulet and the Nurse have just presented the idea of marriage to the noble Paris as a wonderful "</a:t>
                      </a:r>
                      <a:r>
                        <a:rPr lang="en-US" sz="1100" b="0" dirty="0" err="1"/>
                        <a:t>honour</a:t>
                      </a:r>
                      <a:r>
                        <a:rPr lang="en-US" sz="1100" b="0" dirty="0"/>
                        <a:t>." This is Juliet's direct reply to her mother's enthusiastic proposal.</a:t>
                      </a:r>
                    </a:p>
                  </a:txBody>
                  <a:tcPr/>
                </a:tc>
                <a:tc>
                  <a:txBody>
                    <a:bodyPr/>
                    <a:lstStyle/>
                    <a:p>
                      <a:pPr marL="171450" indent="-171450">
                        <a:buFont typeface="Arial" panose="020B0604020202020204" pitchFamily="34" charset="0"/>
                        <a:buChar char="•"/>
                      </a:pPr>
                      <a:endParaRPr lang="en-GB" sz="1100" b="0" dirty="0"/>
                    </a:p>
                  </a:txBody>
                  <a:tcPr/>
                </a:tc>
                <a:extLst>
                  <a:ext uri="{0D108BD9-81ED-4DB2-BD59-A6C34878D82A}">
                    <a16:rowId xmlns:a16="http://schemas.microsoft.com/office/drawing/2014/main" val="936153322"/>
                  </a:ext>
                </a:extLst>
              </a:tr>
              <a:tr h="2320881">
                <a:tc>
                  <a:txBody>
                    <a:bodyPr/>
                    <a:lstStyle/>
                    <a:p>
                      <a:r>
                        <a:rPr lang="en-GB" sz="1100" kern="1200" dirty="0">
                          <a:solidFill>
                            <a:schemeClr val="tx1"/>
                          </a:solidFill>
                          <a:effectLst/>
                          <a:latin typeface="+mn-lt"/>
                          <a:ea typeface="+mn-ea"/>
                          <a:cs typeface="+mn-cs"/>
                        </a:rPr>
                        <a:t>‘Under love’s heavy </a:t>
                      </a:r>
                      <a:r>
                        <a:rPr lang="en-GB" sz="1100" b="1" kern="1200" dirty="0">
                          <a:solidFill>
                            <a:schemeClr val="tx1"/>
                          </a:solidFill>
                          <a:effectLst/>
                          <a:latin typeface="+mn-lt"/>
                          <a:ea typeface="+mn-ea"/>
                          <a:cs typeface="+mn-cs"/>
                        </a:rPr>
                        <a:t>burden</a:t>
                      </a:r>
                      <a:r>
                        <a:rPr lang="en-GB" sz="1100" kern="1200" dirty="0">
                          <a:solidFill>
                            <a:schemeClr val="tx1"/>
                          </a:solidFill>
                          <a:effectLst/>
                          <a:latin typeface="+mn-lt"/>
                          <a:ea typeface="+mn-ea"/>
                          <a:cs typeface="+mn-cs"/>
                        </a:rPr>
                        <a:t> do I </a:t>
                      </a:r>
                      <a:r>
                        <a:rPr lang="en-GB" sz="1100" b="1" kern="1200" dirty="0">
                          <a:solidFill>
                            <a:schemeClr val="tx1"/>
                          </a:solidFill>
                          <a:effectLst/>
                          <a:latin typeface="+mn-lt"/>
                          <a:ea typeface="+mn-ea"/>
                          <a:cs typeface="+mn-cs"/>
                        </a:rPr>
                        <a:t>sink</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Romeo </a:t>
                      </a:r>
                    </a:p>
                    <a:p>
                      <a:endParaRPr lang="en-US" sz="1100" dirty="0"/>
                    </a:p>
                    <a:p>
                      <a:r>
                        <a:rPr lang="en-US" sz="1100" dirty="0"/>
                        <a:t>Act 1 Scene 4</a:t>
                      </a:r>
                    </a:p>
                    <a:p>
                      <a:endParaRPr lang="en-US" sz="1100" dirty="0"/>
                    </a:p>
                    <a:p>
                      <a:r>
                        <a:rPr lang="en-US" sz="1100" dirty="0"/>
                        <a:t>Romeo is speaking to his friends, Mercutio and Benvolio, as they are about to crash the Capulet feast.</a:t>
                      </a:r>
                      <a:endParaRPr lang="en-GB" sz="1100" dirty="0"/>
                    </a:p>
                  </a:txBody>
                  <a:tcPr/>
                </a:tc>
                <a:tc>
                  <a:txBody>
                    <a:bodyPr/>
                    <a:lstStyle/>
                    <a:p>
                      <a:endParaRPr lang="en-GB" sz="1100" b="0" dirty="0"/>
                    </a:p>
                  </a:txBody>
                  <a:tcPr/>
                </a:tc>
                <a:extLst>
                  <a:ext uri="{0D108BD9-81ED-4DB2-BD59-A6C34878D82A}">
                    <a16:rowId xmlns:a16="http://schemas.microsoft.com/office/drawing/2014/main" val="2358914207"/>
                  </a:ext>
                </a:extLst>
              </a:tr>
            </a:tbl>
          </a:graphicData>
        </a:graphic>
      </p:graphicFrame>
    </p:spTree>
    <p:extLst>
      <p:ext uri="{BB962C8B-B14F-4D97-AF65-F5344CB8AC3E}">
        <p14:creationId xmlns:p14="http://schemas.microsoft.com/office/powerpoint/2010/main" val="733638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3B430-D599-59F2-0E48-86A00FF61F5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7D4803D-53FA-347E-8529-DDC1621F7C77}"/>
              </a:ext>
            </a:extLst>
          </p:cNvPr>
          <p:cNvGraphicFramePr>
            <a:graphicFrameLocks noGrp="1"/>
          </p:cNvGraphicFramePr>
          <p:nvPr>
            <p:extLst>
              <p:ext uri="{D42A27DB-BD31-4B8C-83A1-F6EECF244321}">
                <p14:modId xmlns:p14="http://schemas.microsoft.com/office/powerpoint/2010/main" val="2846849982"/>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77579">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052496">
                <a:tc>
                  <a:txBody>
                    <a:bodyPr/>
                    <a:lstStyle/>
                    <a:p>
                      <a:r>
                        <a:rPr lang="en-GB" sz="1100" kern="1200" dirty="0">
                          <a:solidFill>
                            <a:schemeClr val="tx1"/>
                          </a:solidFill>
                          <a:effectLst/>
                          <a:latin typeface="+mn-lt"/>
                          <a:ea typeface="+mn-ea"/>
                          <a:cs typeface="+mn-cs"/>
                        </a:rPr>
                        <a:t>‘If love be </a:t>
                      </a:r>
                      <a:r>
                        <a:rPr lang="en-GB" sz="1100" b="1" kern="1200" dirty="0">
                          <a:solidFill>
                            <a:schemeClr val="tx1"/>
                          </a:solidFill>
                          <a:effectLst/>
                          <a:latin typeface="+mn-lt"/>
                          <a:ea typeface="+mn-ea"/>
                          <a:cs typeface="+mn-cs"/>
                        </a:rPr>
                        <a:t>rough</a:t>
                      </a:r>
                      <a:r>
                        <a:rPr lang="en-GB" sz="1100" kern="1200" dirty="0">
                          <a:solidFill>
                            <a:schemeClr val="tx1"/>
                          </a:solidFill>
                          <a:effectLst/>
                          <a:latin typeface="+mn-lt"/>
                          <a:ea typeface="+mn-ea"/>
                          <a:cs typeface="+mn-cs"/>
                        </a:rPr>
                        <a:t> with you, be </a:t>
                      </a:r>
                      <a:r>
                        <a:rPr lang="en-GB" sz="1100" b="1" kern="1200" dirty="0">
                          <a:solidFill>
                            <a:schemeClr val="tx1"/>
                          </a:solidFill>
                          <a:effectLst/>
                          <a:latin typeface="+mn-lt"/>
                          <a:ea typeface="+mn-ea"/>
                          <a:cs typeface="+mn-cs"/>
                        </a:rPr>
                        <a:t>rough</a:t>
                      </a:r>
                      <a:r>
                        <a:rPr lang="en-GB" sz="1100" kern="1200" dirty="0">
                          <a:solidFill>
                            <a:schemeClr val="tx1"/>
                          </a:solidFill>
                          <a:effectLst/>
                          <a:latin typeface="+mn-lt"/>
                          <a:ea typeface="+mn-ea"/>
                          <a:cs typeface="+mn-cs"/>
                        </a:rPr>
                        <a:t> with love’</a:t>
                      </a:r>
                      <a:endParaRPr lang="en-GB" sz="1100" dirty="0"/>
                    </a:p>
                  </a:txBody>
                  <a:tcPr/>
                </a:tc>
                <a:tc>
                  <a:txBody>
                    <a:bodyPr/>
                    <a:lstStyle/>
                    <a:p>
                      <a:r>
                        <a:rPr lang="en-US" sz="1100" dirty="0"/>
                        <a:t>Mercutio </a:t>
                      </a:r>
                    </a:p>
                    <a:p>
                      <a:endParaRPr lang="en-US" sz="1100" dirty="0"/>
                    </a:p>
                    <a:p>
                      <a:r>
                        <a:rPr lang="en-US" sz="1100" dirty="0"/>
                        <a:t>Act 1 Scene 4</a:t>
                      </a:r>
                    </a:p>
                    <a:p>
                      <a:endParaRPr lang="en-US" sz="1100" dirty="0"/>
                    </a:p>
                    <a:p>
                      <a:r>
                        <a:rPr lang="en-US" sz="1100" dirty="0"/>
                        <a:t>Romeo and his friends are about to crash the Capulet feast.</a:t>
                      </a:r>
                      <a:endParaRPr lang="en-GB" sz="1100" dirty="0"/>
                    </a:p>
                  </a:txBody>
                  <a:tcPr/>
                </a:tc>
                <a:tc>
                  <a:txBody>
                    <a:bodyPr/>
                    <a:lstStyle/>
                    <a:p>
                      <a:endParaRPr lang="en-US" sz="1100" b="0" dirty="0"/>
                    </a:p>
                  </a:txBody>
                  <a:tcPr/>
                </a:tc>
                <a:extLst>
                  <a:ext uri="{0D108BD9-81ED-4DB2-BD59-A6C34878D82A}">
                    <a16:rowId xmlns:a16="http://schemas.microsoft.com/office/drawing/2014/main" val="936153322"/>
                  </a:ext>
                </a:extLst>
              </a:tr>
              <a:tr h="2052496">
                <a:tc>
                  <a:txBody>
                    <a:bodyPr/>
                    <a:lstStyle/>
                    <a:p>
                      <a:r>
                        <a:rPr lang="en-GB" sz="1100" kern="1200" dirty="0">
                          <a:solidFill>
                            <a:schemeClr val="tx1"/>
                          </a:solidFill>
                          <a:effectLst/>
                          <a:latin typeface="+mn-lt"/>
                          <a:ea typeface="+mn-ea"/>
                          <a:cs typeface="+mn-cs"/>
                        </a:rPr>
                        <a:t>‘She </a:t>
                      </a:r>
                      <a:r>
                        <a:rPr lang="en-GB" sz="1100" b="1" kern="1200" dirty="0">
                          <a:solidFill>
                            <a:schemeClr val="tx1"/>
                          </a:solidFill>
                          <a:effectLst/>
                          <a:latin typeface="+mn-lt"/>
                          <a:ea typeface="+mn-ea"/>
                          <a:cs typeface="+mn-cs"/>
                        </a:rPr>
                        <a:t>doth teach </a:t>
                      </a:r>
                      <a:r>
                        <a:rPr lang="en-GB" sz="1100" kern="1200" dirty="0">
                          <a:solidFill>
                            <a:schemeClr val="tx1"/>
                          </a:solidFill>
                          <a:effectLst/>
                          <a:latin typeface="+mn-lt"/>
                          <a:ea typeface="+mn-ea"/>
                          <a:cs typeface="+mn-cs"/>
                        </a:rPr>
                        <a:t>the torches to burn </a:t>
                      </a:r>
                      <a:r>
                        <a:rPr lang="en-GB" sz="1100" b="1" kern="1200" dirty="0">
                          <a:solidFill>
                            <a:schemeClr val="tx1"/>
                          </a:solidFill>
                          <a:effectLst/>
                          <a:latin typeface="+mn-lt"/>
                          <a:ea typeface="+mn-ea"/>
                          <a:cs typeface="+mn-cs"/>
                        </a:rPr>
                        <a:t>bright</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Romeo </a:t>
                      </a:r>
                    </a:p>
                    <a:p>
                      <a:endParaRPr lang="en-US" sz="1100" dirty="0"/>
                    </a:p>
                    <a:p>
                      <a:r>
                        <a:rPr lang="en-US" sz="1100" dirty="0"/>
                        <a:t>Act 1 Scene 5</a:t>
                      </a:r>
                    </a:p>
                    <a:p>
                      <a:endParaRPr lang="en-US" sz="1100" dirty="0"/>
                    </a:p>
                    <a:p>
                      <a:r>
                        <a:rPr lang="en-US" sz="1100" b="0" dirty="0"/>
                        <a:t>Romeo sees Juliet dancing across the hall, and his feelings instantly change. He speaks this line as a private thought (an aside) upon seeing her for the very first time.</a:t>
                      </a:r>
                      <a:endParaRPr lang="en-GB" sz="1100" b="0" dirty="0"/>
                    </a:p>
                  </a:txBody>
                  <a:tcPr/>
                </a:tc>
                <a:tc>
                  <a:txBody>
                    <a:bodyPr/>
                    <a:lstStyle/>
                    <a:p>
                      <a:endParaRPr lang="en-GB" sz="1100" b="0" dirty="0"/>
                    </a:p>
                  </a:txBody>
                  <a:tcPr/>
                </a:tc>
                <a:extLst>
                  <a:ext uri="{0D108BD9-81ED-4DB2-BD59-A6C34878D82A}">
                    <a16:rowId xmlns:a16="http://schemas.microsoft.com/office/drawing/2014/main" val="2358914207"/>
                  </a:ext>
                </a:extLst>
              </a:tr>
              <a:tr h="2275429">
                <a:tc>
                  <a:txBody>
                    <a:bodyPr/>
                    <a:lstStyle/>
                    <a:p>
                      <a:r>
                        <a:rPr lang="en-GB" sz="1100" kern="1200" dirty="0">
                          <a:solidFill>
                            <a:schemeClr val="tx1"/>
                          </a:solidFill>
                          <a:effectLst/>
                          <a:latin typeface="+mn-lt"/>
                          <a:ea typeface="+mn-ea"/>
                          <a:cs typeface="+mn-cs"/>
                        </a:rPr>
                        <a:t>‘Now by the </a:t>
                      </a:r>
                      <a:r>
                        <a:rPr lang="en-GB" sz="1100" b="1" kern="1200" dirty="0">
                          <a:solidFill>
                            <a:schemeClr val="tx1"/>
                          </a:solidFill>
                          <a:effectLst/>
                          <a:latin typeface="+mn-lt"/>
                          <a:ea typeface="+mn-ea"/>
                          <a:cs typeface="+mn-cs"/>
                        </a:rPr>
                        <a:t>stock</a:t>
                      </a:r>
                      <a:r>
                        <a:rPr lang="en-GB" sz="1100" kern="1200" dirty="0">
                          <a:solidFill>
                            <a:schemeClr val="tx1"/>
                          </a:solidFill>
                          <a:effectLst/>
                          <a:latin typeface="+mn-lt"/>
                          <a:ea typeface="+mn-ea"/>
                          <a:cs typeface="+mn-cs"/>
                        </a:rPr>
                        <a:t> and </a:t>
                      </a:r>
                      <a:r>
                        <a:rPr lang="en-GB" sz="1100" b="1" kern="1200" dirty="0">
                          <a:solidFill>
                            <a:schemeClr val="tx1"/>
                          </a:solidFill>
                          <a:effectLst/>
                          <a:latin typeface="+mn-lt"/>
                          <a:ea typeface="+mn-ea"/>
                          <a:cs typeface="+mn-cs"/>
                        </a:rPr>
                        <a:t>honour</a:t>
                      </a:r>
                      <a:r>
                        <a:rPr lang="en-GB" sz="1100" kern="1200" dirty="0">
                          <a:solidFill>
                            <a:schemeClr val="tx1"/>
                          </a:solidFill>
                          <a:effectLst/>
                          <a:latin typeface="+mn-lt"/>
                          <a:ea typeface="+mn-ea"/>
                          <a:cs typeface="+mn-cs"/>
                        </a:rPr>
                        <a:t> of my kin to strike him dead I hold it not a </a:t>
                      </a:r>
                      <a:r>
                        <a:rPr lang="en-GB" sz="1100" b="1" kern="1200" dirty="0">
                          <a:solidFill>
                            <a:schemeClr val="tx1"/>
                          </a:solidFill>
                          <a:effectLst/>
                          <a:latin typeface="+mn-lt"/>
                          <a:ea typeface="+mn-ea"/>
                          <a:cs typeface="+mn-cs"/>
                        </a:rPr>
                        <a:t>sin</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Tybalt </a:t>
                      </a:r>
                    </a:p>
                    <a:p>
                      <a:endParaRPr lang="en-US" sz="1100" b="0" dirty="0"/>
                    </a:p>
                    <a:p>
                      <a:r>
                        <a:rPr lang="en-US" sz="1100" b="0" dirty="0"/>
                        <a:t>Act 1 Scene 5</a:t>
                      </a:r>
                    </a:p>
                    <a:p>
                      <a:endParaRPr lang="en-US" sz="1100" b="0" dirty="0"/>
                    </a:p>
                    <a:p>
                      <a:r>
                        <a:rPr lang="en-US" sz="1100" dirty="0"/>
                        <a:t>Tybalt has </a:t>
                      </a:r>
                      <a:r>
                        <a:rPr lang="en-US" sz="1100" dirty="0" err="1"/>
                        <a:t>recognised</a:t>
                      </a:r>
                      <a:r>
                        <a:rPr lang="en-US" sz="1100" dirty="0"/>
                        <a:t> Romeo's voice and is furious that a Montague is at the Capulet feast.</a:t>
                      </a:r>
                      <a:endParaRPr lang="en-GB" sz="1100" b="0" dirty="0"/>
                    </a:p>
                  </a:txBody>
                  <a:tcPr/>
                </a:tc>
                <a:tc>
                  <a:txBody>
                    <a:bodyPr/>
                    <a:lstStyle/>
                    <a:p>
                      <a:endParaRPr lang="en-GB" sz="11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912941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C7D68-03E6-8AFB-677A-E5D1F662805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C6DDDA9-43FF-7D70-19BE-338390B619DA}"/>
              </a:ext>
            </a:extLst>
          </p:cNvPr>
          <p:cNvGraphicFramePr>
            <a:graphicFrameLocks noGrp="1"/>
          </p:cNvGraphicFramePr>
          <p:nvPr>
            <p:extLst>
              <p:ext uri="{D42A27DB-BD31-4B8C-83A1-F6EECF244321}">
                <p14:modId xmlns:p14="http://schemas.microsoft.com/office/powerpoint/2010/main" val="1990917416"/>
              </p:ext>
            </p:extLst>
          </p:nvPr>
        </p:nvGraphicFramePr>
        <p:xfrm>
          <a:off x="0" y="0"/>
          <a:ext cx="9906000" cy="677079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72567">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729859">
                <a:tc>
                  <a:txBody>
                    <a:bodyPr/>
                    <a:lstStyle/>
                    <a:p>
                      <a:r>
                        <a:rPr lang="en-GB" sz="1100" kern="1200" dirty="0">
                          <a:solidFill>
                            <a:schemeClr val="tx1"/>
                          </a:solidFill>
                          <a:effectLst/>
                          <a:latin typeface="+mn-lt"/>
                          <a:ea typeface="+mn-ea"/>
                          <a:cs typeface="+mn-cs"/>
                        </a:rPr>
                        <a:t>‘My </a:t>
                      </a:r>
                      <a:r>
                        <a:rPr lang="en-GB" sz="1100" b="1" kern="1200" dirty="0">
                          <a:solidFill>
                            <a:schemeClr val="tx1"/>
                          </a:solidFill>
                          <a:effectLst/>
                          <a:latin typeface="+mn-lt"/>
                          <a:ea typeface="+mn-ea"/>
                          <a:cs typeface="+mn-cs"/>
                        </a:rPr>
                        <a:t>only</a:t>
                      </a:r>
                      <a:r>
                        <a:rPr lang="en-GB" sz="1100" kern="1200" dirty="0">
                          <a:solidFill>
                            <a:schemeClr val="tx1"/>
                          </a:solidFill>
                          <a:effectLst/>
                          <a:latin typeface="+mn-lt"/>
                          <a:ea typeface="+mn-ea"/>
                          <a:cs typeface="+mn-cs"/>
                        </a:rPr>
                        <a:t> love </a:t>
                      </a:r>
                      <a:r>
                        <a:rPr lang="en-GB" sz="1100" b="1" kern="1200" dirty="0">
                          <a:solidFill>
                            <a:schemeClr val="tx1"/>
                          </a:solidFill>
                          <a:effectLst/>
                          <a:latin typeface="+mn-lt"/>
                          <a:ea typeface="+mn-ea"/>
                          <a:cs typeface="+mn-cs"/>
                        </a:rPr>
                        <a:t>sprung</a:t>
                      </a:r>
                      <a:r>
                        <a:rPr lang="en-GB" sz="1100" kern="1200" dirty="0">
                          <a:solidFill>
                            <a:schemeClr val="tx1"/>
                          </a:solidFill>
                          <a:effectLst/>
                          <a:latin typeface="+mn-lt"/>
                          <a:ea typeface="+mn-ea"/>
                          <a:cs typeface="+mn-cs"/>
                        </a:rPr>
                        <a:t> from my </a:t>
                      </a:r>
                      <a:r>
                        <a:rPr lang="en-GB" sz="1100" b="1" kern="1200" dirty="0">
                          <a:solidFill>
                            <a:schemeClr val="tx1"/>
                          </a:solidFill>
                          <a:effectLst/>
                          <a:latin typeface="+mn-lt"/>
                          <a:ea typeface="+mn-ea"/>
                          <a:cs typeface="+mn-cs"/>
                        </a:rPr>
                        <a:t>only</a:t>
                      </a:r>
                      <a:r>
                        <a:rPr lang="en-GB" sz="1100" kern="1200" dirty="0">
                          <a:solidFill>
                            <a:schemeClr val="tx1"/>
                          </a:solidFill>
                          <a:effectLst/>
                          <a:latin typeface="+mn-lt"/>
                          <a:ea typeface="+mn-ea"/>
                          <a:cs typeface="+mn-cs"/>
                        </a:rPr>
                        <a:t> hate!’</a:t>
                      </a:r>
                      <a:endParaRPr lang="en-GB" sz="1100" dirty="0"/>
                    </a:p>
                  </a:txBody>
                  <a:tcPr/>
                </a:tc>
                <a:tc>
                  <a:txBody>
                    <a:bodyPr/>
                    <a:lstStyle/>
                    <a:p>
                      <a:r>
                        <a:rPr lang="en-US" sz="1100" dirty="0"/>
                        <a:t>Juliet </a:t>
                      </a:r>
                    </a:p>
                    <a:p>
                      <a:endParaRPr lang="en-US" sz="1100" dirty="0"/>
                    </a:p>
                    <a:p>
                      <a:r>
                        <a:rPr lang="en-US" sz="1100" dirty="0"/>
                        <a:t>Act 1 Scene 5</a:t>
                      </a:r>
                    </a:p>
                    <a:p>
                      <a:pPr lvl="0">
                        <a:buNone/>
                      </a:pPr>
                      <a:endParaRPr lang="en-US" sz="1100" dirty="0"/>
                    </a:p>
                    <a:p>
                      <a:pPr lvl="0">
                        <a:buNone/>
                      </a:pPr>
                      <a:r>
                        <a:rPr lang="en-US" sz="1100" b="0" i="0" u="none" strike="noStrike" noProof="0" dirty="0">
                          <a:latin typeface="Aptos"/>
                        </a:rPr>
                        <a:t>Juliet speaks this line just after she has passionately fallen in love with Romeo at the Capulet party. </a:t>
                      </a:r>
                      <a:endParaRPr lang="en-US" dirty="0"/>
                    </a:p>
                    <a:p>
                      <a:endParaRPr lang="en-US" sz="1100" dirty="0"/>
                    </a:p>
                    <a:p>
                      <a:endParaRPr lang="en-GB" sz="1100" dirty="0"/>
                    </a:p>
                  </a:txBody>
                  <a:tcPr/>
                </a:tc>
                <a:tc>
                  <a:txBody>
                    <a:bodyPr/>
                    <a:lstStyle/>
                    <a:p>
                      <a:pPr marL="171450" indent="-171450">
                        <a:buFont typeface="Arial"/>
                        <a:buChar char="•"/>
                      </a:pPr>
                      <a:endParaRPr lang="en-US" sz="1100" b="0" i="0" u="none" strike="noStrike" noProof="0" dirty="0"/>
                    </a:p>
                  </a:txBody>
                  <a:tcPr/>
                </a:tc>
                <a:extLst>
                  <a:ext uri="{0D108BD9-81ED-4DB2-BD59-A6C34878D82A}">
                    <a16:rowId xmlns:a16="http://schemas.microsoft.com/office/drawing/2014/main" val="936153322"/>
                  </a:ext>
                </a:extLst>
              </a:tr>
              <a:tr h="2278831">
                <a:tc>
                  <a:txBody>
                    <a:bodyPr/>
                    <a:lstStyle/>
                    <a:p>
                      <a:r>
                        <a:rPr lang="en-GB" sz="1100" kern="1200" dirty="0">
                          <a:solidFill>
                            <a:schemeClr val="tx1"/>
                          </a:solidFill>
                          <a:effectLst/>
                          <a:latin typeface="+mn-lt"/>
                          <a:ea typeface="+mn-ea"/>
                          <a:cs typeface="+mn-cs"/>
                        </a:rPr>
                        <a:t>‘But </a:t>
                      </a:r>
                      <a:r>
                        <a:rPr lang="en-GB" sz="1100" b="1" kern="1200" dirty="0">
                          <a:solidFill>
                            <a:schemeClr val="tx1"/>
                          </a:solidFill>
                          <a:effectLst/>
                          <a:latin typeface="+mn-lt"/>
                          <a:ea typeface="+mn-ea"/>
                          <a:cs typeface="+mn-cs"/>
                        </a:rPr>
                        <a:t>soft</a:t>
                      </a:r>
                      <a:r>
                        <a:rPr lang="en-GB" sz="1100" kern="1200" dirty="0">
                          <a:solidFill>
                            <a:schemeClr val="tx1"/>
                          </a:solidFill>
                          <a:effectLst/>
                          <a:latin typeface="+mn-lt"/>
                          <a:ea typeface="+mn-ea"/>
                          <a:cs typeface="+mn-cs"/>
                        </a:rPr>
                        <a:t>! What light through yonder window breaks? /It is the </a:t>
                      </a:r>
                      <a:r>
                        <a:rPr lang="en-GB" sz="1100" b="1" kern="1200" dirty="0">
                          <a:solidFill>
                            <a:schemeClr val="tx1"/>
                          </a:solidFill>
                          <a:effectLst/>
                          <a:latin typeface="+mn-lt"/>
                          <a:ea typeface="+mn-ea"/>
                          <a:cs typeface="+mn-cs"/>
                        </a:rPr>
                        <a:t>East</a:t>
                      </a:r>
                      <a:r>
                        <a:rPr lang="en-GB" sz="1100" kern="1200" dirty="0">
                          <a:solidFill>
                            <a:schemeClr val="tx1"/>
                          </a:solidFill>
                          <a:effectLst/>
                          <a:latin typeface="+mn-lt"/>
                          <a:ea typeface="+mn-ea"/>
                          <a:cs typeface="+mn-cs"/>
                        </a:rPr>
                        <a:t>, and Juliet is the </a:t>
                      </a:r>
                      <a:r>
                        <a:rPr lang="en-GB" sz="1100" b="1" kern="1200" dirty="0">
                          <a:solidFill>
                            <a:schemeClr val="tx1"/>
                          </a:solidFill>
                          <a:effectLst/>
                          <a:latin typeface="+mn-lt"/>
                          <a:ea typeface="+mn-ea"/>
                          <a:cs typeface="+mn-cs"/>
                        </a:rPr>
                        <a:t>sun</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2 Scene 2</a:t>
                      </a:r>
                    </a:p>
                    <a:p>
                      <a:endParaRPr lang="en-US" sz="1100" b="0" dirty="0"/>
                    </a:p>
                    <a:p>
                      <a:pPr lvl="0">
                        <a:buNone/>
                      </a:pPr>
                      <a:r>
                        <a:rPr lang="en-GB" sz="1100" b="0" i="0" u="none" strike="noStrike" noProof="0" dirty="0">
                          <a:latin typeface="Aptos"/>
                        </a:rPr>
                        <a:t>Balcony scene - Romeo speaks these lines after secretly scaling the wall into the Capulet orchard. He sees Juliet appear at her window.</a:t>
                      </a:r>
                      <a:endParaRPr lang="en-GB" dirty="0"/>
                    </a:p>
                  </a:txBody>
                  <a:tcPr/>
                </a:tc>
                <a:tc>
                  <a:txBody>
                    <a:bodyPr/>
                    <a:lstStyle/>
                    <a:p>
                      <a:pPr marL="171450" indent="-171450">
                        <a:buFont typeface="Arial"/>
                        <a:buChar char="•"/>
                      </a:pPr>
                      <a:endParaRPr lang="en-GB" sz="1050" b="0" i="0" u="none" strike="noStrike" noProof="0" dirty="0">
                        <a:latin typeface="Aptos"/>
                      </a:endParaRPr>
                    </a:p>
                  </a:txBody>
                  <a:tcPr/>
                </a:tc>
                <a:extLst>
                  <a:ext uri="{0D108BD9-81ED-4DB2-BD59-A6C34878D82A}">
                    <a16:rowId xmlns:a16="http://schemas.microsoft.com/office/drawing/2014/main" val="2358914207"/>
                  </a:ext>
                </a:extLst>
              </a:tr>
              <a:tr h="2251553">
                <a:tc>
                  <a:txBody>
                    <a:bodyPr/>
                    <a:lstStyle/>
                    <a:p>
                      <a:pPr lvl="0">
                        <a:buNone/>
                      </a:pPr>
                      <a:r>
                        <a:rPr lang="en-GB" sz="1100" b="0" i="0" u="none" strike="noStrike" kern="1200" noProof="0" dirty="0">
                          <a:solidFill>
                            <a:srgbClr val="000000"/>
                          </a:solidFill>
                          <a:effectLst/>
                          <a:latin typeface="Calibri"/>
                        </a:rPr>
                        <a:t>‘</a:t>
                      </a:r>
                      <a:r>
                        <a:rPr lang="en-GB" sz="1100" b="1" i="0" u="none" strike="noStrike" kern="1200" noProof="0" dirty="0">
                          <a:solidFill>
                            <a:srgbClr val="000000"/>
                          </a:solidFill>
                          <a:effectLst/>
                          <a:latin typeface="Calibri"/>
                        </a:rPr>
                        <a:t>O</a:t>
                      </a:r>
                      <a:r>
                        <a:rPr lang="en-GB" sz="1100" b="0" i="0" u="none" strike="noStrike" kern="1200" noProof="0" dirty="0">
                          <a:solidFill>
                            <a:srgbClr val="000000"/>
                          </a:solidFill>
                          <a:effectLst/>
                          <a:latin typeface="Calibri"/>
                        </a:rPr>
                        <a:t>, speak again, </a:t>
                      </a:r>
                      <a:r>
                        <a:rPr lang="en-GB" sz="1100" b="1" i="0" u="none" strike="noStrike" kern="1200" noProof="0" dirty="0">
                          <a:solidFill>
                            <a:srgbClr val="000000"/>
                          </a:solidFill>
                          <a:effectLst/>
                          <a:latin typeface="Calibri"/>
                        </a:rPr>
                        <a:t>bright</a:t>
                      </a:r>
                      <a:r>
                        <a:rPr lang="en-GB" sz="1100" b="0" i="0" u="none" strike="noStrike" kern="1200" noProof="0" dirty="0">
                          <a:solidFill>
                            <a:srgbClr val="000000"/>
                          </a:solidFill>
                          <a:effectLst/>
                          <a:latin typeface="Calibri"/>
                        </a:rPr>
                        <a:t> </a:t>
                      </a:r>
                      <a:r>
                        <a:rPr lang="en-GB" sz="1100" b="1" i="0" u="none" strike="noStrike" kern="1200" noProof="0" dirty="0">
                          <a:solidFill>
                            <a:srgbClr val="000000"/>
                          </a:solidFill>
                          <a:effectLst/>
                          <a:latin typeface="Calibri"/>
                        </a:rPr>
                        <a:t>angel</a:t>
                      </a:r>
                      <a:r>
                        <a:rPr lang="en-GB" sz="1100" b="0" i="0" u="none" strike="noStrike" kern="1200" noProof="0" dirty="0">
                          <a:solidFill>
                            <a:srgbClr val="000000"/>
                          </a:solidFill>
                          <a:effectLst/>
                          <a:latin typeface="Calibri"/>
                        </a:rPr>
                        <a:t>!’</a:t>
                      </a:r>
                    </a:p>
                  </a:txBody>
                  <a:tcPr/>
                </a:tc>
                <a:tc>
                  <a:txBody>
                    <a:bodyPr/>
                    <a:lstStyle/>
                    <a:p>
                      <a:pPr lvl="0">
                        <a:buNone/>
                      </a:pPr>
                      <a:r>
                        <a:rPr lang="en-US" sz="1100" b="0" i="0" u="none" strike="noStrike" noProof="0" dirty="0">
                          <a:solidFill>
                            <a:srgbClr val="000000"/>
                          </a:solidFill>
                          <a:latin typeface="Aptos"/>
                        </a:rPr>
                        <a:t>Romeo</a:t>
                      </a:r>
                    </a:p>
                    <a:p>
                      <a:pPr lvl="0">
                        <a:buNone/>
                      </a:pPr>
                      <a:endParaRPr lang="en-US" sz="1100" b="0" i="0" u="none" strike="noStrike" noProof="0" dirty="0">
                        <a:solidFill>
                          <a:srgbClr val="000000"/>
                        </a:solidFill>
                        <a:latin typeface="Aptos"/>
                      </a:endParaRPr>
                    </a:p>
                    <a:p>
                      <a:pPr lvl="0">
                        <a:buNone/>
                      </a:pPr>
                      <a:r>
                        <a:rPr lang="en-US" sz="1100" b="0" i="0" u="none" strike="noStrike" noProof="0" dirty="0">
                          <a:solidFill>
                            <a:srgbClr val="000000"/>
                          </a:solidFill>
                          <a:latin typeface="Aptos"/>
                        </a:rPr>
                        <a:t>Act 2 Scene 2</a:t>
                      </a:r>
                      <a:endParaRPr lang="en-US" dirty="0"/>
                    </a:p>
                    <a:p>
                      <a:pPr lvl="0">
                        <a:buNone/>
                      </a:pPr>
                      <a:endParaRPr lang="en-US" sz="1100" b="0" i="0" u="none" strike="noStrike" noProof="0" dirty="0">
                        <a:solidFill>
                          <a:srgbClr val="000000"/>
                        </a:solidFill>
                        <a:latin typeface="Aptos"/>
                      </a:endParaRPr>
                    </a:p>
                    <a:p>
                      <a:pPr lvl="0">
                        <a:buNone/>
                      </a:pPr>
                      <a:r>
                        <a:rPr lang="en-GB" sz="1100" b="0" i="0" u="none" strike="noStrike" noProof="0" dirty="0">
                          <a:solidFill>
                            <a:srgbClr val="000000"/>
                          </a:solidFill>
                          <a:latin typeface="Aptos"/>
                        </a:rPr>
                        <a:t>Balcony scene - Romeo speaks these lines after secretly scaling the wall into the Capulet orchard. </a:t>
                      </a:r>
                    </a:p>
                  </a:txBody>
                  <a:tcPr/>
                </a:tc>
                <a:tc>
                  <a:txBody>
                    <a:bodyPr/>
                    <a:lstStyle/>
                    <a:p>
                      <a:pPr marL="171450" indent="-171450">
                        <a:buFont typeface="Arial"/>
                        <a:buChar char="•"/>
                      </a:pPr>
                      <a:endParaRPr lang="en-GB" sz="1100" b="0" i="0" u="none" strike="noStrike" noProof="0" dirty="0">
                        <a:latin typeface="Aptos"/>
                      </a:endParaRP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650419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F008E91-F722-7A38-2D60-827A0F133FA3}"/>
              </a:ext>
            </a:extLst>
          </p:cNvPr>
          <p:cNvGraphicFramePr>
            <a:graphicFrameLocks noGrp="1"/>
          </p:cNvGraphicFramePr>
          <p:nvPr>
            <p:extLst>
              <p:ext uri="{D42A27DB-BD31-4B8C-83A1-F6EECF244321}">
                <p14:modId xmlns:p14="http://schemas.microsoft.com/office/powerpoint/2010/main" val="1230485834"/>
              </p:ext>
            </p:extLst>
          </p:nvPr>
        </p:nvGraphicFramePr>
        <p:xfrm>
          <a:off x="0" y="0"/>
          <a:ext cx="9906000" cy="685800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76033">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257688">
                <a:tc>
                  <a:txBody>
                    <a:bodyPr/>
                    <a:lstStyle/>
                    <a:p>
                      <a:r>
                        <a:rPr lang="en-GB" sz="1100" kern="1200" dirty="0">
                          <a:solidFill>
                            <a:schemeClr val="tx1"/>
                          </a:solidFill>
                          <a:effectLst/>
                          <a:latin typeface="+mn-lt"/>
                          <a:ea typeface="+mn-ea"/>
                          <a:cs typeface="+mn-cs"/>
                        </a:rPr>
                        <a:t>‘What, </a:t>
                      </a:r>
                      <a:r>
                        <a:rPr lang="en-GB" sz="1100" b="1" kern="1200" dirty="0">
                          <a:solidFill>
                            <a:schemeClr val="tx1"/>
                          </a:solidFill>
                          <a:effectLst/>
                          <a:latin typeface="+mn-lt"/>
                          <a:ea typeface="+mn-ea"/>
                          <a:cs typeface="+mn-cs"/>
                        </a:rPr>
                        <a:t>drawn</a:t>
                      </a:r>
                      <a:r>
                        <a:rPr lang="en-GB" sz="1100" kern="1200" dirty="0">
                          <a:solidFill>
                            <a:schemeClr val="tx1"/>
                          </a:solidFill>
                          <a:effectLst/>
                          <a:latin typeface="+mn-lt"/>
                          <a:ea typeface="+mn-ea"/>
                          <a:cs typeface="+mn-cs"/>
                        </a:rPr>
                        <a:t> and talk of </a:t>
                      </a:r>
                      <a:r>
                        <a:rPr lang="en-GB" sz="1100" b="1" kern="1200" dirty="0">
                          <a:solidFill>
                            <a:schemeClr val="tx1"/>
                          </a:solidFill>
                          <a:effectLst/>
                          <a:latin typeface="+mn-lt"/>
                          <a:ea typeface="+mn-ea"/>
                          <a:cs typeface="+mn-cs"/>
                        </a:rPr>
                        <a:t>peace?</a:t>
                      </a:r>
                      <a:r>
                        <a:rPr lang="en-GB" sz="1100" kern="1200" dirty="0">
                          <a:solidFill>
                            <a:schemeClr val="tx1"/>
                          </a:solidFill>
                          <a:effectLst/>
                          <a:latin typeface="+mn-lt"/>
                          <a:ea typeface="+mn-ea"/>
                          <a:cs typeface="+mn-cs"/>
                        </a:rPr>
                        <a:t> I hate the word, As I hate hell, all Montagues and thee.’</a:t>
                      </a:r>
                      <a:endParaRPr lang="en-GB" sz="1100" dirty="0"/>
                    </a:p>
                  </a:txBody>
                  <a:tcPr/>
                </a:tc>
                <a:tc>
                  <a:txBody>
                    <a:bodyPr/>
                    <a:lstStyle/>
                    <a:p>
                      <a:r>
                        <a:rPr lang="en-US" sz="1100" dirty="0"/>
                        <a:t>Tybalt </a:t>
                      </a:r>
                    </a:p>
                    <a:p>
                      <a:endParaRPr lang="en-US" sz="1100" dirty="0"/>
                    </a:p>
                    <a:p>
                      <a:r>
                        <a:rPr lang="en-US" sz="1100" dirty="0"/>
                        <a:t>Act 1 Scene 1</a:t>
                      </a:r>
                    </a:p>
                    <a:p>
                      <a:endParaRPr lang="en-US" sz="1100" dirty="0"/>
                    </a:p>
                    <a:p>
                      <a:r>
                        <a:rPr lang="en-US" sz="1100" dirty="0"/>
                        <a:t>He says this during a street brawl between the Capulets and the Montagues. He is speaking to </a:t>
                      </a:r>
                      <a:r>
                        <a:rPr lang="en-US" sz="1100" b="0" dirty="0"/>
                        <a:t>Benvolio</a:t>
                      </a:r>
                      <a:r>
                        <a:rPr lang="en-US" sz="1100" dirty="0"/>
                        <a:t> who is trying to stop the fight.</a:t>
                      </a:r>
                      <a:endParaRPr lang="en-GB" sz="1100" dirty="0"/>
                    </a:p>
                  </a:txBody>
                  <a:tcPr/>
                </a:tc>
                <a:tc>
                  <a:txBody>
                    <a:bodyPr/>
                    <a:lstStyle/>
                    <a:p>
                      <a:r>
                        <a:rPr lang="en-US" sz="1100" b="0" dirty="0"/>
                        <a:t>This quote is Tybalt's declaration of war. It defines his personality and makes it clear to the audience that the ancient grudge between the families is alive and dangerous, especially because of people like him. </a:t>
                      </a:r>
                    </a:p>
                    <a:p>
                      <a:pPr marL="171450" indent="-171450">
                        <a:buFont typeface="Arial" panose="020B0604020202020204" pitchFamily="34" charset="0"/>
                        <a:buChar char="•"/>
                      </a:pPr>
                      <a:r>
                        <a:rPr lang="en-US" sz="1100" b="0" dirty="0"/>
                        <a:t>"</a:t>
                      </a:r>
                      <a:r>
                        <a:rPr lang="en-US" sz="1100" b="1" dirty="0"/>
                        <a:t>Drawn</a:t>
                      </a:r>
                      <a:r>
                        <a:rPr lang="en-US" sz="1100" b="0" dirty="0"/>
                        <a:t>" means having his sword pulled out. Tybalt is mocking Benvolio. He's saying, "You've got your weapon out, and you dare to mention 'peace'? That's ridiculous!" This shows that Tybalt is ready and eager to fight, and he sees any attempt at peace as hypocritical or cowardly. </a:t>
                      </a:r>
                    </a:p>
                    <a:p>
                      <a:pPr marL="171450" indent="-171450">
                        <a:buFont typeface="Arial" panose="020B0604020202020204" pitchFamily="34" charset="0"/>
                        <a:buChar char="•"/>
                      </a:pPr>
                      <a:r>
                        <a:rPr lang="en-US" sz="1100" b="0" dirty="0"/>
                        <a:t>Tybalt is putting the word "</a:t>
                      </a:r>
                      <a:r>
                        <a:rPr lang="en-US" sz="1100" b="1" dirty="0"/>
                        <a:t>peace</a:t>
                      </a:r>
                      <a:r>
                        <a:rPr lang="en-US" sz="1100" b="0" dirty="0"/>
                        <a:t>" into the same category as things he hates most in the world: "hell" (the ultimate evil), the entire Montague family, and Benvolio personally ("thee").</a:t>
                      </a:r>
                    </a:p>
                    <a:p>
                      <a:pPr marL="171450" indent="-171450">
                        <a:buFont typeface="Arial" panose="020B0604020202020204" pitchFamily="34" charset="0"/>
                        <a:buChar char="•"/>
                      </a:pPr>
                      <a:r>
                        <a:rPr lang="en-US" sz="1100" b="0" dirty="0"/>
                        <a:t>The </a:t>
                      </a:r>
                      <a:r>
                        <a:rPr lang="en-US" sz="1100" b="1" dirty="0"/>
                        <a:t>simile</a:t>
                      </a:r>
                      <a:r>
                        <a:rPr lang="en-US" sz="1100" b="0" dirty="0"/>
                        <a:t> tells the audience that Tybalt's hatred is intense, absolute, and even religious in its strength.</a:t>
                      </a:r>
                    </a:p>
                    <a:p>
                      <a:pPr marL="171450" indent="-171450">
                        <a:buFont typeface="Arial" panose="020B0604020202020204" pitchFamily="34" charset="0"/>
                        <a:buChar char="•"/>
                      </a:pPr>
                      <a:r>
                        <a:rPr lang="en-US" sz="1100" b="1" dirty="0"/>
                        <a:t>Rhetorical Q</a:t>
                      </a:r>
                      <a:r>
                        <a:rPr lang="en-US" sz="1100" b="0" dirty="0"/>
                        <a:t>: </a:t>
                      </a:r>
                      <a:r>
                        <a:rPr lang="en-US" sz="1100" dirty="0"/>
                        <a:t>The question's intended answer is an obvious "No, you cannot talk of peace while fighting." This allows Tybalt to forcefully establish his own opinion: that</a:t>
                      </a:r>
                      <a:r>
                        <a:rPr lang="en-US" sz="1100" b="0" dirty="0"/>
                        <a:t> violence and fighting are the only acceptable actions </a:t>
                      </a:r>
                      <a:r>
                        <a:rPr lang="en-US" sz="1100" dirty="0"/>
                        <a:t>in this situation.</a:t>
                      </a:r>
                      <a:endParaRPr lang="en-US" sz="1100" b="0" dirty="0"/>
                    </a:p>
                  </a:txBody>
                  <a:tcPr/>
                </a:tc>
                <a:extLst>
                  <a:ext uri="{0D108BD9-81ED-4DB2-BD59-A6C34878D82A}">
                    <a16:rowId xmlns:a16="http://schemas.microsoft.com/office/drawing/2014/main" val="2835398972"/>
                  </a:ext>
                </a:extLst>
              </a:tr>
              <a:tr h="2062140">
                <a:tc>
                  <a:txBody>
                    <a:bodyPr/>
                    <a:lstStyle/>
                    <a:p>
                      <a:r>
                        <a:rPr lang="en-GB" sz="1100" kern="1200" dirty="0">
                          <a:solidFill>
                            <a:schemeClr val="tx1"/>
                          </a:solidFill>
                          <a:effectLst/>
                          <a:latin typeface="+mn-lt"/>
                          <a:ea typeface="+mn-ea"/>
                          <a:cs typeface="+mn-cs"/>
                        </a:rPr>
                        <a:t>‘O </a:t>
                      </a:r>
                      <a:r>
                        <a:rPr lang="en-GB" sz="1100" b="1" kern="1200" dirty="0">
                          <a:solidFill>
                            <a:schemeClr val="tx1"/>
                          </a:solidFill>
                          <a:effectLst/>
                          <a:latin typeface="+mn-lt"/>
                          <a:ea typeface="+mn-ea"/>
                          <a:cs typeface="+mn-cs"/>
                        </a:rPr>
                        <a:t>brawling</a:t>
                      </a:r>
                      <a:r>
                        <a:rPr lang="en-GB" sz="1100" kern="1200" dirty="0">
                          <a:solidFill>
                            <a:schemeClr val="tx1"/>
                          </a:solidFill>
                          <a:effectLst/>
                          <a:latin typeface="+mn-lt"/>
                          <a:ea typeface="+mn-ea"/>
                          <a:cs typeface="+mn-cs"/>
                        </a:rPr>
                        <a:t> love, O loving hate.’</a:t>
                      </a:r>
                      <a:endParaRPr lang="en-GB" sz="1100" dirty="0"/>
                    </a:p>
                  </a:txBody>
                  <a:tcPr/>
                </a:tc>
                <a:tc>
                  <a:txBody>
                    <a:bodyPr/>
                    <a:lstStyle/>
                    <a:p>
                      <a:r>
                        <a:rPr lang="en-US" sz="1100" dirty="0"/>
                        <a:t>Romeo </a:t>
                      </a:r>
                    </a:p>
                    <a:p>
                      <a:endParaRPr lang="en-US" sz="1100" dirty="0"/>
                    </a:p>
                    <a:p>
                      <a:r>
                        <a:rPr lang="en-US" sz="1100" dirty="0"/>
                        <a:t>Act 1 Scene 1</a:t>
                      </a:r>
                    </a:p>
                    <a:p>
                      <a:endParaRPr lang="en-US" sz="1100" dirty="0"/>
                    </a:p>
                    <a:p>
                      <a:r>
                        <a:rPr lang="en-US" sz="1100" dirty="0"/>
                        <a:t>Romeo is lamenting his unrequited love for Rosaline</a:t>
                      </a:r>
                      <a:endParaRPr lang="en-GB" sz="1100" dirty="0"/>
                    </a:p>
                  </a:txBody>
                  <a:tcPr/>
                </a:tc>
                <a:tc>
                  <a:txBody>
                    <a:bodyPr/>
                    <a:lstStyle/>
                    <a:p>
                      <a:r>
                        <a:rPr lang="en-US" sz="1100" dirty="0"/>
                        <a:t>Romeo is dramatically expressing his confusion and sadness over his current love life. He is in love with Rosaline, but she does not return his feelings, which makes him feel both joy (love) and pain (grief/hate).</a:t>
                      </a:r>
                    </a:p>
                    <a:p>
                      <a:pPr marL="171450" indent="-171450">
                        <a:buFont typeface="Arial" panose="020B0604020202020204" pitchFamily="34" charset="0"/>
                        <a:buChar char="•"/>
                      </a:pPr>
                      <a:r>
                        <a:rPr lang="en-US" sz="1100" b="1" dirty="0"/>
                        <a:t>Oxymoron</a:t>
                      </a:r>
                      <a:r>
                        <a:rPr lang="en-US" sz="1100" dirty="0"/>
                        <a:t>: He is trying to make sense of how something as wonderful as "love" can cause him so much internal </a:t>
                      </a:r>
                      <a:r>
                        <a:rPr lang="en-US" sz="1100" b="1" dirty="0"/>
                        <a:t>"brawling"</a:t>
                      </a:r>
                      <a:r>
                        <a:rPr lang="en-US" sz="1100" dirty="0"/>
                        <a:t> (pain, sadness, frustration).</a:t>
                      </a:r>
                    </a:p>
                    <a:p>
                      <a:pPr marL="171450" indent="-171450">
                        <a:buFont typeface="Arial" panose="020B0604020202020204" pitchFamily="34" charset="0"/>
                        <a:buChar char="•"/>
                      </a:pPr>
                      <a:r>
                        <a:rPr lang="en-US" sz="1100" b="1" dirty="0"/>
                        <a:t>Melodramatic</a:t>
                      </a:r>
                      <a:r>
                        <a:rPr lang="en-US" sz="1100" dirty="0"/>
                        <a:t>: He is exaggerating his feelings. He is </a:t>
                      </a:r>
                      <a:r>
                        <a:rPr lang="en-US" sz="1100" i="1" dirty="0"/>
                        <a:t>not</a:t>
                      </a:r>
                      <a:r>
                        <a:rPr lang="en-US" sz="1100" dirty="0"/>
                        <a:t> experiencing real, deep, mature love, but a theatrical, youthful obsession or lust.</a:t>
                      </a:r>
                    </a:p>
                    <a:p>
                      <a:pPr marL="171450" indent="-171450">
                        <a:buFont typeface="Arial" panose="020B0604020202020204" pitchFamily="34" charset="0"/>
                        <a:buChar char="•"/>
                      </a:pPr>
                      <a:r>
                        <a:rPr lang="en-US" sz="1100" b="1" dirty="0"/>
                        <a:t>Foreshadowing</a:t>
                      </a:r>
                      <a:r>
                        <a:rPr lang="en-US" sz="1100" dirty="0"/>
                        <a:t>: the mixture of passionate romance and deadly violence that defines the entire tragedy.</a:t>
                      </a:r>
                    </a:p>
                    <a:p>
                      <a:pPr marL="171450" indent="-171450">
                        <a:buFont typeface="Arial" panose="020B0604020202020204" pitchFamily="34" charset="0"/>
                        <a:buChar char="•"/>
                      </a:pPr>
                      <a:r>
                        <a:rPr lang="en-US" sz="1100" b="1" dirty="0"/>
                        <a:t>Repetition of exclamation</a:t>
                      </a:r>
                      <a:r>
                        <a:rPr lang="en-US" sz="1100" dirty="0"/>
                        <a:t>: The repetition of the ‘O’ </a:t>
                      </a:r>
                      <a:r>
                        <a:rPr lang="en-US" sz="1100" dirty="0" err="1"/>
                        <a:t>emphasises</a:t>
                      </a:r>
                      <a:r>
                        <a:rPr lang="en-US" sz="1100" dirty="0"/>
                        <a:t> the depth and power of Romeo's feelings. He is not just sad; he is utterly overwhelmed and feels the need to express his confusion in a loud, dramatic way.</a:t>
                      </a:r>
                      <a:endParaRPr lang="en-GB" sz="1100" dirty="0"/>
                    </a:p>
                  </a:txBody>
                  <a:tcPr/>
                </a:tc>
                <a:extLst>
                  <a:ext uri="{0D108BD9-81ED-4DB2-BD59-A6C34878D82A}">
                    <a16:rowId xmlns:a16="http://schemas.microsoft.com/office/drawing/2014/main" val="936153322"/>
                  </a:ext>
                </a:extLst>
              </a:tr>
              <a:tr h="2062140">
                <a:tc>
                  <a:txBody>
                    <a:bodyPr/>
                    <a:lstStyle/>
                    <a:p>
                      <a:r>
                        <a:rPr lang="en-US" sz="1100" dirty="0"/>
                        <a:t>“Feather of lead”</a:t>
                      </a:r>
                      <a:endParaRPr lang="en-GB" sz="1100" dirty="0"/>
                    </a:p>
                  </a:txBody>
                  <a:tcPr/>
                </a:tc>
                <a:tc>
                  <a:txBody>
                    <a:bodyPr/>
                    <a:lstStyle/>
                    <a:p>
                      <a:r>
                        <a:rPr lang="en-US" sz="1100" dirty="0"/>
                        <a:t>Romeo </a:t>
                      </a:r>
                    </a:p>
                    <a:p>
                      <a:endParaRPr lang="en-US" sz="1100" dirty="0"/>
                    </a:p>
                    <a:p>
                      <a:r>
                        <a:rPr lang="en-US" sz="1100" dirty="0"/>
                        <a:t>Act 1 Scene 1</a:t>
                      </a:r>
                    </a:p>
                    <a:p>
                      <a:endParaRPr lang="en-US" sz="1100" dirty="0"/>
                    </a:p>
                    <a:p>
                      <a:r>
                        <a:rPr lang="en-US" sz="1100" dirty="0"/>
                        <a:t>Romeo describes the contradictory and painful nature of his infatuation with Rosaline.</a:t>
                      </a:r>
                      <a:endParaRPr lang="en-GB" sz="1100" dirty="0"/>
                    </a:p>
                  </a:txBody>
                  <a:tcPr/>
                </a:tc>
                <a:tc>
                  <a:txBody>
                    <a:bodyPr/>
                    <a:lstStyle/>
                    <a:p>
                      <a:pPr marL="171450" indent="-171450">
                        <a:buFont typeface="Arial" panose="020B0604020202020204" pitchFamily="34" charset="0"/>
                        <a:buChar char="•"/>
                      </a:pPr>
                      <a:r>
                        <a:rPr lang="en-US" sz="1100" b="1" dirty="0"/>
                        <a:t>Oxymoron</a:t>
                      </a:r>
                      <a:r>
                        <a:rPr lang="en-US" sz="1100" b="0" dirty="0"/>
                        <a:t>: Feather: Symbolizes lightness, ascent, airiness, and freedom. It is something that should be lifted up by love. Lead: Symbolizes extreme heaviness, immobility, density, and burden. It is something that sinks. By forcing these two opposites together, Romeo captures the essence of his emotional confusion. Love, which he believes </a:t>
                      </a:r>
                      <a:r>
                        <a:rPr lang="en-US" sz="1100" b="0" i="1" dirty="0"/>
                        <a:t>should</a:t>
                      </a:r>
                      <a:r>
                        <a:rPr lang="en-US" sz="1100" b="0" dirty="0"/>
                        <a:t> be the source of light and joy (the "feather"), is instead experienced as crushing sadness and pain (the "lead").</a:t>
                      </a:r>
                    </a:p>
                    <a:p>
                      <a:pPr marL="171450" indent="-171450">
                        <a:buFont typeface="Arial" panose="020B0604020202020204" pitchFamily="34" charset="0"/>
                        <a:buChar char="•"/>
                      </a:pPr>
                      <a:r>
                        <a:rPr lang="en-US" sz="1100" b="1" dirty="0"/>
                        <a:t>Physical imagery</a:t>
                      </a:r>
                      <a:r>
                        <a:rPr lang="en-US" sz="1100" b="0" dirty="0"/>
                        <a:t>: The quote uses tangible, physical imagery to express an internal, abstract emotion. Romeo feels his sorrow is a literal, physical weight that is dragging him down.</a:t>
                      </a:r>
                    </a:p>
                    <a:p>
                      <a:pPr marL="171450" indent="-171450">
                        <a:buFont typeface="Arial" panose="020B0604020202020204" pitchFamily="34" charset="0"/>
                        <a:buChar char="•"/>
                      </a:pPr>
                      <a:r>
                        <a:rPr lang="en-US" sz="1100" b="1" dirty="0"/>
                        <a:t>Hyperbole</a:t>
                      </a:r>
                      <a:r>
                        <a:rPr lang="en-US" sz="1100" b="0" dirty="0"/>
                        <a:t>: his phrase, alongside others like 'brawling love' and 'loving hate’ (also oxymorons), establishes Romeo as the stereotypical melancholy courtly lover. He is more in love with the </a:t>
                      </a:r>
                      <a:r>
                        <a:rPr lang="en-US" sz="1100" b="0" i="1" dirty="0"/>
                        <a:t>idea</a:t>
                      </a:r>
                      <a:r>
                        <a:rPr lang="en-US" sz="1100" b="0" dirty="0"/>
                        <a:t> of being desperately unhappy than he is with Rosaline herself</a:t>
                      </a:r>
                    </a:p>
                    <a:p>
                      <a:pPr marL="171450" indent="-171450">
                        <a:buFont typeface="Arial" panose="020B0604020202020204" pitchFamily="34" charset="0"/>
                        <a:buChar char="•"/>
                      </a:pPr>
                      <a:endParaRPr lang="en-GB" sz="1100" dirty="0"/>
                    </a:p>
                  </a:txBody>
                  <a:tcPr/>
                </a:tc>
                <a:extLst>
                  <a:ext uri="{0D108BD9-81ED-4DB2-BD59-A6C34878D82A}">
                    <a16:rowId xmlns:a16="http://schemas.microsoft.com/office/drawing/2014/main" val="3677217416"/>
                  </a:ext>
                </a:extLst>
              </a:tr>
            </a:tbl>
          </a:graphicData>
        </a:graphic>
      </p:graphicFrame>
    </p:spTree>
    <p:extLst>
      <p:ext uri="{BB962C8B-B14F-4D97-AF65-F5344CB8AC3E}">
        <p14:creationId xmlns:p14="http://schemas.microsoft.com/office/powerpoint/2010/main" val="2703185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39716-81EC-B93D-78E4-92554273531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625681-3F46-73DE-1622-76FEBB5437C0}"/>
              </a:ext>
            </a:extLst>
          </p:cNvPr>
          <p:cNvGraphicFramePr>
            <a:graphicFrameLocks noGrp="1"/>
          </p:cNvGraphicFramePr>
          <p:nvPr>
            <p:extLst>
              <p:ext uri="{D42A27DB-BD31-4B8C-83A1-F6EECF244321}">
                <p14:modId xmlns:p14="http://schemas.microsoft.com/office/powerpoint/2010/main" val="3161796841"/>
              </p:ext>
            </p:extLst>
          </p:nvPr>
        </p:nvGraphicFramePr>
        <p:xfrm>
          <a:off x="0" y="4916"/>
          <a:ext cx="9878290" cy="6568552"/>
        </p:xfrm>
        <a:graphic>
          <a:graphicData uri="http://schemas.openxmlformats.org/drawingml/2006/table">
            <a:tbl>
              <a:tblPr firstRow="1" bandRow="1">
                <a:tableStyleId>{5940675A-B579-460E-94D1-54222C63F5DA}</a:tableStyleId>
              </a:tblPr>
              <a:tblGrid>
                <a:gridCol w="1418421">
                  <a:extLst>
                    <a:ext uri="{9D8B030D-6E8A-4147-A177-3AD203B41FA5}">
                      <a16:colId xmlns:a16="http://schemas.microsoft.com/office/drawing/2014/main" val="3247329152"/>
                    </a:ext>
                  </a:extLst>
                </a:gridCol>
                <a:gridCol w="1841152">
                  <a:extLst>
                    <a:ext uri="{9D8B030D-6E8A-4147-A177-3AD203B41FA5}">
                      <a16:colId xmlns:a16="http://schemas.microsoft.com/office/drawing/2014/main" val="1735481103"/>
                    </a:ext>
                  </a:extLst>
                </a:gridCol>
                <a:gridCol w="6618717">
                  <a:extLst>
                    <a:ext uri="{9D8B030D-6E8A-4147-A177-3AD203B41FA5}">
                      <a16:colId xmlns:a16="http://schemas.microsoft.com/office/drawing/2014/main" val="1127736874"/>
                    </a:ext>
                  </a:extLst>
                </a:gridCol>
              </a:tblGrid>
              <a:tr h="46058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808018">
                <a:tc>
                  <a:txBody>
                    <a:bodyPr/>
                    <a:lstStyle/>
                    <a:p>
                      <a:pPr lvl="0">
                        <a:buNone/>
                      </a:pPr>
                      <a:r>
                        <a:rPr lang="en-GB" sz="1100" b="0" i="0" u="none" strike="noStrike" noProof="0" dirty="0">
                          <a:solidFill>
                            <a:srgbClr val="000000"/>
                          </a:solidFill>
                          <a:latin typeface="Calibri"/>
                        </a:rPr>
                        <a:t>‘A </a:t>
                      </a:r>
                      <a:r>
                        <a:rPr lang="en-GB" sz="1100" b="1" i="0" u="none" strike="noStrike" noProof="0" dirty="0">
                          <a:solidFill>
                            <a:srgbClr val="000000"/>
                          </a:solidFill>
                          <a:latin typeface="Calibri"/>
                        </a:rPr>
                        <a:t>rose</a:t>
                      </a:r>
                      <a:r>
                        <a:rPr lang="en-GB" sz="1100" b="0" i="0" u="none" strike="noStrike" noProof="0" dirty="0">
                          <a:solidFill>
                            <a:srgbClr val="000000"/>
                          </a:solidFill>
                          <a:latin typeface="Calibri"/>
                        </a:rPr>
                        <a:t> by any other name would smell as sweet’</a:t>
                      </a:r>
                    </a:p>
                  </a:txBody>
                  <a:tcPr/>
                </a:tc>
                <a:tc>
                  <a:txBody>
                    <a:bodyPr/>
                    <a:lstStyle/>
                    <a:p>
                      <a:r>
                        <a:rPr lang="en-GB" sz="1100" dirty="0"/>
                        <a:t>Juliet</a:t>
                      </a:r>
                    </a:p>
                    <a:p>
                      <a:pPr lvl="0">
                        <a:buNone/>
                      </a:pPr>
                      <a:endParaRPr lang="en-GB" sz="1100" dirty="0"/>
                    </a:p>
                    <a:p>
                      <a:pPr lvl="0">
                        <a:buNone/>
                      </a:pPr>
                      <a:r>
                        <a:rPr lang="en-GB" sz="1100" dirty="0"/>
                        <a:t>Act 2 Scene 2 </a:t>
                      </a:r>
                      <a:endParaRPr lang="en-GB" dirty="0"/>
                    </a:p>
                    <a:p>
                      <a:pPr lvl="0">
                        <a:buNone/>
                      </a:pPr>
                      <a:endParaRPr lang="en-GB" sz="1100" dirty="0"/>
                    </a:p>
                    <a:p>
                      <a:pPr lvl="0">
                        <a:buNone/>
                      </a:pPr>
                      <a:r>
                        <a:rPr lang="en-GB" sz="1100" dirty="0"/>
                        <a:t>Balcony scene </a:t>
                      </a:r>
                    </a:p>
                    <a:p>
                      <a:pPr lvl="0">
                        <a:buNone/>
                      </a:pPr>
                      <a:endParaRPr lang="en-GB" sz="1100" dirty="0"/>
                    </a:p>
                    <a:p>
                      <a:pPr lvl="0">
                        <a:buNone/>
                      </a:pPr>
                      <a:r>
                        <a:rPr lang="en-GB" sz="1100" b="0" i="0" u="none" strike="noStrike" noProof="0" dirty="0">
                          <a:latin typeface="Aptos"/>
                        </a:rPr>
                        <a:t>Juliet speaks this line while Romeo is hiding below her balcony. She doesn't know he can hear her. </a:t>
                      </a:r>
                      <a:endParaRPr lang="en-GB" dirty="0"/>
                    </a:p>
                  </a:txBody>
                  <a:tcPr/>
                </a:tc>
                <a:tc>
                  <a:txBody>
                    <a:bodyPr/>
                    <a:lstStyle/>
                    <a:p>
                      <a:pPr marL="171450" lvl="0" indent="-171450">
                        <a:buFont typeface="Arial"/>
                        <a:buChar char="•"/>
                      </a:pPr>
                      <a:endParaRPr lang="en-US" sz="1050" b="0" dirty="0"/>
                    </a:p>
                  </a:txBody>
                  <a:tcPr/>
                </a:tc>
                <a:extLst>
                  <a:ext uri="{0D108BD9-81ED-4DB2-BD59-A6C34878D82A}">
                    <a16:rowId xmlns:a16="http://schemas.microsoft.com/office/drawing/2014/main" val="936153322"/>
                  </a:ext>
                </a:extLst>
              </a:tr>
              <a:tr h="2539973">
                <a:tc>
                  <a:txBody>
                    <a:bodyPr/>
                    <a:lstStyle/>
                    <a:p>
                      <a:pPr lvl="0">
                        <a:buNone/>
                      </a:pPr>
                      <a:r>
                        <a:rPr lang="en-GB" sz="1100" b="0" i="0" u="none" strike="noStrike" noProof="0" dirty="0">
                          <a:solidFill>
                            <a:srgbClr val="000000"/>
                          </a:solidFill>
                          <a:latin typeface="Calibri"/>
                        </a:rPr>
                        <a:t>‘It is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rash,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unadvised,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sudden, Too like the </a:t>
                      </a:r>
                      <a:r>
                        <a:rPr lang="en-GB" sz="1100" b="1" i="0" u="none" strike="noStrike" noProof="0" dirty="0">
                          <a:solidFill>
                            <a:srgbClr val="000000"/>
                          </a:solidFill>
                          <a:latin typeface="Calibri"/>
                        </a:rPr>
                        <a:t>lightning</a:t>
                      </a:r>
                      <a:r>
                        <a:rPr lang="en-GB" sz="1100" b="0" i="0" u="none" strike="noStrike" noProof="0" dirty="0">
                          <a:solidFill>
                            <a:srgbClr val="000000"/>
                          </a:solidFill>
                          <a:latin typeface="Calibri"/>
                        </a:rPr>
                        <a:t>’</a:t>
                      </a:r>
                    </a:p>
                  </a:txBody>
                  <a:tcPr/>
                </a:tc>
                <a:tc>
                  <a:txBody>
                    <a:bodyPr/>
                    <a:lstStyle/>
                    <a:p>
                      <a:r>
                        <a:rPr lang="en-GB" sz="1100" b="0" dirty="0"/>
                        <a:t>Juliet</a:t>
                      </a:r>
                    </a:p>
                    <a:p>
                      <a:pPr lvl="0">
                        <a:buNone/>
                      </a:pPr>
                      <a:endParaRPr lang="en-GB" sz="1100" b="0" dirty="0"/>
                    </a:p>
                    <a:p>
                      <a:pPr lvl="0">
                        <a:buNone/>
                      </a:pPr>
                      <a:r>
                        <a:rPr lang="en-GB" sz="1100" b="0" dirty="0"/>
                        <a:t>Act 2 Scene 2</a:t>
                      </a:r>
                      <a:endParaRPr lang="en-GB" dirty="0"/>
                    </a:p>
                    <a:p>
                      <a:pPr lvl="0">
                        <a:buNone/>
                      </a:pPr>
                      <a:endParaRPr lang="en-GB" sz="1100" b="0" dirty="0"/>
                    </a:p>
                    <a:p>
                      <a:pPr lvl="0">
                        <a:buNone/>
                      </a:pPr>
                      <a:r>
                        <a:rPr lang="en-GB" sz="1100" b="0" dirty="0"/>
                        <a:t>Balcony scene </a:t>
                      </a:r>
                    </a:p>
                    <a:p>
                      <a:pPr lvl="0">
                        <a:buNone/>
                      </a:pPr>
                      <a:endParaRPr lang="en-GB" sz="1100" b="0" dirty="0"/>
                    </a:p>
                    <a:p>
                      <a:pPr lvl="0">
                        <a:buNone/>
                      </a:pPr>
                      <a:r>
                        <a:rPr lang="en-GB" sz="1100" b="0" i="0" u="none" strike="noStrike" noProof="0" dirty="0">
                          <a:latin typeface="Aptos"/>
                        </a:rPr>
                        <a:t>Juliet speaks this line to Romeo after he has heard her declaration of love and rushed to confirm his own feelings.</a:t>
                      </a:r>
                      <a:endParaRPr lang="en-GB" dirty="0"/>
                    </a:p>
                  </a:txBody>
                  <a:tcPr/>
                </a:tc>
                <a:tc>
                  <a:txBody>
                    <a:bodyPr/>
                    <a:lstStyle/>
                    <a:p>
                      <a:pPr lvl="0">
                        <a:buNone/>
                      </a:pPr>
                      <a:endParaRPr lang="en-GB" sz="1050" b="0" i="0" u="none" strike="noStrike" noProof="0" dirty="0"/>
                    </a:p>
                  </a:txBody>
                  <a:tcPr/>
                </a:tc>
                <a:extLst>
                  <a:ext uri="{0D108BD9-81ED-4DB2-BD59-A6C34878D82A}">
                    <a16:rowId xmlns:a16="http://schemas.microsoft.com/office/drawing/2014/main" val="2358914207"/>
                  </a:ext>
                </a:extLst>
              </a:tr>
              <a:tr h="1759975">
                <a:tc>
                  <a:txBody>
                    <a:bodyPr/>
                    <a:lstStyle/>
                    <a:p>
                      <a:pPr lvl="0">
                        <a:buNone/>
                      </a:pPr>
                      <a:r>
                        <a:rPr lang="en-GB" sz="1100" b="0" i="0" u="none" strike="noStrike" noProof="0" dirty="0">
                          <a:solidFill>
                            <a:srgbClr val="000000"/>
                          </a:solidFill>
                          <a:latin typeface="Calibri"/>
                        </a:rPr>
                        <a:t>"</a:t>
                      </a:r>
                      <a:r>
                        <a:rPr lang="en-GB" sz="1100" b="1" i="0" u="none" strike="noStrike" noProof="0" dirty="0">
                          <a:solidFill>
                            <a:srgbClr val="000000"/>
                          </a:solidFill>
                          <a:latin typeface="Calibri"/>
                        </a:rPr>
                        <a:t>If</a:t>
                      </a:r>
                      <a:r>
                        <a:rPr lang="en-GB" sz="1100" b="0" i="0" u="none" strike="noStrike" noProof="0" dirty="0">
                          <a:solidFill>
                            <a:srgbClr val="000000"/>
                          </a:solidFill>
                          <a:latin typeface="Calibri"/>
                        </a:rPr>
                        <a:t> that thy bent of love be honourable, / Thy purpose marriage, send me word tomorrow."</a:t>
                      </a:r>
                    </a:p>
                  </a:txBody>
                  <a:tcPr/>
                </a:tc>
                <a:tc>
                  <a:txBody>
                    <a:bodyPr/>
                    <a:lstStyle/>
                    <a:p>
                      <a:r>
                        <a:rPr lang="en-GB" sz="1100" b="0" dirty="0"/>
                        <a:t>Juliet</a:t>
                      </a:r>
                    </a:p>
                    <a:p>
                      <a:pPr lvl="0">
                        <a:buNone/>
                      </a:pPr>
                      <a:endParaRPr lang="en-GB" sz="1100" b="0" dirty="0"/>
                    </a:p>
                    <a:p>
                      <a:pPr lvl="0">
                        <a:buNone/>
                      </a:pPr>
                      <a:r>
                        <a:rPr lang="en-GB" sz="1100" b="0" dirty="0"/>
                        <a:t>Act 2 Scene 2 </a:t>
                      </a:r>
                      <a:endParaRPr lang="en-GB" dirty="0"/>
                    </a:p>
                    <a:p>
                      <a:pPr lvl="0">
                        <a:buNone/>
                      </a:pPr>
                      <a:endParaRPr lang="en-GB" sz="1100" b="0" dirty="0"/>
                    </a:p>
                    <a:p>
                      <a:pPr lvl="0">
                        <a:buNone/>
                      </a:pPr>
                      <a:r>
                        <a:rPr lang="en-GB" sz="1100" b="0" dirty="0"/>
                        <a:t>Balcony Scene </a:t>
                      </a:r>
                    </a:p>
                    <a:p>
                      <a:pPr lvl="0">
                        <a:buNone/>
                      </a:pPr>
                      <a:endParaRPr lang="en-GB" sz="1100" b="0" dirty="0"/>
                    </a:p>
                  </a:txBody>
                  <a:tcPr/>
                </a:tc>
                <a:tc>
                  <a:txBody>
                    <a:bodyPr/>
                    <a:lstStyle/>
                    <a:p>
                      <a:pPr lvl="0">
                        <a:buNone/>
                      </a:pPr>
                      <a:endParaRPr lang="en-GB" sz="1050" b="0" i="0" u="none" strike="noStrike" noProof="0" dirty="0">
                        <a:latin typeface="Aptos"/>
                      </a:endParaRP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886497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8F6A4-9719-6499-AD06-DE8906A4CA8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BE0538E-E411-217E-5190-6498BEBE359D}"/>
              </a:ext>
            </a:extLst>
          </p:cNvPr>
          <p:cNvGraphicFramePr>
            <a:graphicFrameLocks noGrp="1"/>
          </p:cNvGraphicFramePr>
          <p:nvPr>
            <p:extLst>
              <p:ext uri="{D42A27DB-BD31-4B8C-83A1-F6EECF244321}">
                <p14:modId xmlns:p14="http://schemas.microsoft.com/office/powerpoint/2010/main" val="337486189"/>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6899">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303778">
                <a:tc>
                  <a:txBody>
                    <a:bodyPr/>
                    <a:lstStyle/>
                    <a:p>
                      <a:pPr lvl="0">
                        <a:buNone/>
                      </a:pPr>
                      <a:r>
                        <a:rPr lang="en-GB" sz="1100" b="0" i="0" u="none" strike="noStrike" noProof="0" dirty="0">
                          <a:solidFill>
                            <a:srgbClr val="000000"/>
                          </a:solidFill>
                          <a:latin typeface="Calibri"/>
                        </a:rPr>
                        <a:t>‘My bounty is as </a:t>
                      </a:r>
                      <a:r>
                        <a:rPr lang="en-GB" sz="1100" b="1" i="0" u="none" strike="noStrike" noProof="0" dirty="0">
                          <a:solidFill>
                            <a:srgbClr val="000000"/>
                          </a:solidFill>
                          <a:latin typeface="Calibri"/>
                        </a:rPr>
                        <a:t>boundless</a:t>
                      </a:r>
                      <a:r>
                        <a:rPr lang="en-GB" sz="1100" b="0" i="0" u="none" strike="noStrike" noProof="0" dirty="0">
                          <a:solidFill>
                            <a:srgbClr val="000000"/>
                          </a:solidFill>
                          <a:latin typeface="Calibri"/>
                        </a:rPr>
                        <a:t> as the </a:t>
                      </a:r>
                      <a:r>
                        <a:rPr lang="en-GB" sz="1100" b="1" i="0" u="none" strike="noStrike" noProof="0" dirty="0">
                          <a:solidFill>
                            <a:srgbClr val="000000"/>
                          </a:solidFill>
                          <a:latin typeface="Calibri"/>
                        </a:rPr>
                        <a:t>sea</a:t>
                      </a:r>
                      <a:r>
                        <a:rPr lang="en-GB" sz="1100" b="0" i="0" u="none" strike="noStrike" noProof="0" dirty="0">
                          <a:solidFill>
                            <a:srgbClr val="000000"/>
                          </a:solidFill>
                          <a:latin typeface="Calibri"/>
                        </a:rPr>
                        <a:t>, my love as </a:t>
                      </a:r>
                      <a:r>
                        <a:rPr lang="en-GB" sz="1100" b="1" i="0" u="none" strike="noStrike" noProof="0" dirty="0">
                          <a:solidFill>
                            <a:srgbClr val="000000"/>
                          </a:solidFill>
                          <a:latin typeface="Calibri"/>
                        </a:rPr>
                        <a:t>deep</a:t>
                      </a:r>
                      <a:r>
                        <a:rPr lang="en-GB" sz="1100" b="0" i="0" u="none" strike="noStrike" noProof="0" dirty="0">
                          <a:solidFill>
                            <a:srgbClr val="000000"/>
                          </a:solidFill>
                          <a:latin typeface="Calibri"/>
                        </a:rPr>
                        <a:t>’</a:t>
                      </a:r>
                    </a:p>
                  </a:txBody>
                  <a:tcPr/>
                </a:tc>
                <a:tc>
                  <a:txBody>
                    <a:bodyPr/>
                    <a:lstStyle/>
                    <a:p>
                      <a:r>
                        <a:rPr lang="en-GB" sz="1100" dirty="0"/>
                        <a:t>Juliet</a:t>
                      </a:r>
                    </a:p>
                    <a:p>
                      <a:pPr lvl="0">
                        <a:buNone/>
                      </a:pPr>
                      <a:endParaRPr lang="en-GB" sz="1100" dirty="0"/>
                    </a:p>
                    <a:p>
                      <a:pPr lvl="0">
                        <a:buNone/>
                      </a:pPr>
                      <a:r>
                        <a:rPr lang="en-GB" sz="1100" dirty="0"/>
                        <a:t>Act 2 Scene 2 </a:t>
                      </a:r>
                    </a:p>
                    <a:p>
                      <a:pPr lvl="0">
                        <a:buNone/>
                      </a:pPr>
                      <a:endParaRPr lang="en-GB" sz="1100" dirty="0"/>
                    </a:p>
                    <a:p>
                      <a:pPr lvl="0">
                        <a:buNone/>
                      </a:pPr>
                      <a:r>
                        <a:rPr lang="en-GB" sz="1100" dirty="0"/>
                        <a:t>Balcony Scene</a:t>
                      </a:r>
                    </a:p>
                    <a:p>
                      <a:pPr lvl="0">
                        <a:buNone/>
                      </a:pPr>
                      <a:endParaRPr lang="en-GB" sz="1100" dirty="0"/>
                    </a:p>
                    <a:p>
                      <a:pPr lvl="0">
                        <a:buNone/>
                      </a:pPr>
                      <a:r>
                        <a:rPr lang="en-GB" sz="1100" b="0" i="0" u="none" strike="noStrike" noProof="0" dirty="0">
                          <a:latin typeface="Aptos"/>
                        </a:rPr>
                        <a:t>Juliet speaks this line as she is reassuring Romeo of her complete and total commitment, just after they have exchanged vows and planned to marry.</a:t>
                      </a:r>
                      <a:endParaRPr lang="en-GB" dirty="0"/>
                    </a:p>
                  </a:txBody>
                  <a:tcPr/>
                </a:tc>
                <a:tc>
                  <a:txBody>
                    <a:bodyPr/>
                    <a:lstStyle/>
                    <a:p>
                      <a:pPr lvl="0">
                        <a:buNone/>
                      </a:pPr>
                      <a:endParaRPr lang="en-US" sz="1100" b="0" i="0" u="none" strike="noStrike" noProof="0" dirty="0">
                        <a:latin typeface="Aptos"/>
                      </a:endParaRPr>
                    </a:p>
                  </a:txBody>
                  <a:tcPr/>
                </a:tc>
                <a:extLst>
                  <a:ext uri="{0D108BD9-81ED-4DB2-BD59-A6C34878D82A}">
                    <a16:rowId xmlns:a16="http://schemas.microsoft.com/office/drawing/2014/main" val="936153322"/>
                  </a:ext>
                </a:extLst>
              </a:tr>
              <a:tr h="1793545">
                <a:tc>
                  <a:txBody>
                    <a:bodyPr/>
                    <a:lstStyle/>
                    <a:p>
                      <a:pPr lvl="0">
                        <a:buNone/>
                      </a:pPr>
                      <a:r>
                        <a:rPr lang="en-GB" sz="1100" b="0" i="0" u="none" strike="noStrike" noProof="0" dirty="0">
                          <a:solidFill>
                            <a:srgbClr val="000000"/>
                          </a:solidFill>
                          <a:latin typeface="Calibri"/>
                        </a:rPr>
                        <a:t>‘Young men’s love then lies not truly in their </a:t>
                      </a:r>
                      <a:r>
                        <a:rPr lang="en-GB" sz="1100" b="1" i="0" u="none" strike="noStrike" noProof="0" dirty="0">
                          <a:solidFill>
                            <a:srgbClr val="000000"/>
                          </a:solidFill>
                          <a:latin typeface="Calibri"/>
                        </a:rPr>
                        <a:t>hearts</a:t>
                      </a:r>
                      <a:r>
                        <a:rPr lang="en-GB" sz="1100" b="0" i="0" u="none" strike="noStrike" noProof="0" dirty="0">
                          <a:solidFill>
                            <a:srgbClr val="000000"/>
                          </a:solidFill>
                          <a:latin typeface="Calibri"/>
                        </a:rPr>
                        <a:t>, but in their </a:t>
                      </a:r>
                      <a:r>
                        <a:rPr lang="en-GB" sz="1100" b="1" i="0" u="none" strike="noStrike" noProof="0" dirty="0">
                          <a:solidFill>
                            <a:srgbClr val="000000"/>
                          </a:solidFill>
                          <a:latin typeface="Calibri"/>
                        </a:rPr>
                        <a:t>eyes</a:t>
                      </a:r>
                      <a:r>
                        <a:rPr lang="en-GB" sz="1100" b="0" i="0" u="none" strike="noStrike" noProof="0" dirty="0">
                          <a:solidFill>
                            <a:srgbClr val="000000"/>
                          </a:solidFill>
                          <a:latin typeface="Calibri"/>
                        </a:rPr>
                        <a:t>’</a:t>
                      </a:r>
                    </a:p>
                  </a:txBody>
                  <a:tcPr/>
                </a:tc>
                <a:tc>
                  <a:txBody>
                    <a:bodyPr/>
                    <a:lstStyle/>
                    <a:p>
                      <a:r>
                        <a:rPr lang="en-GB" sz="1100" b="0" dirty="0"/>
                        <a:t>Friar Lawrence</a:t>
                      </a:r>
                    </a:p>
                    <a:p>
                      <a:pPr lvl="0">
                        <a:buNone/>
                      </a:pPr>
                      <a:endParaRPr lang="en-GB" sz="1100" b="0" dirty="0"/>
                    </a:p>
                    <a:p>
                      <a:pPr lvl="0">
                        <a:buNone/>
                      </a:pPr>
                      <a:r>
                        <a:rPr lang="en-GB" sz="1100" b="0" dirty="0"/>
                        <a:t>Act 2 Scene 3</a:t>
                      </a:r>
                      <a:endParaRPr lang="en-GB" dirty="0"/>
                    </a:p>
                    <a:p>
                      <a:pPr lvl="0">
                        <a:buNone/>
                      </a:pPr>
                      <a:endParaRPr lang="en-GB" sz="1100" b="0" dirty="0"/>
                    </a:p>
                    <a:p>
                      <a:pPr lvl="0">
                        <a:buNone/>
                      </a:pPr>
                      <a:r>
                        <a:rPr lang="en-GB" sz="1100" b="0" i="0" u="none" strike="noStrike" noProof="0" dirty="0">
                          <a:latin typeface="Aptos"/>
                        </a:rPr>
                        <a:t>Friar Laurence speaks this line after Romeo rushes to him early in the morning, immediately after meeting Juliet, and asks the Friar to marry them. </a:t>
                      </a:r>
                      <a:endParaRPr lang="en-GB" dirty="0"/>
                    </a:p>
                  </a:txBody>
                  <a:tcPr/>
                </a:tc>
                <a:tc>
                  <a:txBody>
                    <a:bodyPr/>
                    <a:lstStyle/>
                    <a:p>
                      <a:pPr lvl="0">
                        <a:buNone/>
                      </a:pPr>
                      <a:endParaRPr lang="en-GB" sz="1100" b="0" i="0" u="none" strike="noStrike" noProof="0" dirty="0"/>
                    </a:p>
                  </a:txBody>
                  <a:tcPr/>
                </a:tc>
                <a:extLst>
                  <a:ext uri="{0D108BD9-81ED-4DB2-BD59-A6C34878D82A}">
                    <a16:rowId xmlns:a16="http://schemas.microsoft.com/office/drawing/2014/main" val="2358914207"/>
                  </a:ext>
                </a:extLst>
              </a:tr>
              <a:tr h="2303778">
                <a:tc>
                  <a:txBody>
                    <a:bodyPr/>
                    <a:lstStyle/>
                    <a:p>
                      <a:pPr lvl="0">
                        <a:buNone/>
                      </a:pPr>
                      <a:r>
                        <a:rPr lang="en-GB" sz="1100" b="0" i="0" u="none" strike="noStrike" noProof="0" dirty="0">
                          <a:solidFill>
                            <a:srgbClr val="000000"/>
                          </a:solidFill>
                          <a:latin typeface="Calibri"/>
                        </a:rPr>
                        <a:t>‘These violent delights have </a:t>
                      </a:r>
                      <a:r>
                        <a:rPr lang="en-GB" sz="1100" b="1" i="0" u="none" strike="noStrike" noProof="0" dirty="0">
                          <a:solidFill>
                            <a:srgbClr val="000000"/>
                          </a:solidFill>
                          <a:latin typeface="Calibri"/>
                        </a:rPr>
                        <a:t>violent</a:t>
                      </a:r>
                      <a:r>
                        <a:rPr lang="en-GB" sz="1100" b="0" i="0" u="none" strike="noStrike" noProof="0" dirty="0">
                          <a:solidFill>
                            <a:srgbClr val="000000"/>
                          </a:solidFill>
                          <a:latin typeface="Calibri"/>
                        </a:rPr>
                        <a:t> ends’</a:t>
                      </a:r>
                    </a:p>
                  </a:txBody>
                  <a:tcPr/>
                </a:tc>
                <a:tc>
                  <a:txBody>
                    <a:bodyPr/>
                    <a:lstStyle/>
                    <a:p>
                      <a:r>
                        <a:rPr lang="en-GB" sz="1100" b="0" dirty="0"/>
                        <a:t>Friar Lawrence </a:t>
                      </a:r>
                    </a:p>
                    <a:p>
                      <a:pPr lvl="0">
                        <a:buNone/>
                      </a:pPr>
                      <a:endParaRPr lang="en-GB" sz="1100" b="0" dirty="0"/>
                    </a:p>
                    <a:p>
                      <a:pPr lvl="0">
                        <a:buNone/>
                      </a:pPr>
                      <a:r>
                        <a:rPr lang="en-GB" sz="1100" b="0" dirty="0"/>
                        <a:t>Act 2 Scene 6 </a:t>
                      </a:r>
                    </a:p>
                    <a:p>
                      <a:pPr lvl="0">
                        <a:buNone/>
                      </a:pPr>
                      <a:endParaRPr lang="en-GB" sz="1100" b="0" dirty="0"/>
                    </a:p>
                    <a:p>
                      <a:pPr lvl="0">
                        <a:buNone/>
                      </a:pPr>
                      <a:r>
                        <a:rPr lang="en-GB" sz="1100" b="0" i="0" u="none" strike="noStrike" noProof="0" dirty="0">
                          <a:latin typeface="Aptos"/>
                        </a:rPr>
                        <a:t>Friar Laurence speaks this line to Romeo as they wait for Juliet to arrive for the secret wedding.</a:t>
                      </a:r>
                      <a:endParaRPr lang="en-GB" dirty="0"/>
                    </a:p>
                  </a:txBody>
                  <a:tcPr/>
                </a:tc>
                <a:tc>
                  <a:txBody>
                    <a:bodyPr/>
                    <a:lstStyle/>
                    <a:p>
                      <a:pPr lvl="0">
                        <a:buNone/>
                      </a:pPr>
                      <a:endParaRPr lang="en-GB"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614301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804CC-17B6-2C63-8C35-17F457336F0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E4430E0-BDEB-7945-87E7-0D63525CCC81}"/>
              </a:ext>
            </a:extLst>
          </p:cNvPr>
          <p:cNvGraphicFramePr>
            <a:graphicFrameLocks noGrp="1"/>
          </p:cNvGraphicFramePr>
          <p:nvPr>
            <p:extLst>
              <p:ext uri="{D42A27DB-BD31-4B8C-83A1-F6EECF244321}">
                <p14:modId xmlns:p14="http://schemas.microsoft.com/office/powerpoint/2010/main" val="3245186538"/>
              </p:ext>
            </p:extLst>
          </p:nvPr>
        </p:nvGraphicFramePr>
        <p:xfrm>
          <a:off x="0" y="0"/>
          <a:ext cx="9906000" cy="6357382"/>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0351">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826355">
                <a:tc>
                  <a:txBody>
                    <a:bodyPr/>
                    <a:lstStyle/>
                    <a:p>
                      <a:r>
                        <a:rPr lang="en-GB" sz="1100" kern="1200" dirty="0">
                          <a:solidFill>
                            <a:schemeClr val="tx1"/>
                          </a:solidFill>
                          <a:effectLst/>
                          <a:latin typeface="+mn-lt"/>
                          <a:ea typeface="+mn-ea"/>
                          <a:cs typeface="+mn-cs"/>
                        </a:rPr>
                        <a:t>‘Thou art a </a:t>
                      </a:r>
                      <a:r>
                        <a:rPr lang="en-GB" sz="1100" b="1" kern="1200" dirty="0">
                          <a:solidFill>
                            <a:schemeClr val="tx1"/>
                          </a:solidFill>
                          <a:effectLst/>
                          <a:latin typeface="+mn-lt"/>
                          <a:ea typeface="+mn-ea"/>
                          <a:cs typeface="+mn-cs"/>
                        </a:rPr>
                        <a:t>villain</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Tybalt </a:t>
                      </a:r>
                    </a:p>
                    <a:p>
                      <a:endParaRPr lang="en-US" sz="1100" dirty="0"/>
                    </a:p>
                    <a:p>
                      <a:r>
                        <a:rPr lang="en-US" sz="1100" dirty="0"/>
                        <a:t>Act 3 Scene 1</a:t>
                      </a:r>
                    </a:p>
                    <a:p>
                      <a:endParaRPr lang="en-US" sz="1100" dirty="0"/>
                    </a:p>
                    <a:p>
                      <a:r>
                        <a:rPr lang="en-US" sz="1100" dirty="0"/>
                        <a:t>During a tense confrontation on the streets of Verona.</a:t>
                      </a:r>
                      <a:endParaRPr lang="en-GB" sz="1100" dirty="0"/>
                    </a:p>
                  </a:txBody>
                  <a:tcPr/>
                </a:tc>
                <a:tc>
                  <a:txBody>
                    <a:bodyPr/>
                    <a:lstStyle/>
                    <a:p>
                      <a:endParaRPr lang="en-US" sz="1100" b="0" dirty="0"/>
                    </a:p>
                  </a:txBody>
                  <a:tcPr/>
                </a:tc>
                <a:extLst>
                  <a:ext uri="{0D108BD9-81ED-4DB2-BD59-A6C34878D82A}">
                    <a16:rowId xmlns:a16="http://schemas.microsoft.com/office/drawing/2014/main" val="936153322"/>
                  </a:ext>
                </a:extLst>
              </a:tr>
              <a:tr h="1934972">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calm</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dishonourable</a:t>
                      </a:r>
                      <a:r>
                        <a:rPr lang="en-GB" sz="1100" kern="1200" dirty="0">
                          <a:solidFill>
                            <a:schemeClr val="tx1"/>
                          </a:solidFill>
                          <a:effectLst/>
                          <a:latin typeface="+mn-lt"/>
                          <a:ea typeface="+mn-ea"/>
                          <a:cs typeface="+mn-cs"/>
                        </a:rPr>
                        <a:t>, vile submission”</a:t>
                      </a:r>
                      <a:endParaRPr lang="en-GB" sz="1100" dirty="0"/>
                    </a:p>
                  </a:txBody>
                  <a:tcPr/>
                </a:tc>
                <a:tc>
                  <a:txBody>
                    <a:bodyPr/>
                    <a:lstStyle/>
                    <a:p>
                      <a:r>
                        <a:rPr lang="en-US" sz="1100" b="0" dirty="0"/>
                        <a:t>Mercutio </a:t>
                      </a:r>
                    </a:p>
                    <a:p>
                      <a:endParaRPr lang="en-US" sz="1100" b="0" dirty="0"/>
                    </a:p>
                    <a:p>
                      <a:r>
                        <a:rPr lang="en-US" sz="1100" b="0" dirty="0"/>
                        <a:t>Act 3 Scene 1</a:t>
                      </a:r>
                    </a:p>
                    <a:p>
                      <a:endParaRPr lang="en-US" sz="1100" b="0" dirty="0"/>
                    </a:p>
                    <a:p>
                      <a:r>
                        <a:rPr lang="en-US" sz="1100" dirty="0"/>
                        <a:t>It immediately follows Romeo's refusal to fight Tybalt after Tybalt calls Romeo a "villain“.</a:t>
                      </a:r>
                      <a:endParaRPr lang="en-US" sz="1100" b="0" dirty="0"/>
                    </a:p>
                    <a:p>
                      <a:endParaRPr lang="en-GB" sz="1100" b="0" dirty="0"/>
                    </a:p>
                  </a:txBody>
                  <a:tcPr/>
                </a:tc>
                <a:tc>
                  <a:txBody>
                    <a:bodyPr/>
                    <a:lstStyle/>
                    <a:p>
                      <a:endParaRPr lang="en-GB" sz="1100" b="0" dirty="0"/>
                    </a:p>
                  </a:txBody>
                  <a:tcPr/>
                </a:tc>
                <a:extLst>
                  <a:ext uri="{0D108BD9-81ED-4DB2-BD59-A6C34878D82A}">
                    <a16:rowId xmlns:a16="http://schemas.microsoft.com/office/drawing/2014/main" val="2358914207"/>
                  </a:ext>
                </a:extLst>
              </a:tr>
              <a:tr h="2145704">
                <a:tc>
                  <a:txBody>
                    <a:bodyPr/>
                    <a:lstStyle/>
                    <a:p>
                      <a:r>
                        <a:rPr lang="en-GB" sz="1100" kern="1200" dirty="0">
                          <a:solidFill>
                            <a:schemeClr val="tx1"/>
                          </a:solidFill>
                          <a:effectLst/>
                          <a:latin typeface="+mn-lt"/>
                          <a:ea typeface="+mn-ea"/>
                          <a:cs typeface="+mn-cs"/>
                        </a:rPr>
                        <a:t>‘A </a:t>
                      </a:r>
                      <a:r>
                        <a:rPr lang="en-GB" sz="1100" b="1" kern="1200" dirty="0">
                          <a:solidFill>
                            <a:schemeClr val="tx1"/>
                          </a:solidFill>
                          <a:effectLst/>
                          <a:latin typeface="+mn-lt"/>
                          <a:ea typeface="+mn-ea"/>
                          <a:cs typeface="+mn-cs"/>
                        </a:rPr>
                        <a:t>plague</a:t>
                      </a:r>
                      <a:r>
                        <a:rPr lang="en-GB" sz="1100" kern="1200" dirty="0">
                          <a:solidFill>
                            <a:schemeClr val="tx1"/>
                          </a:solidFill>
                          <a:effectLst/>
                          <a:latin typeface="+mn-lt"/>
                          <a:ea typeface="+mn-ea"/>
                          <a:cs typeface="+mn-cs"/>
                        </a:rPr>
                        <a:t> </a:t>
                      </a:r>
                      <a:r>
                        <a:rPr lang="en-GB" sz="1100" b="1" kern="1200" dirty="0" err="1">
                          <a:solidFill>
                            <a:schemeClr val="tx1"/>
                          </a:solidFill>
                          <a:effectLst/>
                          <a:latin typeface="+mn-lt"/>
                          <a:ea typeface="+mn-ea"/>
                          <a:cs typeface="+mn-cs"/>
                        </a:rPr>
                        <a:t>a’both</a:t>
                      </a:r>
                      <a:r>
                        <a:rPr lang="en-GB" sz="1100" b="1" kern="1200" dirty="0">
                          <a:solidFill>
                            <a:schemeClr val="tx1"/>
                          </a:solidFill>
                          <a:effectLst/>
                          <a:latin typeface="+mn-lt"/>
                          <a:ea typeface="+mn-ea"/>
                          <a:cs typeface="+mn-cs"/>
                        </a:rPr>
                        <a:t> your houses</a:t>
                      </a:r>
                      <a:r>
                        <a:rPr lang="en-GB" sz="1100" kern="1200" dirty="0">
                          <a:solidFill>
                            <a:schemeClr val="tx1"/>
                          </a:solidFill>
                          <a:effectLst/>
                          <a:latin typeface="+mn-lt"/>
                          <a:ea typeface="+mn-ea"/>
                          <a:cs typeface="+mn-cs"/>
                        </a:rPr>
                        <a:t>! I am sped.’</a:t>
                      </a:r>
                      <a:endParaRPr lang="en-GB" sz="1100" dirty="0"/>
                    </a:p>
                  </a:txBody>
                  <a:tcPr/>
                </a:tc>
                <a:tc>
                  <a:txBody>
                    <a:bodyPr/>
                    <a:lstStyle/>
                    <a:p>
                      <a:r>
                        <a:rPr lang="en-US" sz="1100" b="0" dirty="0"/>
                        <a:t>Mercutio </a:t>
                      </a:r>
                    </a:p>
                    <a:p>
                      <a:endParaRPr lang="en-US" sz="1100" b="0" dirty="0"/>
                    </a:p>
                    <a:p>
                      <a:r>
                        <a:rPr lang="en-US" sz="1100" b="0" dirty="0"/>
                        <a:t>Act 3 Scene 1</a:t>
                      </a:r>
                    </a:p>
                    <a:p>
                      <a:endParaRPr lang="en-US" sz="1100" b="0" dirty="0"/>
                    </a:p>
                    <a:p>
                      <a:r>
                        <a:rPr lang="en-US" sz="1100" dirty="0"/>
                        <a:t>Mercutio is stabbed by Tybalt when Romeo attempts to intervene and stop the duel and dies.</a:t>
                      </a:r>
                      <a:endParaRPr lang="en-GB" sz="1100" b="0" dirty="0"/>
                    </a:p>
                  </a:txBody>
                  <a:tcPr/>
                </a:tc>
                <a:tc>
                  <a:txBody>
                    <a:bodyPr/>
                    <a:lstStyle/>
                    <a:p>
                      <a:endParaRPr lang="en-US" sz="105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3248695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7D07-F550-F965-FA4F-0BA4ABFCFD9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FAC39FA-323C-2F3B-3B7A-F091AB50161C}"/>
              </a:ext>
            </a:extLst>
          </p:cNvPr>
          <p:cNvGraphicFramePr>
            <a:graphicFrameLocks noGrp="1"/>
          </p:cNvGraphicFramePr>
          <p:nvPr>
            <p:extLst>
              <p:ext uri="{D42A27DB-BD31-4B8C-83A1-F6EECF244321}">
                <p14:modId xmlns:p14="http://schemas.microsoft.com/office/powerpoint/2010/main" val="3415869499"/>
              </p:ext>
            </p:extLst>
          </p:nvPr>
        </p:nvGraphicFramePr>
        <p:xfrm>
          <a:off x="0" y="0"/>
          <a:ext cx="9906000" cy="6681185"/>
        </p:xfrm>
        <a:graphic>
          <a:graphicData uri="http://schemas.openxmlformats.org/drawingml/2006/table">
            <a:tbl>
              <a:tblPr firstRow="1" bandRow="1">
                <a:tableStyleId>{5940675A-B579-460E-94D1-54222C63F5DA}</a:tableStyleId>
              </a:tblPr>
              <a:tblGrid>
                <a:gridCol w="1295400">
                  <a:extLst>
                    <a:ext uri="{9D8B030D-6E8A-4147-A177-3AD203B41FA5}">
                      <a16:colId xmlns:a16="http://schemas.microsoft.com/office/drawing/2014/main" val="3247329152"/>
                    </a:ext>
                  </a:extLst>
                </a:gridCol>
                <a:gridCol w="1739900">
                  <a:extLst>
                    <a:ext uri="{9D8B030D-6E8A-4147-A177-3AD203B41FA5}">
                      <a16:colId xmlns:a16="http://schemas.microsoft.com/office/drawing/2014/main" val="1735481103"/>
                    </a:ext>
                  </a:extLst>
                </a:gridCol>
                <a:gridCol w="6870700">
                  <a:extLst>
                    <a:ext uri="{9D8B030D-6E8A-4147-A177-3AD203B41FA5}">
                      <a16:colId xmlns:a16="http://schemas.microsoft.com/office/drawing/2014/main" val="1127736874"/>
                    </a:ext>
                  </a:extLst>
                </a:gridCol>
              </a:tblGrid>
              <a:tr h="46422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979399">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fire-</a:t>
                      </a:r>
                      <a:r>
                        <a:rPr lang="en-GB" sz="1100" b="1" kern="1200" dirty="0" err="1">
                          <a:solidFill>
                            <a:schemeClr val="tx1"/>
                          </a:solidFill>
                          <a:effectLst/>
                          <a:latin typeface="+mn-lt"/>
                          <a:ea typeface="+mn-ea"/>
                          <a:cs typeface="+mn-cs"/>
                        </a:rPr>
                        <a:t>ey’d</a:t>
                      </a:r>
                      <a:r>
                        <a:rPr lang="en-GB" sz="1100" kern="1200" dirty="0">
                          <a:solidFill>
                            <a:schemeClr val="tx1"/>
                          </a:solidFill>
                          <a:effectLst/>
                          <a:latin typeface="+mn-lt"/>
                          <a:ea typeface="+mn-ea"/>
                          <a:cs typeface="+mn-cs"/>
                        </a:rPr>
                        <a:t> fury be my </a:t>
                      </a:r>
                      <a:r>
                        <a:rPr lang="en-GB" sz="1100" b="1" kern="1200" dirty="0">
                          <a:solidFill>
                            <a:schemeClr val="tx1"/>
                          </a:solidFill>
                          <a:effectLst/>
                          <a:latin typeface="+mn-lt"/>
                          <a:ea typeface="+mn-ea"/>
                          <a:cs typeface="+mn-cs"/>
                        </a:rPr>
                        <a:t>conduct</a:t>
                      </a:r>
                      <a:r>
                        <a:rPr lang="en-GB" sz="1100" kern="1200" dirty="0">
                          <a:solidFill>
                            <a:schemeClr val="tx1"/>
                          </a:solidFill>
                          <a:effectLst/>
                          <a:latin typeface="+mn-lt"/>
                          <a:ea typeface="+mn-ea"/>
                          <a:cs typeface="+mn-cs"/>
                        </a:rPr>
                        <a:t> now!’</a:t>
                      </a:r>
                      <a:endParaRPr lang="en-GB" sz="1100" dirty="0"/>
                    </a:p>
                  </a:txBody>
                  <a:tcPr/>
                </a:tc>
                <a:tc>
                  <a:txBody>
                    <a:bodyPr/>
                    <a:lstStyle/>
                    <a:p>
                      <a:r>
                        <a:rPr lang="en-US" sz="1100" dirty="0"/>
                        <a:t>Romeo </a:t>
                      </a:r>
                    </a:p>
                    <a:p>
                      <a:endParaRPr lang="en-US" sz="1100" dirty="0"/>
                    </a:p>
                    <a:p>
                      <a:r>
                        <a:rPr lang="en-US" sz="1100" dirty="0"/>
                        <a:t>Act 3 Scene 1</a:t>
                      </a:r>
                    </a:p>
                    <a:p>
                      <a:endParaRPr lang="en-GB" sz="1100" dirty="0"/>
                    </a:p>
                    <a:p>
                      <a:r>
                        <a:rPr lang="en-US" sz="1100" dirty="0"/>
                        <a:t>Romeo has just witnessed Mercutio die as a result of the duel with Tybalt, a fight that Romeo tried, and failed, to stop.</a:t>
                      </a:r>
                      <a:endParaRPr lang="en-GB" sz="1100" dirty="0"/>
                    </a:p>
                  </a:txBody>
                  <a:tcPr/>
                </a:tc>
                <a:tc>
                  <a:txBody>
                    <a:bodyPr/>
                    <a:lstStyle/>
                    <a:p>
                      <a:endParaRPr lang="en-US" sz="1000" b="0" dirty="0"/>
                    </a:p>
                  </a:txBody>
                  <a:tcPr/>
                </a:tc>
                <a:extLst>
                  <a:ext uri="{0D108BD9-81ED-4DB2-BD59-A6C34878D82A}">
                    <a16:rowId xmlns:a16="http://schemas.microsoft.com/office/drawing/2014/main" val="936153322"/>
                  </a:ext>
                </a:extLst>
              </a:tr>
              <a:tr h="2073657">
                <a:tc>
                  <a:txBody>
                    <a:bodyPr/>
                    <a:lstStyle/>
                    <a:p>
                      <a:r>
                        <a:rPr lang="en-GB" sz="1100" kern="1200" dirty="0">
                          <a:solidFill>
                            <a:schemeClr val="tx1"/>
                          </a:solidFill>
                          <a:effectLst/>
                          <a:latin typeface="+mn-lt"/>
                          <a:ea typeface="+mn-ea"/>
                          <a:cs typeface="+mn-cs"/>
                        </a:rPr>
                        <a:t>‘O, I am </a:t>
                      </a:r>
                      <a:r>
                        <a:rPr lang="en-GB" sz="1100" b="1" kern="1200" dirty="0">
                          <a:solidFill>
                            <a:schemeClr val="tx1"/>
                          </a:solidFill>
                          <a:effectLst/>
                          <a:latin typeface="+mn-lt"/>
                          <a:ea typeface="+mn-ea"/>
                          <a:cs typeface="+mn-cs"/>
                        </a:rPr>
                        <a:t>fortune’s</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fool</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3 Scene 1</a:t>
                      </a:r>
                    </a:p>
                    <a:p>
                      <a:endParaRPr lang="en-US" sz="1100" b="0" dirty="0"/>
                    </a:p>
                    <a:p>
                      <a:r>
                        <a:rPr lang="en-US" sz="1100" dirty="0"/>
                        <a:t>Romeo is speaking just moments after he has killed Tybalt in a fit of rage to avenge the death of Mercutio.</a:t>
                      </a:r>
                      <a:endParaRPr lang="en-GB" sz="1100" b="0" dirty="0"/>
                    </a:p>
                  </a:txBody>
                  <a:tcPr/>
                </a:tc>
                <a:tc>
                  <a:txBody>
                    <a:bodyPr/>
                    <a:lstStyle/>
                    <a:p>
                      <a:endParaRPr lang="en-GB" sz="1050" b="0" dirty="0"/>
                    </a:p>
                  </a:txBody>
                  <a:tcPr/>
                </a:tc>
                <a:extLst>
                  <a:ext uri="{0D108BD9-81ED-4DB2-BD59-A6C34878D82A}">
                    <a16:rowId xmlns:a16="http://schemas.microsoft.com/office/drawing/2014/main" val="2358914207"/>
                  </a:ext>
                </a:extLst>
              </a:tr>
              <a:tr h="2163903">
                <a:tc>
                  <a:txBody>
                    <a:bodyPr/>
                    <a:lstStyle/>
                    <a:p>
                      <a:r>
                        <a:rPr lang="en-GB" sz="1100" kern="1200" dirty="0">
                          <a:solidFill>
                            <a:schemeClr val="tx1"/>
                          </a:solidFill>
                          <a:effectLst/>
                          <a:latin typeface="+mn-lt"/>
                          <a:ea typeface="+mn-ea"/>
                          <a:cs typeface="+mn-cs"/>
                        </a:rPr>
                        <a:t>‘O </a:t>
                      </a:r>
                      <a:r>
                        <a:rPr lang="en-GB" sz="1100" b="1" kern="1200" dirty="0">
                          <a:solidFill>
                            <a:schemeClr val="tx1"/>
                          </a:solidFill>
                          <a:effectLst/>
                          <a:latin typeface="+mn-lt"/>
                          <a:ea typeface="+mn-ea"/>
                          <a:cs typeface="+mn-cs"/>
                        </a:rPr>
                        <a:t>serpent heart</a:t>
                      </a:r>
                      <a:r>
                        <a:rPr lang="en-GB" sz="1100" kern="1200" dirty="0">
                          <a:solidFill>
                            <a:schemeClr val="tx1"/>
                          </a:solidFill>
                          <a:effectLst/>
                          <a:latin typeface="+mn-lt"/>
                          <a:ea typeface="+mn-ea"/>
                          <a:cs typeface="+mn-cs"/>
                        </a:rPr>
                        <a:t>, hid with a </a:t>
                      </a:r>
                      <a:r>
                        <a:rPr lang="en-GB" sz="1100" b="1" kern="1200" dirty="0">
                          <a:solidFill>
                            <a:schemeClr val="tx1"/>
                          </a:solidFill>
                          <a:effectLst/>
                          <a:latin typeface="+mn-lt"/>
                          <a:ea typeface="+mn-ea"/>
                          <a:cs typeface="+mn-cs"/>
                        </a:rPr>
                        <a:t>flowering face</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Juliet </a:t>
                      </a:r>
                    </a:p>
                    <a:p>
                      <a:endParaRPr lang="en-US" sz="1100" b="0" dirty="0"/>
                    </a:p>
                    <a:p>
                      <a:r>
                        <a:rPr lang="en-US" sz="1100" b="0" dirty="0"/>
                        <a:t>Act 3 Scene 2</a:t>
                      </a:r>
                    </a:p>
                    <a:p>
                      <a:endParaRPr lang="en-US" sz="1100" b="0" dirty="0"/>
                    </a:p>
                    <a:p>
                      <a:r>
                        <a:rPr lang="en-US" sz="1100" dirty="0"/>
                        <a:t>It is her immediate, anguished reaction upon learning that her new husband, Romeo, has killed her cousin, Tybalt.</a:t>
                      </a:r>
                      <a:endParaRPr lang="en-GB" sz="1100" b="0" dirty="0"/>
                    </a:p>
                  </a:txBody>
                  <a:tcPr/>
                </a:tc>
                <a:tc>
                  <a:txBody>
                    <a:bodyPr/>
                    <a:lstStyle/>
                    <a:p>
                      <a:endParaRPr lang="en-US" sz="105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512235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FDBFF-00ED-88DB-4637-DF3CE0DAF8D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25ECBF4-21F6-D320-67CA-C9917FABA66F}"/>
              </a:ext>
            </a:extLst>
          </p:cNvPr>
          <p:cNvGraphicFramePr>
            <a:graphicFrameLocks noGrp="1"/>
          </p:cNvGraphicFramePr>
          <p:nvPr>
            <p:extLst>
              <p:ext uri="{D42A27DB-BD31-4B8C-83A1-F6EECF244321}">
                <p14:modId xmlns:p14="http://schemas.microsoft.com/office/powerpoint/2010/main" val="1399519313"/>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814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953472">
                <a:tc>
                  <a:txBody>
                    <a:bodyPr/>
                    <a:lstStyle/>
                    <a:p>
                      <a:r>
                        <a:rPr lang="en-GB" sz="1100" kern="1200" dirty="0">
                          <a:solidFill>
                            <a:schemeClr val="tx1"/>
                          </a:solidFill>
                          <a:effectLst/>
                          <a:latin typeface="+mn-lt"/>
                          <a:ea typeface="+mn-ea"/>
                          <a:cs typeface="+mn-cs"/>
                        </a:rPr>
                        <a:t>‘I will </a:t>
                      </a:r>
                      <a:r>
                        <a:rPr lang="en-GB" sz="1100" b="1" kern="1200" dirty="0">
                          <a:solidFill>
                            <a:schemeClr val="tx1"/>
                          </a:solidFill>
                          <a:effectLst/>
                          <a:latin typeface="+mn-lt"/>
                          <a:ea typeface="+mn-ea"/>
                          <a:cs typeface="+mn-cs"/>
                        </a:rPr>
                        <a:t>not</a:t>
                      </a:r>
                      <a:r>
                        <a:rPr lang="en-GB" sz="1100" kern="1200" dirty="0">
                          <a:solidFill>
                            <a:schemeClr val="tx1"/>
                          </a:solidFill>
                          <a:effectLst/>
                          <a:latin typeface="+mn-lt"/>
                          <a:ea typeface="+mn-ea"/>
                          <a:cs typeface="+mn-cs"/>
                        </a:rPr>
                        <a:t> marry </a:t>
                      </a:r>
                      <a:r>
                        <a:rPr lang="en-GB" sz="1100" b="1" kern="1200" dirty="0">
                          <a:solidFill>
                            <a:schemeClr val="tx1"/>
                          </a:solidFill>
                          <a:effectLst/>
                          <a:latin typeface="+mn-lt"/>
                          <a:ea typeface="+mn-ea"/>
                          <a:cs typeface="+mn-cs"/>
                        </a:rPr>
                        <a:t>yet</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Juliet </a:t>
                      </a:r>
                    </a:p>
                    <a:p>
                      <a:endParaRPr lang="en-US" sz="1100" dirty="0"/>
                    </a:p>
                    <a:p>
                      <a:r>
                        <a:rPr lang="en-US" sz="1100" dirty="0"/>
                        <a:t>Act 3 Scene 5</a:t>
                      </a:r>
                    </a:p>
                    <a:p>
                      <a:endParaRPr lang="en-US" sz="1100" dirty="0"/>
                    </a:p>
                    <a:p>
                      <a:r>
                        <a:rPr lang="en-US" sz="1100" dirty="0"/>
                        <a:t>Juliet refuses her parents' command that she marry </a:t>
                      </a:r>
                      <a:r>
                        <a:rPr lang="en-US" sz="1100" b="0" dirty="0"/>
                        <a:t>Count Paris.</a:t>
                      </a:r>
                      <a:endParaRPr lang="en-GB" sz="1100" b="0" dirty="0"/>
                    </a:p>
                  </a:txBody>
                  <a:tcPr/>
                </a:tc>
                <a:tc>
                  <a:txBody>
                    <a:bodyPr/>
                    <a:lstStyle/>
                    <a:p>
                      <a:endParaRPr lang="en-US" sz="1000" b="0" dirty="0"/>
                    </a:p>
                  </a:txBody>
                  <a:tcPr/>
                </a:tc>
                <a:extLst>
                  <a:ext uri="{0D108BD9-81ED-4DB2-BD59-A6C34878D82A}">
                    <a16:rowId xmlns:a16="http://schemas.microsoft.com/office/drawing/2014/main" val="936153322"/>
                  </a:ext>
                </a:extLst>
              </a:tr>
              <a:tr h="2263546">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Hang</a:t>
                      </a:r>
                      <a:r>
                        <a:rPr lang="en-GB" sz="1100" kern="1200" dirty="0">
                          <a:solidFill>
                            <a:schemeClr val="tx1"/>
                          </a:solidFill>
                          <a:effectLst/>
                          <a:latin typeface="+mn-lt"/>
                          <a:ea typeface="+mn-ea"/>
                          <a:cs typeface="+mn-cs"/>
                        </a:rPr>
                        <a:t> thee, young </a:t>
                      </a:r>
                      <a:r>
                        <a:rPr lang="en-GB" sz="1100" b="1" kern="1200" dirty="0">
                          <a:solidFill>
                            <a:schemeClr val="tx1"/>
                          </a:solidFill>
                          <a:effectLst/>
                          <a:latin typeface="+mn-lt"/>
                          <a:ea typeface="+mn-ea"/>
                          <a:cs typeface="+mn-cs"/>
                        </a:rPr>
                        <a:t>baggage</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disobedient</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wretch</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Lord Capulet </a:t>
                      </a:r>
                    </a:p>
                    <a:p>
                      <a:endParaRPr lang="en-US" sz="1100" b="0" dirty="0"/>
                    </a:p>
                    <a:p>
                      <a:r>
                        <a:rPr lang="en-US" sz="1100" b="0" dirty="0"/>
                        <a:t>Act 3 Scene 5</a:t>
                      </a:r>
                    </a:p>
                    <a:p>
                      <a:endParaRPr lang="en-GB" sz="1100" b="0" dirty="0"/>
                    </a:p>
                    <a:p>
                      <a:r>
                        <a:rPr lang="en-GB" sz="1100" b="0" dirty="0"/>
                        <a:t>Capulet’s response to Juliet refusing to marry Paris.</a:t>
                      </a:r>
                    </a:p>
                  </a:txBody>
                  <a:tcPr/>
                </a:tc>
                <a:tc>
                  <a:txBody>
                    <a:bodyPr/>
                    <a:lstStyle/>
                    <a:p>
                      <a:endParaRPr lang="en-GB" sz="1000" b="0" dirty="0"/>
                    </a:p>
                  </a:txBody>
                  <a:tcPr/>
                </a:tc>
                <a:extLst>
                  <a:ext uri="{0D108BD9-81ED-4DB2-BD59-A6C34878D82A}">
                    <a16:rowId xmlns:a16="http://schemas.microsoft.com/office/drawing/2014/main" val="2358914207"/>
                  </a:ext>
                </a:extLst>
              </a:tr>
              <a:tr h="2182837">
                <a:tc>
                  <a:txBody>
                    <a:bodyPr/>
                    <a:lstStyle/>
                    <a:p>
                      <a:r>
                        <a:rPr lang="en-GB" sz="1100" kern="1200" dirty="0">
                          <a:solidFill>
                            <a:schemeClr val="tx1"/>
                          </a:solidFill>
                          <a:effectLst/>
                          <a:latin typeface="+mn-lt"/>
                          <a:ea typeface="+mn-ea"/>
                          <a:cs typeface="+mn-cs"/>
                        </a:rPr>
                        <a:t>‘I would the </a:t>
                      </a:r>
                      <a:r>
                        <a:rPr lang="en-GB" sz="1100" b="1" kern="1200" dirty="0">
                          <a:solidFill>
                            <a:schemeClr val="tx1"/>
                          </a:solidFill>
                          <a:effectLst/>
                          <a:latin typeface="+mn-lt"/>
                          <a:ea typeface="+mn-ea"/>
                          <a:cs typeface="+mn-cs"/>
                        </a:rPr>
                        <a:t>fool</a:t>
                      </a:r>
                      <a:r>
                        <a:rPr lang="en-GB" sz="1100" kern="1200" dirty="0">
                          <a:solidFill>
                            <a:schemeClr val="tx1"/>
                          </a:solidFill>
                          <a:effectLst/>
                          <a:latin typeface="+mn-lt"/>
                          <a:ea typeface="+mn-ea"/>
                          <a:cs typeface="+mn-cs"/>
                        </a:rPr>
                        <a:t> were married to her </a:t>
                      </a:r>
                      <a:r>
                        <a:rPr lang="en-GB" sz="1100" b="1" kern="1200" dirty="0">
                          <a:solidFill>
                            <a:schemeClr val="tx1"/>
                          </a:solidFill>
                          <a:effectLst/>
                          <a:latin typeface="+mn-lt"/>
                          <a:ea typeface="+mn-ea"/>
                          <a:cs typeface="+mn-cs"/>
                        </a:rPr>
                        <a:t>grave</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Lady Capulet </a:t>
                      </a:r>
                    </a:p>
                    <a:p>
                      <a:endParaRPr lang="en-US" sz="1100" b="0" dirty="0"/>
                    </a:p>
                    <a:p>
                      <a:r>
                        <a:rPr lang="en-US" sz="1100" b="0" dirty="0"/>
                        <a:t>Act 3 Scene 5</a:t>
                      </a:r>
                    </a:p>
                    <a:p>
                      <a:endParaRPr lang="en-US" sz="1100" b="0" dirty="0"/>
                    </a:p>
                    <a:p>
                      <a:r>
                        <a:rPr lang="en-US" sz="1100" b="0" dirty="0"/>
                        <a:t>Immediately after Juliet refuses to marry Paris.</a:t>
                      </a:r>
                    </a:p>
                    <a:p>
                      <a:endParaRPr lang="en-GB" sz="1100" b="0" dirty="0"/>
                    </a:p>
                  </a:txBody>
                  <a:tcPr/>
                </a:tc>
                <a:tc>
                  <a:txBody>
                    <a:bodyPr/>
                    <a:lstStyle/>
                    <a:p>
                      <a:endParaRPr lang="en-GB" sz="10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96912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FBCFA-4E16-7CA1-C0AA-B8EDA3F0109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EA1F4F8-E30E-2BDE-AC67-0CE8DAEC4AB4}"/>
              </a:ext>
            </a:extLst>
          </p:cNvPr>
          <p:cNvGraphicFramePr>
            <a:graphicFrameLocks noGrp="1"/>
          </p:cNvGraphicFramePr>
          <p:nvPr>
            <p:extLst>
              <p:ext uri="{D42A27DB-BD31-4B8C-83A1-F6EECF244321}">
                <p14:modId xmlns:p14="http://schemas.microsoft.com/office/powerpoint/2010/main" val="801480196"/>
              </p:ext>
            </p:extLst>
          </p:nvPr>
        </p:nvGraphicFramePr>
        <p:xfrm>
          <a:off x="0" y="0"/>
          <a:ext cx="9906000" cy="6857999"/>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9362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121458">
                <a:tc>
                  <a:txBody>
                    <a:bodyPr/>
                    <a:lstStyle/>
                    <a:p>
                      <a:r>
                        <a:rPr lang="en-GB" sz="1100" kern="1200" dirty="0">
                          <a:solidFill>
                            <a:schemeClr val="tx1"/>
                          </a:solidFill>
                          <a:effectLst/>
                          <a:latin typeface="+mn-lt"/>
                          <a:ea typeface="+mn-ea"/>
                          <a:cs typeface="+mn-cs"/>
                        </a:rPr>
                        <a:t>‘Talk not to me, for I'll not speak a word, Do as thou wilt, for I have done with thee.’</a:t>
                      </a:r>
                      <a:endParaRPr lang="en-GB" sz="1100" dirty="0"/>
                    </a:p>
                  </a:txBody>
                  <a:tcPr/>
                </a:tc>
                <a:tc>
                  <a:txBody>
                    <a:bodyPr/>
                    <a:lstStyle/>
                    <a:p>
                      <a:r>
                        <a:rPr lang="en-US" sz="1100" dirty="0"/>
                        <a:t>Lady Capulet </a:t>
                      </a:r>
                    </a:p>
                    <a:p>
                      <a:endParaRPr lang="en-US" sz="1100" dirty="0"/>
                    </a:p>
                    <a:p>
                      <a:r>
                        <a:rPr lang="en-US" sz="1100" dirty="0"/>
                        <a:t>Act 3 Scene 5</a:t>
                      </a:r>
                    </a:p>
                    <a:p>
                      <a:endParaRPr lang="en-US" sz="1100" dirty="0"/>
                    </a:p>
                    <a:p>
                      <a:r>
                        <a:rPr lang="en-US" sz="1100" dirty="0"/>
                        <a:t>Juliet has refused to marry Paris. This is immediately following Lord Capulet's furious threats and Juliet's desperate pleas for help.</a:t>
                      </a:r>
                      <a:endParaRPr lang="en-GB" sz="1100" dirty="0"/>
                    </a:p>
                  </a:txBody>
                  <a:tcPr/>
                </a:tc>
                <a:tc>
                  <a:txBody>
                    <a:bodyPr/>
                    <a:lstStyle/>
                    <a:p>
                      <a:endParaRPr lang="en-US" sz="1100" b="0" dirty="0"/>
                    </a:p>
                  </a:txBody>
                  <a:tcPr/>
                </a:tc>
                <a:extLst>
                  <a:ext uri="{0D108BD9-81ED-4DB2-BD59-A6C34878D82A}">
                    <a16:rowId xmlns:a16="http://schemas.microsoft.com/office/drawing/2014/main" val="936153322"/>
                  </a:ext>
                </a:extLst>
              </a:tr>
              <a:tr h="2121458">
                <a:tc>
                  <a:txBody>
                    <a:bodyPr/>
                    <a:lstStyle/>
                    <a:p>
                      <a:r>
                        <a:rPr lang="en-GB" sz="1100" kern="1200" dirty="0">
                          <a:solidFill>
                            <a:schemeClr val="tx1"/>
                          </a:solidFill>
                          <a:effectLst/>
                          <a:latin typeface="+mn-lt"/>
                          <a:ea typeface="+mn-ea"/>
                          <a:cs typeface="+mn-cs"/>
                        </a:rPr>
                        <a:t>‘Tell me not, Friar, that thou </a:t>
                      </a:r>
                      <a:r>
                        <a:rPr lang="en-GB" sz="1100" kern="1200" dirty="0" err="1">
                          <a:solidFill>
                            <a:schemeClr val="tx1"/>
                          </a:solidFill>
                          <a:effectLst/>
                          <a:latin typeface="+mn-lt"/>
                          <a:ea typeface="+mn-ea"/>
                          <a:cs typeface="+mn-cs"/>
                        </a:rPr>
                        <a:t>hearest</a:t>
                      </a:r>
                      <a:r>
                        <a:rPr lang="en-GB" sz="1100" kern="1200" dirty="0">
                          <a:solidFill>
                            <a:schemeClr val="tx1"/>
                          </a:solidFill>
                          <a:effectLst/>
                          <a:latin typeface="+mn-lt"/>
                          <a:ea typeface="+mn-ea"/>
                          <a:cs typeface="+mn-cs"/>
                        </a:rPr>
                        <a:t> of this, Unless thou tell me how I may prevent it.’</a:t>
                      </a:r>
                      <a:endParaRPr lang="en-GB" sz="1100" dirty="0"/>
                    </a:p>
                  </a:txBody>
                  <a:tcPr/>
                </a:tc>
                <a:tc>
                  <a:txBody>
                    <a:bodyPr/>
                    <a:lstStyle/>
                    <a:p>
                      <a:r>
                        <a:rPr lang="en-US" sz="1100" b="0" dirty="0"/>
                        <a:t>Juliet </a:t>
                      </a:r>
                    </a:p>
                    <a:p>
                      <a:endParaRPr lang="en-US" sz="1100" b="0" dirty="0"/>
                    </a:p>
                    <a:p>
                      <a:r>
                        <a:rPr lang="en-US" sz="1100" b="0" dirty="0"/>
                        <a:t>Act 4 Scene 1</a:t>
                      </a:r>
                    </a:p>
                    <a:p>
                      <a:endParaRPr lang="en-US" sz="1100" b="0" dirty="0"/>
                    </a:p>
                    <a:p>
                      <a:r>
                        <a:rPr lang="en-US" sz="1100" b="0" dirty="0"/>
                        <a:t>Speaking to Friar Lawrence. L</a:t>
                      </a:r>
                      <a:r>
                        <a:rPr lang="en-US" sz="1100" dirty="0"/>
                        <a:t>ord Capulet, has arranged for her to marry </a:t>
                      </a:r>
                      <a:r>
                        <a:rPr lang="en-US" sz="1100" b="1" dirty="0"/>
                        <a:t>Paris</a:t>
                      </a:r>
                      <a:r>
                        <a:rPr lang="en-US" sz="1100" dirty="0"/>
                        <a:t> in just a few days, completely unaware that she is already secretly married to </a:t>
                      </a:r>
                      <a:r>
                        <a:rPr lang="en-US" sz="1100" b="1" dirty="0"/>
                        <a:t>Romeo.</a:t>
                      </a:r>
                      <a:endParaRPr lang="en-GB" sz="1100" b="0" dirty="0"/>
                    </a:p>
                  </a:txBody>
                  <a:tcPr/>
                </a:tc>
                <a:tc>
                  <a:txBody>
                    <a:bodyPr/>
                    <a:lstStyle/>
                    <a:p>
                      <a:endParaRPr lang="en-GB" sz="1100" b="0" dirty="0"/>
                    </a:p>
                  </a:txBody>
                  <a:tcPr/>
                </a:tc>
                <a:extLst>
                  <a:ext uri="{0D108BD9-81ED-4DB2-BD59-A6C34878D82A}">
                    <a16:rowId xmlns:a16="http://schemas.microsoft.com/office/drawing/2014/main" val="2358914207"/>
                  </a:ext>
                </a:extLst>
              </a:tr>
              <a:tr h="2121458">
                <a:tc>
                  <a:txBody>
                    <a:bodyPr/>
                    <a:lstStyle/>
                    <a:p>
                      <a:r>
                        <a:rPr lang="en-GB" sz="1100" kern="1200" dirty="0">
                          <a:solidFill>
                            <a:schemeClr val="tx1"/>
                          </a:solidFill>
                          <a:effectLst/>
                          <a:latin typeface="+mn-lt"/>
                          <a:ea typeface="+mn-ea"/>
                          <a:cs typeface="+mn-cs"/>
                        </a:rPr>
                        <a:t>‘I defy you </a:t>
                      </a:r>
                      <a:r>
                        <a:rPr lang="en-GB" sz="1100" b="1" kern="1200" dirty="0">
                          <a:solidFill>
                            <a:schemeClr val="tx1"/>
                          </a:solidFill>
                          <a:effectLst/>
                          <a:latin typeface="+mn-lt"/>
                          <a:ea typeface="+mn-ea"/>
                          <a:cs typeface="+mn-cs"/>
                        </a:rPr>
                        <a:t>stars</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5 Scene 1</a:t>
                      </a:r>
                    </a:p>
                    <a:p>
                      <a:endParaRPr lang="en-US" sz="1100" b="0" dirty="0"/>
                    </a:p>
                    <a:p>
                      <a:r>
                        <a:rPr lang="en-US" sz="1100" b="0" dirty="0"/>
                        <a:t>Romeo has just received the devastating, but incorrect, news from his servant Balthasar that Juliet is dead.</a:t>
                      </a:r>
                      <a:endParaRPr lang="en-GB" sz="1100" b="0" dirty="0"/>
                    </a:p>
                  </a:txBody>
                  <a:tcPr/>
                </a:tc>
                <a:tc>
                  <a:txBody>
                    <a:bodyPr/>
                    <a:lstStyle/>
                    <a:p>
                      <a:pPr marL="171450" indent="-171450">
                        <a:buFont typeface="Arial" panose="020B0604020202020204" pitchFamily="34" charset="0"/>
                        <a:buChar char="•"/>
                      </a:pPr>
                      <a:endParaRPr lang="en-GB" sz="11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682712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93681-59CB-6462-DEFF-5022B19FCF6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B5D86F5-2A2B-19AF-EE8F-D8DB9F8414F9}"/>
              </a:ext>
            </a:extLst>
          </p:cNvPr>
          <p:cNvGraphicFramePr>
            <a:graphicFrameLocks noGrp="1"/>
          </p:cNvGraphicFramePr>
          <p:nvPr>
            <p:extLst>
              <p:ext uri="{D42A27DB-BD31-4B8C-83A1-F6EECF244321}">
                <p14:modId xmlns:p14="http://schemas.microsoft.com/office/powerpoint/2010/main" val="552093788"/>
              </p:ext>
            </p:extLst>
          </p:nvPr>
        </p:nvGraphicFramePr>
        <p:xfrm>
          <a:off x="0" y="0"/>
          <a:ext cx="9906000" cy="6621323"/>
        </p:xfrm>
        <a:graphic>
          <a:graphicData uri="http://schemas.openxmlformats.org/drawingml/2006/table">
            <a:tbl>
              <a:tblPr firstRow="1" bandRow="1">
                <a:tableStyleId>{5940675A-B579-460E-94D1-54222C63F5DA}</a:tableStyleId>
              </a:tblPr>
              <a:tblGrid>
                <a:gridCol w="1257300">
                  <a:extLst>
                    <a:ext uri="{9D8B030D-6E8A-4147-A177-3AD203B41FA5}">
                      <a16:colId xmlns:a16="http://schemas.microsoft.com/office/drawing/2014/main" val="3247329152"/>
                    </a:ext>
                  </a:extLst>
                </a:gridCol>
                <a:gridCol w="1828800">
                  <a:extLst>
                    <a:ext uri="{9D8B030D-6E8A-4147-A177-3AD203B41FA5}">
                      <a16:colId xmlns:a16="http://schemas.microsoft.com/office/drawing/2014/main" val="1735481103"/>
                    </a:ext>
                  </a:extLst>
                </a:gridCol>
                <a:gridCol w="6819900">
                  <a:extLst>
                    <a:ext uri="{9D8B030D-6E8A-4147-A177-3AD203B41FA5}">
                      <a16:colId xmlns:a16="http://schemas.microsoft.com/office/drawing/2014/main" val="1127736874"/>
                    </a:ext>
                  </a:extLst>
                </a:gridCol>
              </a:tblGrid>
              <a:tr h="45913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625303">
                <a:tc>
                  <a:txBody>
                    <a:bodyPr/>
                    <a:lstStyle/>
                    <a:p>
                      <a:r>
                        <a:rPr lang="en-GB" sz="1100" kern="1200" dirty="0">
                          <a:solidFill>
                            <a:schemeClr val="tx1"/>
                          </a:solidFill>
                          <a:effectLst/>
                          <a:latin typeface="+mn-lt"/>
                          <a:ea typeface="+mn-ea"/>
                          <a:cs typeface="+mn-cs"/>
                        </a:rPr>
                        <a:t>‘Thus with a kiss I die’</a:t>
                      </a:r>
                      <a:endParaRPr lang="en-GB" sz="1100" dirty="0"/>
                    </a:p>
                  </a:txBody>
                  <a:tcPr/>
                </a:tc>
                <a:tc>
                  <a:txBody>
                    <a:bodyPr/>
                    <a:lstStyle/>
                    <a:p>
                      <a:r>
                        <a:rPr lang="en-US" sz="1100" dirty="0"/>
                        <a:t>Romeo </a:t>
                      </a:r>
                    </a:p>
                    <a:p>
                      <a:endParaRPr lang="en-US" sz="1100" dirty="0"/>
                    </a:p>
                    <a:p>
                      <a:r>
                        <a:rPr lang="en-US" sz="1100" dirty="0"/>
                        <a:t>Act 5 Scene 3</a:t>
                      </a:r>
                    </a:p>
                    <a:p>
                      <a:endParaRPr lang="en-US" sz="1100" dirty="0"/>
                    </a:p>
                    <a:p>
                      <a:r>
                        <a:rPr lang="en-US" sz="1100" dirty="0"/>
                        <a:t>Romeo’s last line before he drinks the poison and dies in the Capulet tomb.</a:t>
                      </a:r>
                      <a:endParaRPr lang="en-GB" sz="1100" dirty="0"/>
                    </a:p>
                  </a:txBody>
                  <a:tcPr/>
                </a:tc>
                <a:tc>
                  <a:txBody>
                    <a:bodyPr/>
                    <a:lstStyle/>
                    <a:p>
                      <a:endParaRPr lang="en-US" sz="1000" dirty="0"/>
                    </a:p>
                  </a:txBody>
                  <a:tcPr/>
                </a:tc>
                <a:extLst>
                  <a:ext uri="{0D108BD9-81ED-4DB2-BD59-A6C34878D82A}">
                    <a16:rowId xmlns:a16="http://schemas.microsoft.com/office/drawing/2014/main" val="936153322"/>
                  </a:ext>
                </a:extLst>
              </a:tr>
              <a:tr h="2113069">
                <a:tc>
                  <a:txBody>
                    <a:bodyPr/>
                    <a:lstStyle/>
                    <a:p>
                      <a:r>
                        <a:rPr lang="en-GB" sz="1100" kern="1200" dirty="0">
                          <a:solidFill>
                            <a:schemeClr val="tx1"/>
                          </a:solidFill>
                          <a:effectLst/>
                          <a:latin typeface="+mn-lt"/>
                          <a:ea typeface="+mn-ea"/>
                          <a:cs typeface="+mn-cs"/>
                        </a:rPr>
                        <a:t>‘O happy dagger!’</a:t>
                      </a:r>
                      <a:endParaRPr lang="en-GB" sz="1100" dirty="0"/>
                    </a:p>
                  </a:txBody>
                  <a:tcPr/>
                </a:tc>
                <a:tc>
                  <a:txBody>
                    <a:bodyPr/>
                    <a:lstStyle/>
                    <a:p>
                      <a:r>
                        <a:rPr lang="en-US" sz="1100" b="0" dirty="0"/>
                        <a:t>Juliet </a:t>
                      </a:r>
                    </a:p>
                    <a:p>
                      <a:endParaRPr lang="en-US" sz="1100" b="0" dirty="0"/>
                    </a:p>
                    <a:p>
                      <a:r>
                        <a:rPr lang="en-US" sz="1100" b="0" dirty="0"/>
                        <a:t>Act 5 Scene 3</a:t>
                      </a:r>
                    </a:p>
                    <a:p>
                      <a:endParaRPr lang="en-US" sz="1100" b="0" dirty="0"/>
                    </a:p>
                    <a:p>
                      <a:r>
                        <a:rPr lang="en-US" sz="1100" b="0" dirty="0"/>
                        <a:t>Juliet’s last line before she kills herself. She takes Romeo’s dagger and stabs herself.</a:t>
                      </a:r>
                      <a:endParaRPr lang="en-GB" sz="1100" b="0" dirty="0"/>
                    </a:p>
                  </a:txBody>
                  <a:tcPr/>
                </a:tc>
                <a:tc>
                  <a:txBody>
                    <a:bodyPr/>
                    <a:lstStyle/>
                    <a:p>
                      <a:endParaRPr lang="en-GB" sz="1000" b="0" dirty="0"/>
                    </a:p>
                  </a:txBody>
                  <a:tcPr/>
                </a:tc>
                <a:extLst>
                  <a:ext uri="{0D108BD9-81ED-4DB2-BD59-A6C34878D82A}">
                    <a16:rowId xmlns:a16="http://schemas.microsoft.com/office/drawing/2014/main" val="2358914207"/>
                  </a:ext>
                </a:extLst>
              </a:tr>
              <a:tr h="2423815">
                <a:tc>
                  <a:txBody>
                    <a:bodyPr/>
                    <a:lstStyle/>
                    <a:p>
                      <a:r>
                        <a:rPr lang="en-GB" sz="1100" kern="1200" dirty="0">
                          <a:solidFill>
                            <a:schemeClr val="tx1"/>
                          </a:solidFill>
                          <a:effectLst/>
                          <a:latin typeface="+mn-lt"/>
                          <a:ea typeface="+mn-ea"/>
                          <a:cs typeface="+mn-cs"/>
                        </a:rPr>
                        <a:t>“What a scourge is laid upon your hate that heaven finds a means to kill your joys with love’…</a:t>
                      </a:r>
                    </a:p>
                    <a:p>
                      <a:endParaRPr lang="en-GB" sz="1100" kern="1200" dirty="0">
                        <a:solidFill>
                          <a:schemeClr val="tx1"/>
                        </a:solidFill>
                        <a:effectLst/>
                        <a:latin typeface="+mn-lt"/>
                        <a:ea typeface="+mn-ea"/>
                        <a:cs typeface="+mn-cs"/>
                      </a:endParaRPr>
                    </a:p>
                    <a:p>
                      <a:r>
                        <a:rPr lang="en-GB" sz="1100" kern="1200" dirty="0">
                          <a:solidFill>
                            <a:schemeClr val="tx1"/>
                          </a:solidFill>
                          <a:effectLst/>
                          <a:latin typeface="+mn-lt"/>
                          <a:ea typeface="+mn-ea"/>
                          <a:cs typeface="+mn-cs"/>
                        </a:rPr>
                        <a:t>All are </a:t>
                      </a:r>
                      <a:r>
                        <a:rPr lang="en-GB" sz="1100" kern="1200" dirty="0" err="1">
                          <a:solidFill>
                            <a:schemeClr val="tx1"/>
                          </a:solidFill>
                          <a:effectLst/>
                          <a:latin typeface="+mn-lt"/>
                          <a:ea typeface="+mn-ea"/>
                          <a:cs typeface="+mn-cs"/>
                        </a:rPr>
                        <a:t>punish’d</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Prince Escalus </a:t>
                      </a:r>
                    </a:p>
                    <a:p>
                      <a:endParaRPr lang="en-US" sz="1100" b="0" dirty="0"/>
                    </a:p>
                    <a:p>
                      <a:r>
                        <a:rPr lang="en-US" sz="1100" b="0" dirty="0"/>
                        <a:t>Act 5 Scene 3</a:t>
                      </a:r>
                    </a:p>
                    <a:p>
                      <a:endParaRPr lang="en-US" sz="1100" b="0" dirty="0"/>
                    </a:p>
                    <a:p>
                      <a:r>
                        <a:rPr lang="en-US" sz="1100" dirty="0"/>
                        <a:t>The Prince arrives at the Capulet tomb to find the bodies of Romeo, Juliet, and Paris. He delivers this final, devastating line of public condemnation.</a:t>
                      </a:r>
                      <a:endParaRPr lang="en-GB" sz="1100" b="0" dirty="0"/>
                    </a:p>
                  </a:txBody>
                  <a:tcPr/>
                </a:tc>
                <a:tc>
                  <a:txBody>
                    <a:bodyPr/>
                    <a:lstStyle/>
                    <a:p>
                      <a:endParaRPr lang="en-US" sz="90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1725011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66C64-8EAC-2636-0A41-90C3B7F5437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133C784-3E04-6366-C884-1607CC5E42C2}"/>
              </a:ext>
            </a:extLst>
          </p:cNvPr>
          <p:cNvGraphicFramePr>
            <a:graphicFrameLocks noGrp="1"/>
          </p:cNvGraphicFramePr>
          <p:nvPr>
            <p:extLst>
              <p:ext uri="{D42A27DB-BD31-4B8C-83A1-F6EECF244321}">
                <p14:modId xmlns:p14="http://schemas.microsoft.com/office/powerpoint/2010/main" val="1253258678"/>
              </p:ext>
            </p:extLst>
          </p:nvPr>
        </p:nvGraphicFramePr>
        <p:xfrm>
          <a:off x="0" y="0"/>
          <a:ext cx="9906000" cy="685800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63165">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3887057">
                <a:tc>
                  <a:txBody>
                    <a:bodyPr/>
                    <a:lstStyle/>
                    <a:p>
                      <a:r>
                        <a:rPr lang="en-GB" sz="1100" kern="1200" dirty="0">
                          <a:solidFill>
                            <a:schemeClr val="tx1"/>
                          </a:solidFill>
                          <a:effectLst/>
                          <a:latin typeface="+mn-lt"/>
                          <a:ea typeface="+mn-ea"/>
                          <a:cs typeface="+mn-cs"/>
                        </a:rPr>
                        <a:t>‘Let two more summers </a:t>
                      </a:r>
                      <a:r>
                        <a:rPr lang="en-GB" sz="1100" b="1" kern="1200" dirty="0">
                          <a:solidFill>
                            <a:schemeClr val="tx1"/>
                          </a:solidFill>
                          <a:effectLst/>
                          <a:latin typeface="+mn-lt"/>
                          <a:ea typeface="+mn-ea"/>
                          <a:cs typeface="+mn-cs"/>
                        </a:rPr>
                        <a:t>wither in their pride</a:t>
                      </a:r>
                      <a:r>
                        <a:rPr lang="en-GB" sz="1100" kern="1200" dirty="0">
                          <a:solidFill>
                            <a:schemeClr val="tx1"/>
                          </a:solidFill>
                          <a:effectLst/>
                          <a:latin typeface="+mn-lt"/>
                          <a:ea typeface="+mn-ea"/>
                          <a:cs typeface="+mn-cs"/>
                        </a:rPr>
                        <a:t>, ere we may think her </a:t>
                      </a:r>
                      <a:r>
                        <a:rPr lang="en-GB" sz="1100" b="1" kern="1200" dirty="0">
                          <a:solidFill>
                            <a:schemeClr val="tx1"/>
                          </a:solidFill>
                          <a:effectLst/>
                          <a:latin typeface="+mn-lt"/>
                          <a:ea typeface="+mn-ea"/>
                          <a:cs typeface="+mn-cs"/>
                        </a:rPr>
                        <a:t>ripe</a:t>
                      </a:r>
                      <a:r>
                        <a:rPr lang="en-GB" sz="1100" kern="1200" dirty="0">
                          <a:solidFill>
                            <a:schemeClr val="tx1"/>
                          </a:solidFill>
                          <a:effectLst/>
                          <a:latin typeface="+mn-lt"/>
                          <a:ea typeface="+mn-ea"/>
                          <a:cs typeface="+mn-cs"/>
                        </a:rPr>
                        <a:t> to be a bride.’</a:t>
                      </a:r>
                      <a:endParaRPr lang="en-GB" sz="1100" dirty="0"/>
                    </a:p>
                  </a:txBody>
                  <a:tcPr/>
                </a:tc>
                <a:tc>
                  <a:txBody>
                    <a:bodyPr/>
                    <a:lstStyle/>
                    <a:p>
                      <a:r>
                        <a:rPr lang="en-US" sz="1100" dirty="0"/>
                        <a:t>Lord Capulet </a:t>
                      </a:r>
                    </a:p>
                    <a:p>
                      <a:endParaRPr lang="en-US" sz="1100" dirty="0"/>
                    </a:p>
                    <a:p>
                      <a:r>
                        <a:rPr lang="en-US" sz="1100" dirty="0"/>
                        <a:t>Act 1 Scene 2</a:t>
                      </a:r>
                    </a:p>
                    <a:p>
                      <a:endParaRPr lang="en-US" sz="1100" dirty="0"/>
                    </a:p>
                    <a:p>
                      <a:r>
                        <a:rPr lang="en-US" sz="1100" dirty="0"/>
                        <a:t>He is speaking to </a:t>
                      </a:r>
                      <a:r>
                        <a:rPr lang="en-US" sz="1100" b="0" dirty="0"/>
                        <a:t>Paris</a:t>
                      </a:r>
                      <a:r>
                        <a:rPr lang="en-US" sz="1100" dirty="0"/>
                        <a:t>, a wealthy and noble kinsman of the Prince, who has just asked Capulet for permission to marry Juliet</a:t>
                      </a:r>
                    </a:p>
                    <a:p>
                      <a:endParaRPr lang="en-GB" sz="1100" dirty="0"/>
                    </a:p>
                  </a:txBody>
                  <a:tcPr/>
                </a:tc>
                <a:tc>
                  <a:txBody>
                    <a:bodyPr/>
                    <a:lstStyle/>
                    <a:p>
                      <a:r>
                        <a:rPr lang="en-US" sz="1100" b="0" dirty="0"/>
                        <a:t>He wants Paris to wait two more years. J</a:t>
                      </a:r>
                      <a:r>
                        <a:rPr lang="en-US" sz="1100" dirty="0"/>
                        <a:t>uliet is currently only 13, and he believes she needs to be 15 before she is mature enough (</a:t>
                      </a:r>
                      <a:r>
                        <a:rPr lang="en-US" sz="1100" b="1" dirty="0"/>
                        <a:t>"ripe"</a:t>
                      </a:r>
                      <a:r>
                        <a:rPr lang="en-US" sz="1100" dirty="0"/>
                        <a:t>) to handle marriage and motherhood.</a:t>
                      </a:r>
                    </a:p>
                    <a:p>
                      <a:pPr marL="171450" indent="-171450">
                        <a:buFont typeface="Arial" panose="020B0604020202020204" pitchFamily="34" charset="0"/>
                        <a:buChar char="•"/>
                      </a:pPr>
                      <a:r>
                        <a:rPr lang="en-US" sz="1100" b="1" dirty="0"/>
                        <a:t>Metaphor</a:t>
                      </a:r>
                      <a:r>
                        <a:rPr lang="en-US" sz="1100" b="0" dirty="0"/>
                        <a:t>: </a:t>
                      </a:r>
                      <a:r>
                        <a:rPr lang="en-US" sz="1100" b="1" dirty="0"/>
                        <a:t>"Ripe"</a:t>
                      </a:r>
                      <a:r>
                        <a:rPr lang="en-US" sz="1100" dirty="0"/>
                        <a:t> means ready or mature. This is a powerful, yet impersonal, </a:t>
                      </a:r>
                      <a:r>
                        <a:rPr lang="en-US" sz="1100" b="1" dirty="0"/>
                        <a:t>metaphor</a:t>
                      </a:r>
                      <a:r>
                        <a:rPr lang="en-US" sz="1100" dirty="0"/>
                        <a:t> comparing Juliet to fruit that needs more time to fully develop before being picked (married).</a:t>
                      </a:r>
                    </a:p>
                    <a:p>
                      <a:pPr marL="171450" indent="-171450">
                        <a:buFont typeface="Arial" panose="020B0604020202020204" pitchFamily="34" charset="0"/>
                        <a:buChar char="•"/>
                      </a:pPr>
                      <a:r>
                        <a:rPr lang="en-US" sz="1100" b="1" dirty="0"/>
                        <a:t>Natural imagery</a:t>
                      </a:r>
                      <a:r>
                        <a:rPr lang="en-US" sz="1100" b="0" dirty="0"/>
                        <a:t>: </a:t>
                      </a:r>
                      <a:r>
                        <a:rPr lang="en-US" sz="1100" b="1" dirty="0"/>
                        <a:t>"Wither in their pride"</a:t>
                      </a:r>
                      <a:r>
                        <a:rPr lang="en-US" sz="1100" dirty="0"/>
                        <a:t> is a poetic way of saying the years must pass. This shows Capulet is not eager to rush his daughter's development. </a:t>
                      </a:r>
                    </a:p>
                    <a:p>
                      <a:endParaRPr lang="en-US" sz="1100" b="0" dirty="0"/>
                    </a:p>
                    <a:p>
                      <a:r>
                        <a:rPr lang="en-US" sz="1100" dirty="0"/>
                        <a:t>Initially, Capulet could be demonstrating genuine care for his daughter's well-being and youth. Although this is quickly forgotten later in the play when the family suffers a loss.</a:t>
                      </a:r>
                    </a:p>
                    <a:p>
                      <a:endParaRPr lang="en-US" sz="1100" b="0" dirty="0"/>
                    </a:p>
                    <a:p>
                      <a:r>
                        <a:rPr lang="en-US" sz="1100" b="0" i="1" dirty="0"/>
                        <a:t>Alt analysis: He is controlling and fits into the role of a patriarch – objectifies her</a:t>
                      </a:r>
                    </a:p>
                    <a:p>
                      <a:endParaRPr lang="en-US" sz="1100" b="0" dirty="0"/>
                    </a:p>
                    <a:p>
                      <a:pPr marL="171450" indent="-171450">
                        <a:buFont typeface="Arial" panose="020B0604020202020204" pitchFamily="34" charset="0"/>
                        <a:buChar char="•"/>
                      </a:pPr>
                      <a:r>
                        <a:rPr lang="en-US" sz="1100" b="1" dirty="0"/>
                        <a:t>Impersonal Language</a:t>
                      </a:r>
                      <a:r>
                        <a:rPr lang="en-US" sz="1100" b="0" dirty="0"/>
                        <a:t>: Capulet compares his daughter to something that must be physically ready or harvested. This is impersonal language; fruit doesn't have a voice or choice in when it's picked.</a:t>
                      </a:r>
                    </a:p>
                    <a:p>
                      <a:pPr marL="171450" indent="-171450">
                        <a:buFont typeface="Arial" panose="020B0604020202020204" pitchFamily="34" charset="0"/>
                        <a:buChar char="•"/>
                      </a:pPr>
                      <a:r>
                        <a:rPr lang="en-US" sz="1100" b="1" dirty="0"/>
                        <a:t>Focus on Utility</a:t>
                      </a:r>
                      <a:r>
                        <a:rPr lang="en-US" sz="1100" b="0" dirty="0"/>
                        <a:t>: Being "ripe" means she is ready to fulfill her function: to be married ("a bride") and, by implication, to produce children. Her value is measured by her suitability for marriage and motherhood, not by her personal development, thoughts, or feelings.</a:t>
                      </a:r>
                    </a:p>
                    <a:p>
                      <a:pPr marL="171450" indent="-171450">
                        <a:buFont typeface="Arial" panose="020B0604020202020204" pitchFamily="34" charset="0"/>
                        <a:buChar char="•"/>
                      </a:pPr>
                      <a:r>
                        <a:rPr lang="en-US" sz="1100" b="1" dirty="0"/>
                        <a:t>Lack of agency</a:t>
                      </a:r>
                      <a:r>
                        <a:rPr lang="en-US" sz="1100" b="0" dirty="0"/>
                        <a:t>: Capulet is negotiating Juliet's future with another man without consulting </a:t>
                      </a:r>
                      <a:r>
                        <a:rPr lang="en-US" sz="1100" b="0" i="1" u="sng" dirty="0"/>
                        <a:t>her</a:t>
                      </a:r>
                      <a:r>
                        <a:rPr lang="en-US" sz="1100" b="0" dirty="0"/>
                        <a:t>. The decision to delay or approve the marriage is entirely his.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A "Stranger in the World": </a:t>
                      </a:r>
                      <a:r>
                        <a:rPr lang="en-US" sz="1100" b="0" dirty="0"/>
                        <a:t>This phrase, while perhaps meaning "inexperienced," also suggests she is not yet a fully recognized individual, but rather a child whose value is yet to be realized, like a commodity awaiting full market worth.</a:t>
                      </a:r>
                    </a:p>
                  </a:txBody>
                  <a:tcPr/>
                </a:tc>
                <a:extLst>
                  <a:ext uri="{0D108BD9-81ED-4DB2-BD59-A6C34878D82A}">
                    <a16:rowId xmlns:a16="http://schemas.microsoft.com/office/drawing/2014/main" val="2835398972"/>
                  </a:ext>
                </a:extLst>
              </a:tr>
              <a:tr h="2507779">
                <a:tc>
                  <a:txBody>
                    <a:bodyPr/>
                    <a:lstStyle/>
                    <a:p>
                      <a:r>
                        <a:rPr lang="en-US" sz="1100" dirty="0"/>
                        <a:t>“She is the </a:t>
                      </a:r>
                      <a:r>
                        <a:rPr lang="en-US" sz="1100" b="1" dirty="0"/>
                        <a:t>hopeful</a:t>
                      </a:r>
                      <a:r>
                        <a:rPr lang="en-US" sz="1100" dirty="0"/>
                        <a:t> </a:t>
                      </a:r>
                      <a:r>
                        <a:rPr lang="en-US" sz="1100" b="1" dirty="0"/>
                        <a:t>lady</a:t>
                      </a:r>
                      <a:r>
                        <a:rPr lang="en-US" sz="1100" dirty="0"/>
                        <a:t> of my earth”</a:t>
                      </a:r>
                      <a:endParaRPr lang="en-GB" sz="1100" dirty="0"/>
                    </a:p>
                  </a:txBody>
                  <a:tcPr/>
                </a:tc>
                <a:tc>
                  <a:txBody>
                    <a:bodyPr/>
                    <a:lstStyle/>
                    <a:p>
                      <a:r>
                        <a:rPr lang="en-US" sz="1100" dirty="0"/>
                        <a:t>Lord Capulet</a:t>
                      </a:r>
                    </a:p>
                    <a:p>
                      <a:endParaRPr lang="en-US" sz="1100" dirty="0"/>
                    </a:p>
                    <a:p>
                      <a:r>
                        <a:rPr lang="en-US" sz="1100" dirty="0"/>
                        <a:t>Act 1 Scene 2</a:t>
                      </a:r>
                    </a:p>
                    <a:p>
                      <a:endParaRPr lang="en-US" sz="1100" dirty="0"/>
                    </a:p>
                    <a:p>
                      <a:r>
                        <a:rPr lang="en-US" sz="1100" dirty="0"/>
                        <a:t>He is speaking to </a:t>
                      </a:r>
                      <a:r>
                        <a:rPr lang="en-US" sz="1100" b="0" dirty="0"/>
                        <a:t>Paris</a:t>
                      </a:r>
                      <a:r>
                        <a:rPr lang="en-US" sz="1100" dirty="0"/>
                        <a:t>, explaining that while he is delaying the marriage for two years.</a:t>
                      </a:r>
                    </a:p>
                    <a:p>
                      <a:endParaRPr lang="en-US" sz="1100" dirty="0"/>
                    </a:p>
                    <a:p>
                      <a:endParaRPr lang="en-GB" sz="1100" dirty="0"/>
                    </a:p>
                  </a:txBody>
                  <a:tcPr/>
                </a:tc>
                <a:tc>
                  <a:txBody>
                    <a:bodyPr/>
                    <a:lstStyle/>
                    <a:p>
                      <a:r>
                        <a:rPr lang="en-US" sz="1100" b="0" dirty="0"/>
                        <a:t>This quote reveals Lord Capulet's paternal devotion and his view of Juliet as his most valuable possession and source of future happiness: his initial protective stance is a mix of true love and the very practical need to ensure the survival and prosperity of the Capulet dynasty. </a:t>
                      </a:r>
                      <a:r>
                        <a:rPr lang="en-US" sz="1100" b="0" i="1" dirty="0"/>
                        <a:t>So is he only showing paternal devotion to protect his family name?</a:t>
                      </a:r>
                    </a:p>
                    <a:p>
                      <a:endParaRPr lang="en-US" sz="1100" b="0" dirty="0"/>
                    </a:p>
                    <a:p>
                      <a:pPr marL="171450" indent="-171450">
                        <a:buFont typeface="Arial" panose="020B0604020202020204" pitchFamily="34" charset="0"/>
                        <a:buChar char="•"/>
                      </a:pPr>
                      <a:r>
                        <a:rPr lang="en-US" sz="1100" b="0" dirty="0"/>
                        <a:t>"</a:t>
                      </a:r>
                      <a:r>
                        <a:rPr lang="en-US" sz="1100" b="1" dirty="0"/>
                        <a:t>Lady</a:t>
                      </a:r>
                      <a:r>
                        <a:rPr lang="en-US" sz="1100" b="0" dirty="0"/>
                        <a:t>" is a term of respect and endearment, acknowledging her high social status and value.</a:t>
                      </a:r>
                    </a:p>
                    <a:p>
                      <a:pPr marL="171450" indent="-171450">
                        <a:buFont typeface="Arial" panose="020B0604020202020204" pitchFamily="34" charset="0"/>
                        <a:buChar char="•"/>
                      </a:pPr>
                      <a:r>
                        <a:rPr lang="en-US" sz="1100" b="0" dirty="0"/>
                        <a:t>"</a:t>
                      </a:r>
                      <a:r>
                        <a:rPr lang="en-US" sz="1100" b="1" dirty="0"/>
                        <a:t>Hopeful</a:t>
                      </a:r>
                      <a:r>
                        <a:rPr lang="en-US" sz="1100" b="0" dirty="0"/>
                        <a:t>" is the most significant word. It means she is the object of his hopes for the future. This shows that Capulet sees Juliet as the culmination of his life and the source of his future joy, success, and legacy (the continuation of his family line).</a:t>
                      </a:r>
                    </a:p>
                    <a:p>
                      <a:pPr marL="171450" indent="-171450">
                        <a:buFont typeface="Arial" panose="020B0604020202020204" pitchFamily="34" charset="0"/>
                        <a:buChar char="•"/>
                      </a:pPr>
                      <a:r>
                        <a:rPr lang="en-US" sz="1100" b="1" dirty="0"/>
                        <a:t>Hyperbole</a:t>
                      </a:r>
                      <a:r>
                        <a:rPr lang="en-US" sz="1100" b="0" dirty="0"/>
                        <a:t>: "Earth" in this context is a figurative term for his entire existence, possessions, and world. Juliet is the most valuable thing he possesses and the focus of his entire life. She holds the family's "hope" because she is the key to a strategic alliance with Paris and the continuation of the Capulet name and fortune.</a:t>
                      </a:r>
                    </a:p>
                    <a:p>
                      <a:endParaRPr lang="en-GB" sz="1100" dirty="0"/>
                    </a:p>
                  </a:txBody>
                  <a:tcPr/>
                </a:tc>
                <a:extLst>
                  <a:ext uri="{0D108BD9-81ED-4DB2-BD59-A6C34878D82A}">
                    <a16:rowId xmlns:a16="http://schemas.microsoft.com/office/drawing/2014/main" val="936153322"/>
                  </a:ext>
                </a:extLst>
              </a:tr>
            </a:tbl>
          </a:graphicData>
        </a:graphic>
      </p:graphicFrame>
    </p:spTree>
    <p:extLst>
      <p:ext uri="{BB962C8B-B14F-4D97-AF65-F5344CB8AC3E}">
        <p14:creationId xmlns:p14="http://schemas.microsoft.com/office/powerpoint/2010/main" val="3084573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4AB7A-EAA8-812D-7C9B-AE26A917A82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5BD9EAA-266D-A3D8-5687-592C41726B0E}"/>
              </a:ext>
            </a:extLst>
          </p:cNvPr>
          <p:cNvGraphicFramePr>
            <a:graphicFrameLocks noGrp="1"/>
          </p:cNvGraphicFramePr>
          <p:nvPr>
            <p:extLst>
              <p:ext uri="{D42A27DB-BD31-4B8C-83A1-F6EECF244321}">
                <p14:modId xmlns:p14="http://schemas.microsoft.com/office/powerpoint/2010/main" val="2277939924"/>
              </p:ext>
            </p:extLst>
          </p:nvPr>
        </p:nvGraphicFramePr>
        <p:xfrm>
          <a:off x="0" y="0"/>
          <a:ext cx="9906000" cy="6642192"/>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615440">
                  <a:extLst>
                    <a:ext uri="{9D8B030D-6E8A-4147-A177-3AD203B41FA5}">
                      <a16:colId xmlns:a16="http://schemas.microsoft.com/office/drawing/2014/main" val="1735481103"/>
                    </a:ext>
                  </a:extLst>
                </a:gridCol>
                <a:gridCol w="6868160">
                  <a:extLst>
                    <a:ext uri="{9D8B030D-6E8A-4147-A177-3AD203B41FA5}">
                      <a16:colId xmlns:a16="http://schemas.microsoft.com/office/drawing/2014/main" val="1127736874"/>
                    </a:ext>
                  </a:extLst>
                </a:gridCol>
              </a:tblGrid>
              <a:tr h="450351">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431001">
                <a:tc>
                  <a:txBody>
                    <a:bodyPr/>
                    <a:lstStyle/>
                    <a:p>
                      <a:r>
                        <a:rPr lang="en-GB" sz="1100" kern="1200" dirty="0">
                          <a:solidFill>
                            <a:schemeClr val="tx1"/>
                          </a:solidFill>
                          <a:effectLst/>
                          <a:latin typeface="+mn-lt"/>
                          <a:ea typeface="+mn-ea"/>
                          <a:cs typeface="+mn-cs"/>
                        </a:rPr>
                        <a:t>‘What, </a:t>
                      </a:r>
                      <a:r>
                        <a:rPr lang="en-GB" sz="1100" b="1" kern="1200" dirty="0">
                          <a:solidFill>
                            <a:schemeClr val="tx1"/>
                          </a:solidFill>
                          <a:effectLst/>
                          <a:latin typeface="+mn-lt"/>
                          <a:ea typeface="+mn-ea"/>
                          <a:cs typeface="+mn-cs"/>
                        </a:rPr>
                        <a:t>lamb</a:t>
                      </a:r>
                      <a:r>
                        <a:rPr lang="en-GB" sz="1100" kern="1200" dirty="0">
                          <a:solidFill>
                            <a:schemeClr val="tx1"/>
                          </a:solidFill>
                          <a:effectLst/>
                          <a:latin typeface="+mn-lt"/>
                          <a:ea typeface="+mn-ea"/>
                          <a:cs typeface="+mn-cs"/>
                        </a:rPr>
                        <a:t>! What </a:t>
                      </a:r>
                      <a:r>
                        <a:rPr lang="en-GB" sz="1100" b="1" kern="1200" dirty="0">
                          <a:solidFill>
                            <a:schemeClr val="tx1"/>
                          </a:solidFill>
                          <a:effectLst/>
                          <a:latin typeface="+mn-lt"/>
                          <a:ea typeface="+mn-ea"/>
                          <a:cs typeface="+mn-cs"/>
                        </a:rPr>
                        <a:t>ladybird</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The Nurse </a:t>
                      </a:r>
                    </a:p>
                    <a:p>
                      <a:endParaRPr lang="en-US" sz="1100" dirty="0"/>
                    </a:p>
                    <a:p>
                      <a:r>
                        <a:rPr lang="en-US" sz="1100" dirty="0"/>
                        <a:t>Act 1 Scene 3</a:t>
                      </a:r>
                    </a:p>
                    <a:p>
                      <a:endParaRPr lang="en-US" sz="1100" dirty="0"/>
                    </a:p>
                    <a:p>
                      <a:r>
                        <a:rPr lang="en-US" sz="1100" dirty="0"/>
                        <a:t>Nurse greets her with this outburst of affection.</a:t>
                      </a:r>
                      <a:endParaRPr lang="en-GB" sz="1100" dirty="0"/>
                    </a:p>
                  </a:txBody>
                  <a:tcPr/>
                </a:tc>
                <a:tc>
                  <a:txBody>
                    <a:bodyPr/>
                    <a:lstStyle/>
                    <a:p>
                      <a:r>
                        <a:rPr lang="en-US" sz="1100" dirty="0"/>
                        <a:t>This quote instantly defines the Nurse’s warm, affectionate, relationship with Juliet. A relationship </a:t>
                      </a:r>
                    </a:p>
                    <a:p>
                      <a:pPr marL="171450" indent="-171450">
                        <a:buFont typeface="Arial" panose="020B0604020202020204" pitchFamily="34" charset="0"/>
                        <a:buChar char="•"/>
                      </a:pPr>
                      <a:r>
                        <a:rPr lang="en-US" sz="1100" b="0" dirty="0"/>
                        <a:t>‘</a:t>
                      </a:r>
                      <a:r>
                        <a:rPr lang="en-US" sz="1100" b="1" dirty="0"/>
                        <a:t>Lamb</a:t>
                      </a:r>
                      <a:r>
                        <a:rPr lang="en-US" sz="1100" b="0" dirty="0"/>
                        <a:t>’: A lamb symbolizes innocence, purity, gentleness, and youth. It also carries biblical connotations of sacrifice and innocence, which tragically foreshadows Juliet's own fate later in the play. Nurse immediately emphasizes Juliet's youth and her own protective, nurturing feelings towards her.</a:t>
                      </a:r>
                    </a:p>
                    <a:p>
                      <a:pPr marL="171450" indent="-171450">
                        <a:buFont typeface="Arial" panose="020B0604020202020204" pitchFamily="34" charset="0"/>
                        <a:buChar char="•"/>
                      </a:pPr>
                      <a:r>
                        <a:rPr lang="en-US" sz="1100" b="0" dirty="0"/>
                        <a:t>‘</a:t>
                      </a:r>
                      <a:r>
                        <a:rPr lang="en-US" sz="1100" b="1" dirty="0"/>
                        <a:t>Ladybird</a:t>
                      </a:r>
                      <a:r>
                        <a:rPr lang="en-US" sz="1100" b="0" dirty="0"/>
                        <a:t>’: In old English usage, "ladybird" was sometimes used as a term of warning against danger, but here it is simply a very common, affectionate pet name used for a young child.</a:t>
                      </a:r>
                    </a:p>
                    <a:p>
                      <a:pPr marL="171450" indent="-171450">
                        <a:buFont typeface="Arial" panose="020B0604020202020204" pitchFamily="34" charset="0"/>
                        <a:buChar char="•"/>
                      </a:pPr>
                      <a:r>
                        <a:rPr lang="en-US" sz="1100" b="1" dirty="0"/>
                        <a:t>Contrast</a:t>
                      </a:r>
                      <a:r>
                        <a:rPr lang="en-US" sz="1100" b="0" dirty="0"/>
                        <a:t>: It shows that their bond is one of deep, almost maternal affection, built on years of intimate care, unlike the formal, distant relationship Juliet has with her own mother, Lady Capulet.</a:t>
                      </a:r>
                      <a:endParaRPr lang="en-GB" sz="1100" b="0" dirty="0"/>
                    </a:p>
                  </a:txBody>
                  <a:tcPr/>
                </a:tc>
                <a:extLst>
                  <a:ext uri="{0D108BD9-81ED-4DB2-BD59-A6C34878D82A}">
                    <a16:rowId xmlns:a16="http://schemas.microsoft.com/office/drawing/2014/main" val="2835398972"/>
                  </a:ext>
                </a:extLst>
              </a:tr>
              <a:tr h="1950885">
                <a:tc>
                  <a:txBody>
                    <a:bodyPr/>
                    <a:lstStyle/>
                    <a:p>
                      <a:r>
                        <a:rPr lang="en-GB" sz="1100" kern="1200" dirty="0">
                          <a:solidFill>
                            <a:schemeClr val="tx1"/>
                          </a:solidFill>
                          <a:effectLst/>
                          <a:latin typeface="+mn-lt"/>
                          <a:ea typeface="+mn-ea"/>
                          <a:cs typeface="+mn-cs"/>
                        </a:rPr>
                        <a:t>‘It is an </a:t>
                      </a:r>
                      <a:r>
                        <a:rPr lang="en-GB" sz="1100" b="1" kern="1200" dirty="0">
                          <a:solidFill>
                            <a:schemeClr val="tx1"/>
                          </a:solidFill>
                          <a:effectLst/>
                          <a:latin typeface="+mn-lt"/>
                          <a:ea typeface="+mn-ea"/>
                          <a:cs typeface="+mn-cs"/>
                        </a:rPr>
                        <a:t>honour</a:t>
                      </a:r>
                      <a:r>
                        <a:rPr lang="en-GB" sz="1100" kern="1200" dirty="0">
                          <a:solidFill>
                            <a:schemeClr val="tx1"/>
                          </a:solidFill>
                          <a:effectLst/>
                          <a:latin typeface="+mn-lt"/>
                          <a:ea typeface="+mn-ea"/>
                          <a:cs typeface="+mn-cs"/>
                        </a:rPr>
                        <a:t> that I </a:t>
                      </a:r>
                      <a:r>
                        <a:rPr lang="en-GB" sz="1100" b="1" kern="1200" dirty="0">
                          <a:solidFill>
                            <a:schemeClr val="tx1"/>
                          </a:solidFill>
                          <a:effectLst/>
                          <a:latin typeface="+mn-lt"/>
                          <a:ea typeface="+mn-ea"/>
                          <a:cs typeface="+mn-cs"/>
                        </a:rPr>
                        <a:t>dream not of</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Juliet</a:t>
                      </a:r>
                    </a:p>
                    <a:p>
                      <a:endParaRPr lang="en-US" sz="1100" dirty="0"/>
                    </a:p>
                    <a:p>
                      <a:r>
                        <a:rPr lang="en-US" sz="1100" dirty="0"/>
                        <a:t>Act 1 Scene 3</a:t>
                      </a:r>
                    </a:p>
                    <a:p>
                      <a:endParaRPr lang="en-US" sz="1100" dirty="0"/>
                    </a:p>
                    <a:p>
                      <a:r>
                        <a:rPr lang="en-US" sz="1100" b="0" dirty="0"/>
                        <a:t>Lady Capulet and the Nurse have just presented the idea of marriage to the noble Paris as a wonderful "</a:t>
                      </a:r>
                      <a:r>
                        <a:rPr lang="en-US" sz="1100" b="0" dirty="0" err="1"/>
                        <a:t>honour</a:t>
                      </a:r>
                      <a:r>
                        <a:rPr lang="en-US" sz="1100" b="0" dirty="0"/>
                        <a:t>." This is Juliet's direct reply to her mother's enthusiastic proposal.</a:t>
                      </a:r>
                    </a:p>
                  </a:txBody>
                  <a:tcPr/>
                </a:tc>
                <a:tc>
                  <a:txBody>
                    <a:bodyPr/>
                    <a:lstStyle/>
                    <a:p>
                      <a:pPr marL="171450" indent="-171450">
                        <a:buFont typeface="Arial" panose="020B0604020202020204" pitchFamily="34" charset="0"/>
                        <a:buChar char="•"/>
                      </a:pPr>
                      <a:r>
                        <a:rPr lang="en-US" sz="1100" b="0" dirty="0"/>
                        <a:t>"</a:t>
                      </a:r>
                      <a:r>
                        <a:rPr lang="en-US" sz="1100" b="1" dirty="0" err="1"/>
                        <a:t>Honour</a:t>
                      </a:r>
                      <a:r>
                        <a:rPr lang="en-US" sz="1100" b="0" dirty="0"/>
                        <a:t>" refers to the social status and respect that comes with marrying a wealthy, high-ranking man like Paris. Lady Capulet frames the match purely in terms of duty and social advancement.</a:t>
                      </a:r>
                    </a:p>
                    <a:p>
                      <a:pPr marL="171450" indent="-171450">
                        <a:buFont typeface="Arial" panose="020B0604020202020204" pitchFamily="34" charset="0"/>
                        <a:buChar char="•"/>
                      </a:pPr>
                      <a:r>
                        <a:rPr lang="en-US" sz="1100" b="0" dirty="0"/>
                        <a:t>Juliet's Acknowledgment: By using her mother's word, Juliet shows she understands the duty and the prestige of the match, but she immediately distances herself from it.</a:t>
                      </a:r>
                    </a:p>
                    <a:p>
                      <a:pPr marL="171450" indent="-171450">
                        <a:buFont typeface="Arial" panose="020B0604020202020204" pitchFamily="34" charset="0"/>
                        <a:buChar char="•"/>
                      </a:pPr>
                      <a:r>
                        <a:rPr lang="en-US" sz="1100" b="1" dirty="0"/>
                        <a:t>"Dream not of</a:t>
                      </a:r>
                      <a:r>
                        <a:rPr lang="en-US" sz="1100" b="0" dirty="0"/>
                        <a:t>" means she has not thought about it, desired it, or focused her imagination on it. Her mind is elsewhere, focused on the world of childhood, perhaps, or simply not yet ready for adult commitments.</a:t>
                      </a:r>
                    </a:p>
                    <a:p>
                      <a:pPr marL="171450" indent="-171450">
                        <a:buFont typeface="Arial" panose="020B0604020202020204" pitchFamily="34" charset="0"/>
                        <a:buChar char="•"/>
                      </a:pPr>
                      <a:r>
                        <a:rPr lang="en-US" sz="1100" b="0" dirty="0"/>
                        <a:t>This line sets up a major theme: the difference between duty/social expectation (marrying Paris for "</a:t>
                      </a:r>
                      <a:r>
                        <a:rPr lang="en-US" sz="1100" b="0" dirty="0" err="1"/>
                        <a:t>honour</a:t>
                      </a:r>
                      <a:r>
                        <a:rPr lang="en-US" sz="1100" b="0" dirty="0"/>
                        <a:t>") and personal desire/true love (falling for Romeo). Juliet is being pressured toward a match she hasn't chosen, highlighting her lack of agency in her own life.</a:t>
                      </a:r>
                    </a:p>
                    <a:p>
                      <a:pPr marL="171450" indent="-171450">
                        <a:buFont typeface="Arial" panose="020B0604020202020204" pitchFamily="34" charset="0"/>
                        <a:buChar char="•"/>
                      </a:pPr>
                      <a:r>
                        <a:rPr lang="en-US" sz="1100" b="1" dirty="0"/>
                        <a:t>Dramatic Irony</a:t>
                      </a:r>
                      <a:r>
                        <a:rPr lang="en-US" sz="1100" b="0" dirty="0"/>
                        <a:t>: The audience knows that Juliet will soon fall instantly in love with Romeo, a relationship she </a:t>
                      </a:r>
                      <a:r>
                        <a:rPr lang="en-US" sz="1100" b="0" i="1" dirty="0"/>
                        <a:t>will</a:t>
                      </a:r>
                      <a:r>
                        <a:rPr lang="en-US" sz="1100" b="0" dirty="0"/>
                        <a:t> "dream of" and pursue passionately. Her current lack of interest in love and marriage makes her future, explosive passion for Romeo even more surprising and dramatic.</a:t>
                      </a:r>
                    </a:p>
                    <a:p>
                      <a:pPr marL="171450" indent="-171450">
                        <a:buFont typeface="Arial" panose="020B0604020202020204" pitchFamily="34" charset="0"/>
                        <a:buChar char="•"/>
                      </a:pPr>
                      <a:r>
                        <a:rPr lang="en-US" sz="1100" b="1" dirty="0"/>
                        <a:t>Simple sentences</a:t>
                      </a:r>
                      <a:r>
                        <a:rPr lang="en-US" sz="1100" b="0" dirty="0"/>
                        <a:t>: simple, understated language to show her initial emotional detachment from marriage and the social ambitions of her parents.</a:t>
                      </a:r>
                      <a:endParaRPr lang="en-GB" sz="1100" b="0" dirty="0"/>
                    </a:p>
                  </a:txBody>
                  <a:tcPr/>
                </a:tc>
                <a:extLst>
                  <a:ext uri="{0D108BD9-81ED-4DB2-BD59-A6C34878D82A}">
                    <a16:rowId xmlns:a16="http://schemas.microsoft.com/office/drawing/2014/main" val="936153322"/>
                  </a:ext>
                </a:extLst>
              </a:tr>
              <a:tr h="2320881">
                <a:tc>
                  <a:txBody>
                    <a:bodyPr/>
                    <a:lstStyle/>
                    <a:p>
                      <a:r>
                        <a:rPr lang="en-GB" sz="1100" kern="1200" dirty="0">
                          <a:solidFill>
                            <a:schemeClr val="tx1"/>
                          </a:solidFill>
                          <a:effectLst/>
                          <a:latin typeface="+mn-lt"/>
                          <a:ea typeface="+mn-ea"/>
                          <a:cs typeface="+mn-cs"/>
                        </a:rPr>
                        <a:t>‘Under love’s heavy </a:t>
                      </a:r>
                      <a:r>
                        <a:rPr lang="en-GB" sz="1100" b="1" kern="1200" dirty="0">
                          <a:solidFill>
                            <a:schemeClr val="tx1"/>
                          </a:solidFill>
                          <a:effectLst/>
                          <a:latin typeface="+mn-lt"/>
                          <a:ea typeface="+mn-ea"/>
                          <a:cs typeface="+mn-cs"/>
                        </a:rPr>
                        <a:t>burden</a:t>
                      </a:r>
                      <a:r>
                        <a:rPr lang="en-GB" sz="1100" kern="1200" dirty="0">
                          <a:solidFill>
                            <a:schemeClr val="tx1"/>
                          </a:solidFill>
                          <a:effectLst/>
                          <a:latin typeface="+mn-lt"/>
                          <a:ea typeface="+mn-ea"/>
                          <a:cs typeface="+mn-cs"/>
                        </a:rPr>
                        <a:t> do I </a:t>
                      </a:r>
                      <a:r>
                        <a:rPr lang="en-GB" sz="1100" b="1" kern="1200" dirty="0">
                          <a:solidFill>
                            <a:schemeClr val="tx1"/>
                          </a:solidFill>
                          <a:effectLst/>
                          <a:latin typeface="+mn-lt"/>
                          <a:ea typeface="+mn-ea"/>
                          <a:cs typeface="+mn-cs"/>
                        </a:rPr>
                        <a:t>sink</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Romeo </a:t>
                      </a:r>
                    </a:p>
                    <a:p>
                      <a:endParaRPr lang="en-US" sz="1100" dirty="0"/>
                    </a:p>
                    <a:p>
                      <a:r>
                        <a:rPr lang="en-US" sz="1100" dirty="0"/>
                        <a:t>Act 1 Scene 4</a:t>
                      </a:r>
                    </a:p>
                    <a:p>
                      <a:endParaRPr lang="en-US" sz="1100" dirty="0"/>
                    </a:p>
                    <a:p>
                      <a:r>
                        <a:rPr lang="en-US" sz="1100" dirty="0"/>
                        <a:t>Romeo is speaking to his friends, Mercutio and Benvolio, as they are about to crash the Capulet feast.</a:t>
                      </a:r>
                      <a:endParaRPr lang="en-GB" sz="1100" dirty="0"/>
                    </a:p>
                  </a:txBody>
                  <a:tcPr/>
                </a:tc>
                <a:tc>
                  <a:txBody>
                    <a:bodyPr/>
                    <a:lstStyle/>
                    <a:p>
                      <a:r>
                        <a:rPr lang="en-US" sz="1100" dirty="0"/>
                        <a:t>For Romeo, love is not a source of joy but a crushing weight.</a:t>
                      </a:r>
                    </a:p>
                    <a:p>
                      <a:pPr marL="171450" indent="-171450">
                        <a:buFont typeface="Arial" panose="020B0604020202020204" pitchFamily="34" charset="0"/>
                        <a:buChar char="•"/>
                      </a:pPr>
                      <a:r>
                        <a:rPr lang="en-US" sz="1100" b="1" dirty="0"/>
                        <a:t>'Heavy burden':</a:t>
                      </a:r>
                      <a:r>
                        <a:rPr lang="en-US" sz="1100" dirty="0"/>
                        <a:t> This suggests that love is a duty, a responsibility, or an unbearable physical weight. This contrasts sharply with the light, passionate image of love later associated with Juliet (e.g., 'winged messenger of heaven').</a:t>
                      </a:r>
                    </a:p>
                    <a:p>
                      <a:pPr marL="171450" indent="-171450">
                        <a:buFont typeface="Arial" panose="020B0604020202020204" pitchFamily="34" charset="0"/>
                        <a:buChar char="•"/>
                      </a:pPr>
                      <a:r>
                        <a:rPr lang="en-US" sz="1100" b="1" dirty="0"/>
                        <a:t>'Sink':</a:t>
                      </a:r>
                      <a:r>
                        <a:rPr lang="en-US" sz="1100" dirty="0"/>
                        <a:t> This verb implies a loss of control, a descent, and a feeling of being overwhelmed. Romeo is passively </a:t>
                      </a:r>
                      <a:r>
                        <a:rPr lang="en-US" sz="1100" b="0" dirty="0"/>
                        <a:t>suffering, unable to rise above his misery.</a:t>
                      </a:r>
                    </a:p>
                    <a:p>
                      <a:pPr marL="171450" indent="-171450">
                        <a:buFont typeface="Arial" panose="020B0604020202020204" pitchFamily="34" charset="0"/>
                        <a:buChar char="•"/>
                      </a:pPr>
                      <a:r>
                        <a:rPr lang="en-GB" sz="1100" b="1" dirty="0"/>
                        <a:t>Hyperbole</a:t>
                      </a:r>
                      <a:r>
                        <a:rPr lang="en-GB" sz="1100" b="0" dirty="0"/>
                        <a:t>: </a:t>
                      </a:r>
                      <a:r>
                        <a:rPr lang="en-US" sz="1100" b="0" dirty="0"/>
                        <a:t>Shakespeare uses this exaggerated language to establish Romeo as a figure of courtly love and unrequited passion. His sorrow over Rosaline is more about the </a:t>
                      </a:r>
                      <a:r>
                        <a:rPr lang="en-US" sz="1100" b="0" i="1" dirty="0"/>
                        <a:t>idea</a:t>
                      </a:r>
                      <a:r>
                        <a:rPr lang="en-US" sz="1100" b="0" dirty="0"/>
                        <a:t> of being in love than genuine, deep emotion.</a:t>
                      </a:r>
                    </a:p>
                    <a:p>
                      <a:pPr marL="171450" indent="-171450">
                        <a:buFont typeface="Arial" panose="020B0604020202020204" pitchFamily="34" charset="0"/>
                        <a:buChar char="•"/>
                      </a:pPr>
                      <a:r>
                        <a:rPr lang="en-US" sz="1100" b="1" dirty="0"/>
                        <a:t>Comparison</a:t>
                      </a:r>
                      <a:r>
                        <a:rPr lang="en-US" sz="1100" b="0" dirty="0"/>
                        <a:t>: The physical imagery provides a stark contrast to the celestial and light imagery he uses immediately upon seeing Juliet  suggests that his love for Rosaline was a fabricated misery that kept him figuratively "</a:t>
                      </a:r>
                      <a:r>
                        <a:rPr lang="en-US" sz="1100" b="1" dirty="0"/>
                        <a:t>sinking</a:t>
                      </a:r>
                      <a:r>
                        <a:rPr lang="en-US" sz="1100" b="0" dirty="0"/>
                        <a:t>," while his love for Juliet is a genuine passion that elevates and "frees" him.</a:t>
                      </a:r>
                      <a:endParaRPr lang="en-GB" sz="1100" b="0" dirty="0"/>
                    </a:p>
                  </a:txBody>
                  <a:tcPr/>
                </a:tc>
                <a:extLst>
                  <a:ext uri="{0D108BD9-81ED-4DB2-BD59-A6C34878D82A}">
                    <a16:rowId xmlns:a16="http://schemas.microsoft.com/office/drawing/2014/main" val="2358914207"/>
                  </a:ext>
                </a:extLst>
              </a:tr>
            </a:tbl>
          </a:graphicData>
        </a:graphic>
      </p:graphicFrame>
    </p:spTree>
    <p:extLst>
      <p:ext uri="{BB962C8B-B14F-4D97-AF65-F5344CB8AC3E}">
        <p14:creationId xmlns:p14="http://schemas.microsoft.com/office/powerpoint/2010/main" val="30533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FC700-7716-A5AA-2855-B6D6B236173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B38E9C2-4522-D3B7-145C-4A742B85822F}"/>
              </a:ext>
            </a:extLst>
          </p:cNvPr>
          <p:cNvGraphicFramePr>
            <a:graphicFrameLocks noGrp="1"/>
          </p:cNvGraphicFramePr>
          <p:nvPr>
            <p:extLst>
              <p:ext uri="{D42A27DB-BD31-4B8C-83A1-F6EECF244321}">
                <p14:modId xmlns:p14="http://schemas.microsoft.com/office/powerpoint/2010/main" val="3923779849"/>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77579">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052496">
                <a:tc>
                  <a:txBody>
                    <a:bodyPr/>
                    <a:lstStyle/>
                    <a:p>
                      <a:r>
                        <a:rPr lang="en-GB" sz="1100" kern="1200" dirty="0">
                          <a:solidFill>
                            <a:schemeClr val="tx1"/>
                          </a:solidFill>
                          <a:effectLst/>
                          <a:latin typeface="+mn-lt"/>
                          <a:ea typeface="+mn-ea"/>
                          <a:cs typeface="+mn-cs"/>
                        </a:rPr>
                        <a:t>‘If love be </a:t>
                      </a:r>
                      <a:r>
                        <a:rPr lang="en-GB" sz="1100" b="1" kern="1200" dirty="0">
                          <a:solidFill>
                            <a:schemeClr val="tx1"/>
                          </a:solidFill>
                          <a:effectLst/>
                          <a:latin typeface="+mn-lt"/>
                          <a:ea typeface="+mn-ea"/>
                          <a:cs typeface="+mn-cs"/>
                        </a:rPr>
                        <a:t>rough</a:t>
                      </a:r>
                      <a:r>
                        <a:rPr lang="en-GB" sz="1100" kern="1200" dirty="0">
                          <a:solidFill>
                            <a:schemeClr val="tx1"/>
                          </a:solidFill>
                          <a:effectLst/>
                          <a:latin typeface="+mn-lt"/>
                          <a:ea typeface="+mn-ea"/>
                          <a:cs typeface="+mn-cs"/>
                        </a:rPr>
                        <a:t> with you, be </a:t>
                      </a:r>
                      <a:r>
                        <a:rPr lang="en-GB" sz="1100" b="1" kern="1200" dirty="0">
                          <a:solidFill>
                            <a:schemeClr val="tx1"/>
                          </a:solidFill>
                          <a:effectLst/>
                          <a:latin typeface="+mn-lt"/>
                          <a:ea typeface="+mn-ea"/>
                          <a:cs typeface="+mn-cs"/>
                        </a:rPr>
                        <a:t>rough</a:t>
                      </a:r>
                      <a:r>
                        <a:rPr lang="en-GB" sz="1100" kern="1200" dirty="0">
                          <a:solidFill>
                            <a:schemeClr val="tx1"/>
                          </a:solidFill>
                          <a:effectLst/>
                          <a:latin typeface="+mn-lt"/>
                          <a:ea typeface="+mn-ea"/>
                          <a:cs typeface="+mn-cs"/>
                        </a:rPr>
                        <a:t> with love’</a:t>
                      </a:r>
                      <a:endParaRPr lang="en-GB" sz="1100" dirty="0"/>
                    </a:p>
                  </a:txBody>
                  <a:tcPr/>
                </a:tc>
                <a:tc>
                  <a:txBody>
                    <a:bodyPr/>
                    <a:lstStyle/>
                    <a:p>
                      <a:r>
                        <a:rPr lang="en-US" sz="1100" dirty="0"/>
                        <a:t>Mercutio </a:t>
                      </a:r>
                    </a:p>
                    <a:p>
                      <a:endParaRPr lang="en-US" sz="1100" dirty="0"/>
                    </a:p>
                    <a:p>
                      <a:r>
                        <a:rPr lang="en-US" sz="1100" dirty="0"/>
                        <a:t>Act 1 Scene 4</a:t>
                      </a:r>
                    </a:p>
                    <a:p>
                      <a:endParaRPr lang="en-US" sz="1100" dirty="0"/>
                    </a:p>
                    <a:p>
                      <a:r>
                        <a:rPr lang="en-US" sz="1100" dirty="0"/>
                        <a:t>Romeo and his friends are about to crash the Capulet feast.</a:t>
                      </a:r>
                      <a:endParaRPr lang="en-GB" sz="1100" dirty="0"/>
                    </a:p>
                  </a:txBody>
                  <a:tcPr/>
                </a:tc>
                <a:tc>
                  <a:txBody>
                    <a:bodyPr/>
                    <a:lstStyle/>
                    <a:p>
                      <a:r>
                        <a:rPr lang="en-US" sz="1100" b="0" dirty="0"/>
                        <a:t>This first line repeats and affirms Romeo's own instruction, but Mercutio gives it a new, far more active meaning. He agrees with the idea of fighting back against love's pain.</a:t>
                      </a:r>
                    </a:p>
                    <a:p>
                      <a:r>
                        <a:rPr lang="en-US" sz="1100" b="0" dirty="0"/>
                        <a:t>Mercutio's couplet uses </a:t>
                      </a:r>
                      <a:r>
                        <a:rPr lang="en-US" sz="1100" b="1" dirty="0"/>
                        <a:t>wordplay</a:t>
                      </a:r>
                      <a:r>
                        <a:rPr lang="en-US" sz="1100" b="0" dirty="0"/>
                        <a:t> and bawdy, </a:t>
                      </a:r>
                      <a:r>
                        <a:rPr lang="en-US" sz="1100" b="1" dirty="0"/>
                        <a:t>aggressive imagery </a:t>
                      </a:r>
                      <a:r>
                        <a:rPr lang="en-US" sz="1100" b="0" dirty="0"/>
                        <a:t>to tell Romeo to stop wallowing in self-pity. His advice is to fight back against love's pain with physical action and sexual release, effectively highlighting Mercutio's cynical, non-romantic view of the emotion.</a:t>
                      </a:r>
                    </a:p>
                    <a:p>
                      <a:r>
                        <a:rPr lang="en-US" sz="1100" b="1" dirty="0"/>
                        <a:t>Repetition</a:t>
                      </a:r>
                      <a:r>
                        <a:rPr lang="en-US" sz="1100" b="0" dirty="0"/>
                        <a:t>: "If love be rough with you..."</a:t>
                      </a:r>
                    </a:p>
                    <a:p>
                      <a:r>
                        <a:rPr lang="en-US" sz="1100" b="0" dirty="0"/>
                        <a:t>Mercutio first acknowledges Romeo's pain: Love, as an abstract force, has dealt Romeo a harsh or painful blow.</a:t>
                      </a:r>
                    </a:p>
                    <a:p>
                      <a:r>
                        <a:rPr lang="en-US" sz="1100" b="0" dirty="0"/>
                        <a:t>"...be rough with love“ This is the instruction: Mercutio advises Romeo to retaliate. If love is aggressive, one must be aggressive </a:t>
                      </a:r>
                      <a:r>
                        <a:rPr lang="en-US" sz="1100" b="0" dirty="0" err="1"/>
                        <a:t>back.Meaning</a:t>
                      </a:r>
                      <a:r>
                        <a:rPr lang="en-US" sz="1100" b="0" dirty="0"/>
                        <a:t>: Instead of being a passive victim who suffers melodramatically (as Romeo is doing), one should actively fight, resist, or conquer the emotional pain inflicted by love.</a:t>
                      </a:r>
                    </a:p>
                  </a:txBody>
                  <a:tcPr/>
                </a:tc>
                <a:extLst>
                  <a:ext uri="{0D108BD9-81ED-4DB2-BD59-A6C34878D82A}">
                    <a16:rowId xmlns:a16="http://schemas.microsoft.com/office/drawing/2014/main" val="936153322"/>
                  </a:ext>
                </a:extLst>
              </a:tr>
              <a:tr h="2052496">
                <a:tc>
                  <a:txBody>
                    <a:bodyPr/>
                    <a:lstStyle/>
                    <a:p>
                      <a:r>
                        <a:rPr lang="en-GB" sz="1100" kern="1200" dirty="0">
                          <a:solidFill>
                            <a:schemeClr val="tx1"/>
                          </a:solidFill>
                          <a:effectLst/>
                          <a:latin typeface="+mn-lt"/>
                          <a:ea typeface="+mn-ea"/>
                          <a:cs typeface="+mn-cs"/>
                        </a:rPr>
                        <a:t>‘She </a:t>
                      </a:r>
                      <a:r>
                        <a:rPr lang="en-GB" sz="1100" b="1" kern="1200" dirty="0">
                          <a:solidFill>
                            <a:schemeClr val="tx1"/>
                          </a:solidFill>
                          <a:effectLst/>
                          <a:latin typeface="+mn-lt"/>
                          <a:ea typeface="+mn-ea"/>
                          <a:cs typeface="+mn-cs"/>
                        </a:rPr>
                        <a:t>doth teach </a:t>
                      </a:r>
                      <a:r>
                        <a:rPr lang="en-GB" sz="1100" kern="1200" dirty="0">
                          <a:solidFill>
                            <a:schemeClr val="tx1"/>
                          </a:solidFill>
                          <a:effectLst/>
                          <a:latin typeface="+mn-lt"/>
                          <a:ea typeface="+mn-ea"/>
                          <a:cs typeface="+mn-cs"/>
                        </a:rPr>
                        <a:t>the torches to burn </a:t>
                      </a:r>
                      <a:r>
                        <a:rPr lang="en-GB" sz="1100" b="1" kern="1200" dirty="0">
                          <a:solidFill>
                            <a:schemeClr val="tx1"/>
                          </a:solidFill>
                          <a:effectLst/>
                          <a:latin typeface="+mn-lt"/>
                          <a:ea typeface="+mn-ea"/>
                          <a:cs typeface="+mn-cs"/>
                        </a:rPr>
                        <a:t>bright</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Romeo </a:t>
                      </a:r>
                    </a:p>
                    <a:p>
                      <a:endParaRPr lang="en-US" sz="1100" dirty="0"/>
                    </a:p>
                    <a:p>
                      <a:r>
                        <a:rPr lang="en-US" sz="1100" dirty="0"/>
                        <a:t>Act 1 Scene 5</a:t>
                      </a:r>
                    </a:p>
                    <a:p>
                      <a:endParaRPr lang="en-US" sz="1100" dirty="0"/>
                    </a:p>
                    <a:p>
                      <a:r>
                        <a:rPr lang="en-US" sz="1100" b="0" dirty="0"/>
                        <a:t>Romeo sees Juliet dancing across the hall, and his feelings instantly change. He speaks this line as a private thought (an aside) upon seeing her for the very first time.</a:t>
                      </a:r>
                      <a:endParaRPr lang="en-GB" sz="1100" b="0" dirty="0"/>
                    </a:p>
                  </a:txBody>
                  <a:tcPr/>
                </a:tc>
                <a:tc>
                  <a:txBody>
                    <a:bodyPr/>
                    <a:lstStyle/>
                    <a:p>
                      <a:r>
                        <a:rPr lang="en-US" sz="1100" b="0" dirty="0"/>
                        <a:t>Romeo thinks Juliet's beauty is overwhelming and divine. It is the moment of love at first sight.</a:t>
                      </a:r>
                    </a:p>
                    <a:p>
                      <a:pPr marL="171450" indent="-171450">
                        <a:buFont typeface="Arial" panose="020B0604020202020204" pitchFamily="34" charset="0"/>
                        <a:buChar char="•"/>
                      </a:pPr>
                      <a:r>
                        <a:rPr lang="en-US" sz="1100" b="1" dirty="0"/>
                        <a:t>Personification</a:t>
                      </a:r>
                      <a:r>
                        <a:rPr lang="en-US" sz="1100" b="0" dirty="0"/>
                        <a:t>: "Doth teach" means "does teach." This personifies Juliet's beauty as having an active, powerful force. Her beauty is so great that it can instruct or improve inanimate objects.</a:t>
                      </a:r>
                    </a:p>
                    <a:p>
                      <a:pPr marL="171450" indent="-171450">
                        <a:buFont typeface="Arial" panose="020B0604020202020204" pitchFamily="34" charset="0"/>
                        <a:buChar char="•"/>
                      </a:pPr>
                      <a:r>
                        <a:rPr lang="en-US" sz="1100" b="1" dirty="0"/>
                        <a:t>Hyperbole</a:t>
                      </a:r>
                      <a:r>
                        <a:rPr lang="en-US" sz="1100" b="0" dirty="0"/>
                        <a:t>: Romeo is not just saying Juliet is bright; he is saying she is brighter than the torches themselves. Her light is so intense and pure that it makes the existing light sources look dim by comparison.</a:t>
                      </a:r>
                    </a:p>
                    <a:p>
                      <a:pPr marL="171450" indent="-171450">
                        <a:buFont typeface="Arial" panose="020B0604020202020204" pitchFamily="34" charset="0"/>
                        <a:buChar char="•"/>
                      </a:pPr>
                      <a:r>
                        <a:rPr lang="en-US" sz="1100" b="1" dirty="0"/>
                        <a:t>Light imagery</a:t>
                      </a:r>
                      <a:r>
                        <a:rPr lang="en-US" sz="1100" b="0" dirty="0"/>
                        <a:t>: This quote introduces a key, recurring motif in the play: the comparison of Juliet to light (sun, stars, angels, torches) that illuminates the darkness of the family feud and in Romeo’s life. Here, she is a blinding, spiritual force, symbolizing hope and beauty. </a:t>
                      </a:r>
                    </a:p>
                    <a:p>
                      <a:r>
                        <a:rPr lang="en-US" sz="1100" b="0" i="1" dirty="0"/>
                        <a:t>Alt analysis: </a:t>
                      </a:r>
                      <a:r>
                        <a:rPr lang="en-US" sz="1100" b="0" dirty="0"/>
                        <a:t>Romeo suggests her love is pure, spiritual, and divine, separating it from the earthly, sexual "roughness" discussed by Mercutio and the practical, transactional nature of the marriage to Paris.</a:t>
                      </a:r>
                      <a:endParaRPr lang="en-GB" sz="1100" b="0" dirty="0"/>
                    </a:p>
                  </a:txBody>
                  <a:tcPr/>
                </a:tc>
                <a:extLst>
                  <a:ext uri="{0D108BD9-81ED-4DB2-BD59-A6C34878D82A}">
                    <a16:rowId xmlns:a16="http://schemas.microsoft.com/office/drawing/2014/main" val="2358914207"/>
                  </a:ext>
                </a:extLst>
              </a:tr>
              <a:tr h="2275429">
                <a:tc>
                  <a:txBody>
                    <a:bodyPr/>
                    <a:lstStyle/>
                    <a:p>
                      <a:r>
                        <a:rPr lang="en-GB" sz="1100" kern="1200" dirty="0">
                          <a:solidFill>
                            <a:schemeClr val="tx1"/>
                          </a:solidFill>
                          <a:effectLst/>
                          <a:latin typeface="+mn-lt"/>
                          <a:ea typeface="+mn-ea"/>
                          <a:cs typeface="+mn-cs"/>
                        </a:rPr>
                        <a:t>‘Now by the </a:t>
                      </a:r>
                      <a:r>
                        <a:rPr lang="en-GB" sz="1100" b="1" kern="1200" dirty="0">
                          <a:solidFill>
                            <a:schemeClr val="tx1"/>
                          </a:solidFill>
                          <a:effectLst/>
                          <a:latin typeface="+mn-lt"/>
                          <a:ea typeface="+mn-ea"/>
                          <a:cs typeface="+mn-cs"/>
                        </a:rPr>
                        <a:t>stock</a:t>
                      </a:r>
                      <a:r>
                        <a:rPr lang="en-GB" sz="1100" kern="1200" dirty="0">
                          <a:solidFill>
                            <a:schemeClr val="tx1"/>
                          </a:solidFill>
                          <a:effectLst/>
                          <a:latin typeface="+mn-lt"/>
                          <a:ea typeface="+mn-ea"/>
                          <a:cs typeface="+mn-cs"/>
                        </a:rPr>
                        <a:t> and </a:t>
                      </a:r>
                      <a:r>
                        <a:rPr lang="en-GB" sz="1100" b="1" kern="1200" dirty="0">
                          <a:solidFill>
                            <a:schemeClr val="tx1"/>
                          </a:solidFill>
                          <a:effectLst/>
                          <a:latin typeface="+mn-lt"/>
                          <a:ea typeface="+mn-ea"/>
                          <a:cs typeface="+mn-cs"/>
                        </a:rPr>
                        <a:t>honour</a:t>
                      </a:r>
                      <a:r>
                        <a:rPr lang="en-GB" sz="1100" kern="1200" dirty="0">
                          <a:solidFill>
                            <a:schemeClr val="tx1"/>
                          </a:solidFill>
                          <a:effectLst/>
                          <a:latin typeface="+mn-lt"/>
                          <a:ea typeface="+mn-ea"/>
                          <a:cs typeface="+mn-cs"/>
                        </a:rPr>
                        <a:t> of my kin to strike him dead I hold it not a </a:t>
                      </a:r>
                      <a:r>
                        <a:rPr lang="en-GB" sz="1100" b="1" kern="1200" dirty="0">
                          <a:solidFill>
                            <a:schemeClr val="tx1"/>
                          </a:solidFill>
                          <a:effectLst/>
                          <a:latin typeface="+mn-lt"/>
                          <a:ea typeface="+mn-ea"/>
                          <a:cs typeface="+mn-cs"/>
                        </a:rPr>
                        <a:t>sin</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Tybalt </a:t>
                      </a:r>
                    </a:p>
                    <a:p>
                      <a:endParaRPr lang="en-US" sz="1100" b="0" dirty="0"/>
                    </a:p>
                    <a:p>
                      <a:r>
                        <a:rPr lang="en-US" sz="1100" b="0" dirty="0"/>
                        <a:t>Act 1 Scene 5</a:t>
                      </a:r>
                    </a:p>
                    <a:p>
                      <a:endParaRPr lang="en-US" sz="1100" b="0" dirty="0"/>
                    </a:p>
                    <a:p>
                      <a:r>
                        <a:rPr lang="en-US" sz="1100" dirty="0"/>
                        <a:t>Tybalt has </a:t>
                      </a:r>
                      <a:r>
                        <a:rPr lang="en-US" sz="1100" dirty="0" err="1"/>
                        <a:t>recognised</a:t>
                      </a:r>
                      <a:r>
                        <a:rPr lang="en-US" sz="1100" dirty="0"/>
                        <a:t> Romeo's voice and is furious that a Montague is at the Capulet feast.</a:t>
                      </a:r>
                      <a:endParaRPr lang="en-GB" sz="1100" b="0" dirty="0"/>
                    </a:p>
                  </a:txBody>
                  <a:tcPr/>
                </a:tc>
                <a:tc>
                  <a:txBody>
                    <a:bodyPr/>
                    <a:lstStyle/>
                    <a:p>
                      <a:r>
                        <a:rPr lang="en-US" sz="1100" b="0" dirty="0"/>
                        <a:t>This is a private (aside), passionate vow of revenge made before Tybalt is stopped by Lord Capulet.</a:t>
                      </a:r>
                    </a:p>
                    <a:p>
                      <a:pPr marL="171450" indent="-171450">
                        <a:buFont typeface="Arial" panose="020B0604020202020204" pitchFamily="34" charset="0"/>
                        <a:buChar char="•"/>
                      </a:pPr>
                      <a:r>
                        <a:rPr lang="en-US" sz="1100" b="0" dirty="0"/>
                        <a:t>"</a:t>
                      </a:r>
                      <a:r>
                        <a:rPr lang="en-US" sz="1100" b="1" dirty="0"/>
                        <a:t>Stock</a:t>
                      </a:r>
                      <a:r>
                        <a:rPr lang="en-US" sz="1100" b="0" dirty="0"/>
                        <a:t>" means the entire lineage or ancestry of the Capulet family.</a:t>
                      </a:r>
                    </a:p>
                    <a:p>
                      <a:pPr marL="171450" indent="-171450">
                        <a:buFont typeface="Arial" panose="020B0604020202020204" pitchFamily="34" charset="0"/>
                        <a:buChar char="•"/>
                      </a:pPr>
                      <a:r>
                        <a:rPr lang="en-US" sz="1100" b="1" dirty="0"/>
                        <a:t>"</a:t>
                      </a:r>
                      <a:r>
                        <a:rPr lang="en-US" sz="1100" b="1" dirty="0" err="1"/>
                        <a:t>Honour</a:t>
                      </a:r>
                      <a:r>
                        <a:rPr lang="en-US" sz="1100" b="1" dirty="0"/>
                        <a:t> of my kin" </a:t>
                      </a:r>
                      <a:r>
                        <a:rPr lang="en-US" sz="1100" b="0" dirty="0"/>
                        <a:t>refers to the respect and pride of his entire family line.</a:t>
                      </a:r>
                    </a:p>
                    <a:p>
                      <a:pPr marL="171450" indent="-171450">
                        <a:buFont typeface="Arial" panose="020B0604020202020204" pitchFamily="34" charset="0"/>
                        <a:buChar char="•"/>
                      </a:pPr>
                      <a:r>
                        <a:rPr lang="en-US" sz="1100" b="0" dirty="0"/>
                        <a:t>Tybalt is swearing an oath by everything he holds sacred—his family's history and reputation—that he will take action. This shows that his identity is completely wrapped up in the Capulet name and the feud.</a:t>
                      </a:r>
                    </a:p>
                    <a:p>
                      <a:pPr marL="171450" indent="-171450">
                        <a:buFont typeface="Arial" panose="020B0604020202020204" pitchFamily="34" charset="0"/>
                        <a:buChar char="•"/>
                      </a:pPr>
                      <a:r>
                        <a:rPr lang="en-US" sz="1100" b="1" dirty="0"/>
                        <a:t>"Strike him dead" </a:t>
                      </a:r>
                      <a:r>
                        <a:rPr lang="en-US" sz="1100" b="0" dirty="0"/>
                        <a:t>is his immediate goal: to murder Romeo.</a:t>
                      </a:r>
                    </a:p>
                    <a:p>
                      <a:pPr marL="171450" indent="-171450">
                        <a:buFont typeface="Arial" panose="020B0604020202020204" pitchFamily="34" charset="0"/>
                        <a:buChar char="•"/>
                      </a:pPr>
                      <a:r>
                        <a:rPr lang="en-US" sz="1100" b="1" dirty="0"/>
                        <a:t>Religious Imagery: "Not a sin" </a:t>
                      </a:r>
                      <a:r>
                        <a:rPr lang="en-US" sz="1100" b="0" dirty="0"/>
                        <a:t>is the most significant phrase. Tybalt is arguing that killing a Montague is not just acceptable, but morally righteous in his eyes, a necessity. He has elevated the family feud above religious law or common morality.</a:t>
                      </a:r>
                    </a:p>
                    <a:p>
                      <a:pPr marL="171450" indent="-171450">
                        <a:buFont typeface="Arial" panose="020B0604020202020204" pitchFamily="34" charset="0"/>
                        <a:buChar char="•"/>
                      </a:pPr>
                      <a:r>
                        <a:rPr lang="en-US" sz="1100" b="1" dirty="0"/>
                        <a:t>Rhyming Couplet: </a:t>
                      </a:r>
                      <a:r>
                        <a:rPr lang="en-US" sz="1100" b="0" dirty="0"/>
                        <a:t>The rhyming couplet provides a sense of closure and finality to Tybalt's thought, a vow to his action. The rhythm and rhyme give the lines a quick, sharp, and almost chanting quality. This makes Tybalt's declaration feel more aggressive and forceful to the audience</a:t>
                      </a:r>
                      <a:endParaRPr lang="en-GB" sz="1100" b="0"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736207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6FC7-5464-E029-422D-CFC9C0C8BFB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D7E938E-51D3-FEC0-588A-0A57DCB4C8FE}"/>
              </a:ext>
            </a:extLst>
          </p:cNvPr>
          <p:cNvGraphicFramePr>
            <a:graphicFrameLocks noGrp="1"/>
          </p:cNvGraphicFramePr>
          <p:nvPr>
            <p:extLst>
              <p:ext uri="{D42A27DB-BD31-4B8C-83A1-F6EECF244321}">
                <p14:modId xmlns:p14="http://schemas.microsoft.com/office/powerpoint/2010/main" val="977542800"/>
              </p:ext>
            </p:extLst>
          </p:nvPr>
        </p:nvGraphicFramePr>
        <p:xfrm>
          <a:off x="0" y="0"/>
          <a:ext cx="9906000" cy="6770791"/>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72567">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729859">
                <a:tc>
                  <a:txBody>
                    <a:bodyPr/>
                    <a:lstStyle/>
                    <a:p>
                      <a:r>
                        <a:rPr lang="en-GB" sz="1100" kern="1200" dirty="0">
                          <a:solidFill>
                            <a:schemeClr val="tx1"/>
                          </a:solidFill>
                          <a:effectLst/>
                          <a:latin typeface="+mn-lt"/>
                          <a:ea typeface="+mn-ea"/>
                          <a:cs typeface="+mn-cs"/>
                        </a:rPr>
                        <a:t>‘My </a:t>
                      </a:r>
                      <a:r>
                        <a:rPr lang="en-GB" sz="1100" b="1" kern="1200" dirty="0">
                          <a:solidFill>
                            <a:schemeClr val="tx1"/>
                          </a:solidFill>
                          <a:effectLst/>
                          <a:latin typeface="+mn-lt"/>
                          <a:ea typeface="+mn-ea"/>
                          <a:cs typeface="+mn-cs"/>
                        </a:rPr>
                        <a:t>only</a:t>
                      </a:r>
                      <a:r>
                        <a:rPr lang="en-GB" sz="1100" kern="1200" dirty="0">
                          <a:solidFill>
                            <a:schemeClr val="tx1"/>
                          </a:solidFill>
                          <a:effectLst/>
                          <a:latin typeface="+mn-lt"/>
                          <a:ea typeface="+mn-ea"/>
                          <a:cs typeface="+mn-cs"/>
                        </a:rPr>
                        <a:t> love </a:t>
                      </a:r>
                      <a:r>
                        <a:rPr lang="en-GB" sz="1100" b="1" kern="1200" dirty="0">
                          <a:solidFill>
                            <a:schemeClr val="tx1"/>
                          </a:solidFill>
                          <a:effectLst/>
                          <a:latin typeface="+mn-lt"/>
                          <a:ea typeface="+mn-ea"/>
                          <a:cs typeface="+mn-cs"/>
                        </a:rPr>
                        <a:t>sprung</a:t>
                      </a:r>
                      <a:r>
                        <a:rPr lang="en-GB" sz="1100" kern="1200" dirty="0">
                          <a:solidFill>
                            <a:schemeClr val="tx1"/>
                          </a:solidFill>
                          <a:effectLst/>
                          <a:latin typeface="+mn-lt"/>
                          <a:ea typeface="+mn-ea"/>
                          <a:cs typeface="+mn-cs"/>
                        </a:rPr>
                        <a:t> from my </a:t>
                      </a:r>
                      <a:r>
                        <a:rPr lang="en-GB" sz="1100" b="1" kern="1200" dirty="0">
                          <a:solidFill>
                            <a:schemeClr val="tx1"/>
                          </a:solidFill>
                          <a:effectLst/>
                          <a:latin typeface="+mn-lt"/>
                          <a:ea typeface="+mn-ea"/>
                          <a:cs typeface="+mn-cs"/>
                        </a:rPr>
                        <a:t>only</a:t>
                      </a:r>
                      <a:r>
                        <a:rPr lang="en-GB" sz="1100" kern="1200" dirty="0">
                          <a:solidFill>
                            <a:schemeClr val="tx1"/>
                          </a:solidFill>
                          <a:effectLst/>
                          <a:latin typeface="+mn-lt"/>
                          <a:ea typeface="+mn-ea"/>
                          <a:cs typeface="+mn-cs"/>
                        </a:rPr>
                        <a:t> hate!’</a:t>
                      </a:r>
                      <a:endParaRPr lang="en-GB" sz="1100" dirty="0"/>
                    </a:p>
                  </a:txBody>
                  <a:tcPr/>
                </a:tc>
                <a:tc>
                  <a:txBody>
                    <a:bodyPr/>
                    <a:lstStyle/>
                    <a:p>
                      <a:r>
                        <a:rPr lang="en-US" sz="1100" dirty="0"/>
                        <a:t>Juliet </a:t>
                      </a:r>
                    </a:p>
                    <a:p>
                      <a:endParaRPr lang="en-US" sz="1100" dirty="0"/>
                    </a:p>
                    <a:p>
                      <a:r>
                        <a:rPr lang="en-US" sz="1100" dirty="0"/>
                        <a:t>Act 1 Scene 5</a:t>
                      </a:r>
                    </a:p>
                    <a:p>
                      <a:pPr lvl="0">
                        <a:buNone/>
                      </a:pPr>
                      <a:endParaRPr lang="en-US" sz="1100" dirty="0"/>
                    </a:p>
                    <a:p>
                      <a:pPr lvl="0">
                        <a:buNone/>
                      </a:pPr>
                      <a:r>
                        <a:rPr lang="en-US" sz="1100" b="0" i="0" u="none" strike="noStrike" noProof="0" dirty="0">
                          <a:latin typeface="Aptos"/>
                        </a:rPr>
                        <a:t>Juliet speaks this line just after she has passionately fallen in love with Romeo at the Capulet party. </a:t>
                      </a:r>
                      <a:endParaRPr lang="en-US" dirty="0"/>
                    </a:p>
                    <a:p>
                      <a:endParaRPr lang="en-US" sz="1100" dirty="0"/>
                    </a:p>
                    <a:p>
                      <a:endParaRPr lang="en-GB" sz="1100" dirty="0"/>
                    </a:p>
                  </a:txBody>
                  <a:tcPr/>
                </a:tc>
                <a:tc>
                  <a:txBody>
                    <a:bodyPr/>
                    <a:lstStyle/>
                    <a:p>
                      <a:pPr marL="171450" indent="-171450">
                        <a:buFont typeface="Arial"/>
                        <a:buChar char="•"/>
                      </a:pPr>
                      <a:r>
                        <a:rPr lang="en-US" sz="1100" b="1" dirty="0"/>
                        <a:t>Paradox/Juxtaposition </a:t>
                      </a:r>
                      <a:r>
                        <a:rPr lang="en-US" sz="1100" b="0" dirty="0"/>
                        <a:t>- </a:t>
                      </a:r>
                      <a:r>
                        <a:rPr lang="en-US" sz="1100" b="0" i="0" u="none" strike="noStrike" noProof="0" dirty="0">
                          <a:latin typeface="Aptos"/>
                        </a:rPr>
                        <a:t>It immediately creates dramatic tension and highlights the impossible, doomed nature of her love. It forces the audience to confront the tragic reality.</a:t>
                      </a:r>
                    </a:p>
                    <a:p>
                      <a:pPr marL="171450" lvl="0" indent="-171450">
                        <a:buFont typeface="Arial"/>
                        <a:buChar char="•"/>
                      </a:pPr>
                      <a:r>
                        <a:rPr lang="en-US" sz="1100" b="0" i="0" u="none" strike="noStrike" noProof="0" dirty="0">
                          <a:latin typeface="Aptos"/>
                        </a:rPr>
                        <a:t>Exclamatory sentence - </a:t>
                      </a:r>
                      <a:r>
                        <a:rPr lang="en-US" sz="1100" b="0" i="0" u="none" strike="noStrike" noProof="0" dirty="0"/>
                        <a:t>It shows Juliet's shock, horror, and profound </a:t>
                      </a:r>
                      <a:r>
                        <a:rPr lang="en-US" sz="1100" b="0" i="0" u="none" strike="noStrike" noProof="0" dirty="0" err="1"/>
                        <a:t>realisation</a:t>
                      </a:r>
                      <a:r>
                        <a:rPr lang="en-US" sz="1100" b="0" i="0" u="none" strike="noStrike" noProof="0" dirty="0"/>
                        <a:t>. This isn't a casual thought; it's a desperate cry of the heart.</a:t>
                      </a:r>
                    </a:p>
                    <a:p>
                      <a:pPr marL="171450" lvl="0" indent="-171450">
                        <a:buFont typeface="Arial"/>
                        <a:buChar char="•"/>
                      </a:pPr>
                      <a:r>
                        <a:rPr lang="en-US" sz="1100" b="1" i="0" u="none" strike="noStrike" noProof="0" dirty="0"/>
                        <a:t>Repetition </a:t>
                      </a:r>
                      <a:r>
                        <a:rPr lang="en-US" sz="1100" b="0" i="0" u="none" strike="noStrike" noProof="0" dirty="0"/>
                        <a:t>"only" : </a:t>
                      </a:r>
                      <a:r>
                        <a:rPr lang="en-US" sz="1100" b="0" i="0" u="none" strike="noStrike" noProof="0" dirty="0">
                          <a:latin typeface="Aptos"/>
                        </a:rPr>
                        <a:t>It </a:t>
                      </a:r>
                      <a:r>
                        <a:rPr lang="en-US" sz="1100" b="0" i="0" u="none" strike="noStrike" noProof="0" dirty="0" err="1">
                          <a:latin typeface="Aptos"/>
                        </a:rPr>
                        <a:t>emphasises</a:t>
                      </a:r>
                      <a:r>
                        <a:rPr lang="en-US" sz="1100" b="0" i="0" u="none" strike="noStrike" noProof="0" dirty="0">
                          <a:latin typeface="Aptos"/>
                        </a:rPr>
                        <a:t> the singularity and intensity of her affection. This isn't just a crush; it is her one, defining love—implying that she can never love another. This heightens the tragedy, as this </a:t>
                      </a:r>
                      <a:r>
                        <a:rPr lang="en-US" sz="1100" b="0" i="1" u="none" strike="noStrike" noProof="0" dirty="0">
                          <a:latin typeface="Aptos"/>
                        </a:rPr>
                        <a:t>sole</a:t>
                      </a:r>
                      <a:r>
                        <a:rPr lang="en-US" sz="1100" b="0" i="0" u="none" strike="noStrike" noProof="0" dirty="0">
                          <a:latin typeface="Aptos"/>
                        </a:rPr>
                        <a:t> source of her happiness is immediately tainted.</a:t>
                      </a:r>
                    </a:p>
                    <a:p>
                      <a:pPr marL="171450" lvl="0" indent="-171450">
                        <a:buFont typeface="Arial"/>
                        <a:buChar char="•"/>
                      </a:pPr>
                      <a:r>
                        <a:rPr lang="en-US" sz="1100" b="0" i="0" u="none" strike="noStrike" noProof="0" dirty="0">
                          <a:latin typeface="Aptos"/>
                        </a:rPr>
                        <a:t>"</a:t>
                      </a:r>
                      <a:r>
                        <a:rPr lang="en-US" sz="1100" b="1" i="0" u="none" strike="noStrike" noProof="0" dirty="0"/>
                        <a:t>Sprung</a:t>
                      </a:r>
                      <a:r>
                        <a:rPr lang="en-US" sz="1100" b="0" i="0" u="none" strike="noStrike" noProof="0" dirty="0"/>
                        <a:t>" has connotations of something growing quickly and without conscious effort, like a plant from the soil. This suggests the spontaneity and uncontrollability of her love for Romeo.</a:t>
                      </a:r>
                    </a:p>
                  </a:txBody>
                  <a:tcPr/>
                </a:tc>
                <a:extLst>
                  <a:ext uri="{0D108BD9-81ED-4DB2-BD59-A6C34878D82A}">
                    <a16:rowId xmlns:a16="http://schemas.microsoft.com/office/drawing/2014/main" val="936153322"/>
                  </a:ext>
                </a:extLst>
              </a:tr>
              <a:tr h="2278831">
                <a:tc>
                  <a:txBody>
                    <a:bodyPr/>
                    <a:lstStyle/>
                    <a:p>
                      <a:r>
                        <a:rPr lang="en-GB" sz="1100" kern="1200" dirty="0">
                          <a:solidFill>
                            <a:schemeClr val="tx1"/>
                          </a:solidFill>
                          <a:effectLst/>
                          <a:latin typeface="+mn-lt"/>
                          <a:ea typeface="+mn-ea"/>
                          <a:cs typeface="+mn-cs"/>
                        </a:rPr>
                        <a:t>‘But </a:t>
                      </a:r>
                      <a:r>
                        <a:rPr lang="en-GB" sz="1100" b="1" kern="1200" dirty="0">
                          <a:solidFill>
                            <a:schemeClr val="tx1"/>
                          </a:solidFill>
                          <a:effectLst/>
                          <a:latin typeface="+mn-lt"/>
                          <a:ea typeface="+mn-ea"/>
                          <a:cs typeface="+mn-cs"/>
                        </a:rPr>
                        <a:t>soft</a:t>
                      </a:r>
                      <a:r>
                        <a:rPr lang="en-GB" sz="1100" kern="1200" dirty="0">
                          <a:solidFill>
                            <a:schemeClr val="tx1"/>
                          </a:solidFill>
                          <a:effectLst/>
                          <a:latin typeface="+mn-lt"/>
                          <a:ea typeface="+mn-ea"/>
                          <a:cs typeface="+mn-cs"/>
                        </a:rPr>
                        <a:t>! What light through yonder window breaks? /It is the </a:t>
                      </a:r>
                      <a:r>
                        <a:rPr lang="en-GB" sz="1100" b="1" kern="1200" dirty="0">
                          <a:solidFill>
                            <a:schemeClr val="tx1"/>
                          </a:solidFill>
                          <a:effectLst/>
                          <a:latin typeface="+mn-lt"/>
                          <a:ea typeface="+mn-ea"/>
                          <a:cs typeface="+mn-cs"/>
                        </a:rPr>
                        <a:t>East</a:t>
                      </a:r>
                      <a:r>
                        <a:rPr lang="en-GB" sz="1100" kern="1200" dirty="0">
                          <a:solidFill>
                            <a:schemeClr val="tx1"/>
                          </a:solidFill>
                          <a:effectLst/>
                          <a:latin typeface="+mn-lt"/>
                          <a:ea typeface="+mn-ea"/>
                          <a:cs typeface="+mn-cs"/>
                        </a:rPr>
                        <a:t>, and Juliet is the </a:t>
                      </a:r>
                      <a:r>
                        <a:rPr lang="en-GB" sz="1100" b="1" kern="1200" dirty="0">
                          <a:solidFill>
                            <a:schemeClr val="tx1"/>
                          </a:solidFill>
                          <a:effectLst/>
                          <a:latin typeface="+mn-lt"/>
                          <a:ea typeface="+mn-ea"/>
                          <a:cs typeface="+mn-cs"/>
                        </a:rPr>
                        <a:t>sun</a:t>
                      </a:r>
                      <a:r>
                        <a:rPr lang="en-GB" sz="1100" kern="1200" dirty="0">
                          <a:solidFill>
                            <a:schemeClr val="tx1"/>
                          </a:solidFill>
                          <a:effectLst/>
                          <a:latin typeface="+mn-lt"/>
                          <a:ea typeface="+mn-ea"/>
                          <a:cs typeface="+mn-cs"/>
                        </a:rPr>
                        <a:t>!’</a:t>
                      </a:r>
                      <a:endParaRPr lang="en-GB" sz="1100" dirty="0"/>
                    </a:p>
                  </a:txBody>
                  <a:tcPr/>
                </a:tc>
                <a:tc>
                  <a:txBody>
                    <a:bodyPr/>
                    <a:lstStyle/>
                    <a:p>
                      <a:r>
                        <a:rPr lang="en-US" sz="1100" b="0" dirty="0"/>
                        <a:t>Romeo </a:t>
                      </a:r>
                    </a:p>
                    <a:p>
                      <a:endParaRPr lang="en-US" sz="1100" b="0" dirty="0"/>
                    </a:p>
                    <a:p>
                      <a:r>
                        <a:rPr lang="en-US" sz="1100" b="0" dirty="0"/>
                        <a:t>Act 2 Scene 2</a:t>
                      </a:r>
                    </a:p>
                    <a:p>
                      <a:endParaRPr lang="en-US" sz="1100" b="0" dirty="0"/>
                    </a:p>
                    <a:p>
                      <a:pPr lvl="0">
                        <a:buNone/>
                      </a:pPr>
                      <a:r>
                        <a:rPr lang="en-GB" sz="1100" b="0" i="0" u="none" strike="noStrike" noProof="0" dirty="0">
                          <a:latin typeface="Aptos"/>
                        </a:rPr>
                        <a:t>Balcony scene - Romeo speaks these lines after secretly scaling the wall into the Capulet orchard. He sees Juliet appear at her window.</a:t>
                      </a:r>
                      <a:endParaRPr lang="en-GB" dirty="0"/>
                    </a:p>
                  </a:txBody>
                  <a:tcPr/>
                </a:tc>
                <a:tc>
                  <a:txBody>
                    <a:bodyPr/>
                    <a:lstStyle/>
                    <a:p>
                      <a:pPr marL="171450" indent="-171450">
                        <a:buFont typeface="Arial"/>
                        <a:buChar char="•"/>
                      </a:pPr>
                      <a:r>
                        <a:rPr lang="en-GB" sz="1050" b="1" dirty="0"/>
                        <a:t>Metaphor </a:t>
                      </a:r>
                      <a:r>
                        <a:rPr lang="en-GB" sz="1050" b="0" dirty="0"/>
                        <a:t>- </a:t>
                      </a:r>
                      <a:r>
                        <a:rPr lang="en-GB" sz="1050" b="0" i="0" u="none" strike="noStrike" noProof="0" dirty="0">
                          <a:latin typeface="Aptos"/>
                        </a:rPr>
                        <a:t>It establishes the blinding, overwhelming nature of Romeo's love. She is not just beautiful; she is the centre of his universe, making everything else dark in comparison.</a:t>
                      </a:r>
                    </a:p>
                    <a:p>
                      <a:pPr marL="171450" lvl="0" indent="-171450">
                        <a:buFont typeface="Arial"/>
                        <a:buChar char="•"/>
                      </a:pPr>
                      <a:r>
                        <a:rPr lang="en-GB" sz="1050" b="1" i="0" u="none" strike="noStrike" noProof="0" dirty="0">
                          <a:latin typeface="Aptos"/>
                        </a:rPr>
                        <a:t>Light imagery</a:t>
                      </a:r>
                      <a:r>
                        <a:rPr lang="en-GB" sz="1050" b="0" i="0" u="none" strike="noStrike" noProof="0" dirty="0">
                          <a:latin typeface="Aptos"/>
                        </a:rPr>
                        <a:t> - </a:t>
                      </a:r>
                      <a:r>
                        <a:rPr lang="en-GB" sz="1050" b="0" i="0" u="none" strike="noStrike" noProof="0" dirty="0"/>
                        <a:t>It creates a powerful, romantic scene, emphasising Juliet's purity and radiance against the backdrop of the dark, secret, and dangerous Capulet world.</a:t>
                      </a:r>
                    </a:p>
                    <a:p>
                      <a:pPr marL="171450" lvl="0" indent="-171450">
                        <a:buFont typeface="Arial"/>
                        <a:buChar char="•"/>
                      </a:pPr>
                      <a:r>
                        <a:rPr lang="en-GB" sz="1050" b="1" i="0" u="none" strike="noStrike" noProof="0" dirty="0">
                          <a:latin typeface="Aptos"/>
                        </a:rPr>
                        <a:t>Hyperbole </a:t>
                      </a:r>
                      <a:r>
                        <a:rPr lang="en-GB" sz="1050" b="0" i="0" u="none" strike="noStrike" noProof="0" dirty="0">
                          <a:latin typeface="Aptos"/>
                        </a:rPr>
                        <a:t>- It reflects Romeo's characteristic tendency toward excessive, poetic language when describing his love. It underscores the passion, but also subtly hints at the unrealistic, idealised nature of his infatuation.</a:t>
                      </a:r>
                    </a:p>
                    <a:p>
                      <a:pPr marL="171450" lvl="0" indent="-171450">
                        <a:buFont typeface="Arial"/>
                        <a:buChar char="•"/>
                      </a:pPr>
                      <a:r>
                        <a:rPr lang="en-GB" sz="1050" b="0" i="0" u="none" strike="noStrike" noProof="0" dirty="0">
                          <a:latin typeface="Aptos"/>
                        </a:rPr>
                        <a:t>"</a:t>
                      </a:r>
                      <a:r>
                        <a:rPr lang="en-GB" sz="1050" b="1" i="0" u="none" strike="noStrike" noProof="0" dirty="0">
                          <a:latin typeface="Aptos"/>
                        </a:rPr>
                        <a:t>Soft</a:t>
                      </a:r>
                      <a:r>
                        <a:rPr lang="en-GB" sz="1050" b="0" i="0" u="none" strike="noStrike" noProof="0" dirty="0">
                          <a:latin typeface="Aptos"/>
                        </a:rPr>
                        <a:t>" (meaning 'wait' or 'hush') - </a:t>
                      </a:r>
                      <a:r>
                        <a:rPr lang="en-GB" sz="1050" b="0" i="0" u="none" strike="noStrike" noProof="0" dirty="0"/>
                        <a:t>The sight of Juliet is so stunning that he is forced to stop moving and speaking, caught completely off guard.</a:t>
                      </a:r>
                    </a:p>
                    <a:p>
                      <a:pPr marL="171450" lvl="0" indent="-171450">
                        <a:buFont typeface="Arial"/>
                        <a:buChar char="•"/>
                      </a:pPr>
                      <a:r>
                        <a:rPr lang="en-GB" sz="1050" b="0" i="0" u="none" strike="noStrike" noProof="0" dirty="0"/>
                        <a:t>"</a:t>
                      </a:r>
                      <a:r>
                        <a:rPr lang="en-GB" sz="1050" b="1" i="0" u="none" strike="noStrike" noProof="0" dirty="0"/>
                        <a:t>East</a:t>
                      </a:r>
                      <a:r>
                        <a:rPr lang="en-GB" sz="1050" b="0" i="0" u="none" strike="noStrike" noProof="0" dirty="0"/>
                        <a:t>" - </a:t>
                      </a:r>
                      <a:r>
                        <a:rPr lang="en-GB" sz="1050" b="0" i="0" u="none" strike="noStrike" noProof="0" dirty="0">
                          <a:latin typeface="Aptos"/>
                        </a:rPr>
                        <a:t>By explicitly naming the East, Romeo deliberately sets up the comparison that follows. He personifies the window as the horizon, making Juliet's appearance a monumental, cosmic event. It suggests that the moment she appears is a new beginning for him—the dawn after a long, dark night.</a:t>
                      </a:r>
                    </a:p>
                    <a:p>
                      <a:pPr marL="171450" lvl="0" indent="-171450">
                        <a:buFont typeface="Arial"/>
                        <a:buChar char="•"/>
                      </a:pPr>
                      <a:r>
                        <a:rPr lang="en-GB" sz="1050" b="1" i="0" u="none" strike="noStrike" noProof="0" dirty="0"/>
                        <a:t>The sun </a:t>
                      </a:r>
                      <a:r>
                        <a:rPr lang="en-GB" sz="1050" b="0" i="0" u="none" strike="noStrike" noProof="0" dirty="0"/>
                        <a:t>symbolises perfection, divinity, and life itself. By calling Juliet the "sun," Romeo is not just complimenting her beauty; he is stating that she is the source of his very existence, warmth, and purpose.</a:t>
                      </a:r>
                      <a:endParaRPr lang="en-GB" sz="1050" b="0" i="0" u="none" strike="noStrike" noProof="0" dirty="0">
                        <a:latin typeface="Aptos"/>
                      </a:endParaRPr>
                    </a:p>
                  </a:txBody>
                  <a:tcPr/>
                </a:tc>
                <a:extLst>
                  <a:ext uri="{0D108BD9-81ED-4DB2-BD59-A6C34878D82A}">
                    <a16:rowId xmlns:a16="http://schemas.microsoft.com/office/drawing/2014/main" val="2358914207"/>
                  </a:ext>
                </a:extLst>
              </a:tr>
              <a:tr h="2251553">
                <a:tc>
                  <a:txBody>
                    <a:bodyPr/>
                    <a:lstStyle/>
                    <a:p>
                      <a:pPr lvl="0">
                        <a:buNone/>
                      </a:pPr>
                      <a:r>
                        <a:rPr lang="en-GB" sz="1100" b="0" i="0" u="none" strike="noStrike" kern="1200" noProof="0" dirty="0">
                          <a:solidFill>
                            <a:srgbClr val="000000"/>
                          </a:solidFill>
                          <a:effectLst/>
                          <a:latin typeface="Calibri"/>
                        </a:rPr>
                        <a:t>‘</a:t>
                      </a:r>
                      <a:r>
                        <a:rPr lang="en-GB" sz="1100" b="1" i="0" u="none" strike="noStrike" kern="1200" noProof="0" dirty="0">
                          <a:solidFill>
                            <a:srgbClr val="000000"/>
                          </a:solidFill>
                          <a:effectLst/>
                          <a:latin typeface="Calibri"/>
                        </a:rPr>
                        <a:t>O</a:t>
                      </a:r>
                      <a:r>
                        <a:rPr lang="en-GB" sz="1100" b="0" i="0" u="none" strike="noStrike" kern="1200" noProof="0" dirty="0">
                          <a:solidFill>
                            <a:srgbClr val="000000"/>
                          </a:solidFill>
                          <a:effectLst/>
                          <a:latin typeface="Calibri"/>
                        </a:rPr>
                        <a:t>, speak again, </a:t>
                      </a:r>
                      <a:r>
                        <a:rPr lang="en-GB" sz="1100" b="1" i="0" u="none" strike="noStrike" kern="1200" noProof="0" dirty="0">
                          <a:solidFill>
                            <a:srgbClr val="000000"/>
                          </a:solidFill>
                          <a:effectLst/>
                          <a:latin typeface="Calibri"/>
                        </a:rPr>
                        <a:t>bright</a:t>
                      </a:r>
                      <a:r>
                        <a:rPr lang="en-GB" sz="1100" b="0" i="0" u="none" strike="noStrike" kern="1200" noProof="0" dirty="0">
                          <a:solidFill>
                            <a:srgbClr val="000000"/>
                          </a:solidFill>
                          <a:effectLst/>
                          <a:latin typeface="Calibri"/>
                        </a:rPr>
                        <a:t> </a:t>
                      </a:r>
                      <a:r>
                        <a:rPr lang="en-GB" sz="1100" b="1" i="0" u="none" strike="noStrike" kern="1200" noProof="0" dirty="0">
                          <a:solidFill>
                            <a:srgbClr val="000000"/>
                          </a:solidFill>
                          <a:effectLst/>
                          <a:latin typeface="Calibri"/>
                        </a:rPr>
                        <a:t>angel</a:t>
                      </a:r>
                      <a:r>
                        <a:rPr lang="en-GB" sz="1100" b="0" i="0" u="none" strike="noStrike" kern="1200" noProof="0" dirty="0">
                          <a:solidFill>
                            <a:srgbClr val="000000"/>
                          </a:solidFill>
                          <a:effectLst/>
                          <a:latin typeface="Calibri"/>
                        </a:rPr>
                        <a:t>!’</a:t>
                      </a:r>
                    </a:p>
                  </a:txBody>
                  <a:tcPr/>
                </a:tc>
                <a:tc>
                  <a:txBody>
                    <a:bodyPr/>
                    <a:lstStyle/>
                    <a:p>
                      <a:pPr lvl="0">
                        <a:buNone/>
                      </a:pPr>
                      <a:r>
                        <a:rPr lang="en-US" sz="1100" b="0" i="0" u="none" strike="noStrike" noProof="0" dirty="0">
                          <a:solidFill>
                            <a:srgbClr val="000000"/>
                          </a:solidFill>
                          <a:latin typeface="Aptos"/>
                        </a:rPr>
                        <a:t>Romeo</a:t>
                      </a:r>
                    </a:p>
                    <a:p>
                      <a:pPr lvl="0">
                        <a:buNone/>
                      </a:pPr>
                      <a:endParaRPr lang="en-US" sz="1100" b="0" i="0" u="none" strike="noStrike" noProof="0" dirty="0">
                        <a:solidFill>
                          <a:srgbClr val="000000"/>
                        </a:solidFill>
                        <a:latin typeface="Aptos"/>
                      </a:endParaRPr>
                    </a:p>
                    <a:p>
                      <a:pPr lvl="0">
                        <a:buNone/>
                      </a:pPr>
                      <a:r>
                        <a:rPr lang="en-US" sz="1100" b="0" i="0" u="none" strike="noStrike" noProof="0" dirty="0">
                          <a:solidFill>
                            <a:srgbClr val="000000"/>
                          </a:solidFill>
                          <a:latin typeface="Aptos"/>
                        </a:rPr>
                        <a:t>Act 2 Scene 2</a:t>
                      </a:r>
                      <a:endParaRPr lang="en-US" dirty="0"/>
                    </a:p>
                    <a:p>
                      <a:pPr lvl="0">
                        <a:buNone/>
                      </a:pPr>
                      <a:endParaRPr lang="en-US" sz="1100" b="0" i="0" u="none" strike="noStrike" noProof="0" dirty="0">
                        <a:solidFill>
                          <a:srgbClr val="000000"/>
                        </a:solidFill>
                        <a:latin typeface="Aptos"/>
                      </a:endParaRPr>
                    </a:p>
                    <a:p>
                      <a:pPr lvl="0">
                        <a:buNone/>
                      </a:pPr>
                      <a:r>
                        <a:rPr lang="en-GB" sz="1100" b="0" i="0" u="none" strike="noStrike" noProof="0" dirty="0">
                          <a:solidFill>
                            <a:srgbClr val="000000"/>
                          </a:solidFill>
                          <a:latin typeface="Aptos"/>
                        </a:rPr>
                        <a:t>Balcony scene - Romeo speaks these lines after secretly scaling the wall into the Capulet orchard. </a:t>
                      </a:r>
                    </a:p>
                  </a:txBody>
                  <a:tcPr/>
                </a:tc>
                <a:tc>
                  <a:txBody>
                    <a:bodyPr/>
                    <a:lstStyle/>
                    <a:p>
                      <a:pPr marL="171450" indent="-171450">
                        <a:buFont typeface="Arial"/>
                        <a:buChar char="•"/>
                      </a:pPr>
                      <a:r>
                        <a:rPr lang="en-GB" sz="1100" b="0" dirty="0"/>
                        <a:t>Exclamation: </a:t>
                      </a:r>
                      <a:r>
                        <a:rPr lang="en-GB" sz="1100" b="0" i="0" u="none" strike="noStrike" noProof="0" dirty="0">
                          <a:latin typeface="Aptos"/>
                        </a:rPr>
                        <a:t>The "O" suggests a sudden, overwhelming emotional reaction (a sigh of ecstasy or awe). The phrase shows that Juliet’s </a:t>
                      </a:r>
                      <a:r>
                        <a:rPr lang="en-GB" sz="1100" b="1" i="0" u="none" strike="noStrike" noProof="0" dirty="0">
                          <a:latin typeface="Aptos"/>
                        </a:rPr>
                        <a:t>voice</a:t>
                      </a:r>
                      <a:r>
                        <a:rPr lang="en-GB" sz="1100" b="0" i="0" u="none" strike="noStrike" noProof="0" dirty="0">
                          <a:latin typeface="Aptos"/>
                        </a:rPr>
                        <a:t> itself holds immense power over him. He doesn't just want her to communicate; he wants to hear the sound again, indicating he is almost </a:t>
                      </a:r>
                      <a:r>
                        <a:rPr lang="en-GB" sz="1100" b="1" i="0" u="none" strike="noStrike" noProof="0" dirty="0">
                          <a:latin typeface="Aptos"/>
                        </a:rPr>
                        <a:t>worshipping</a:t>
                      </a:r>
                      <a:r>
                        <a:rPr lang="en-GB" sz="1100" b="0" i="0" u="none" strike="noStrike" noProof="0" dirty="0">
                          <a:latin typeface="Aptos"/>
                        </a:rPr>
                        <a:t> her sound.</a:t>
                      </a:r>
                    </a:p>
                    <a:p>
                      <a:pPr marL="171450" lvl="0" indent="-171450">
                        <a:buFont typeface="Arial"/>
                        <a:buChar char="•"/>
                      </a:pPr>
                      <a:r>
                        <a:rPr lang="en-GB" sz="1100" b="0" i="0" u="none" strike="noStrike" noProof="0" dirty="0">
                          <a:latin typeface="Aptos"/>
                        </a:rPr>
                        <a:t>Light Imagery: </a:t>
                      </a:r>
                      <a:r>
                        <a:rPr lang="en-GB" sz="1100" b="0" i="0" u="none" strike="noStrike" noProof="0" dirty="0"/>
                        <a:t>Reinforces the central </a:t>
                      </a:r>
                      <a:r>
                        <a:rPr lang="en-GB" sz="1100" b="1" i="0" u="none" strike="noStrike" noProof="0" dirty="0"/>
                        <a:t>light/dark motif</a:t>
                      </a:r>
                      <a:r>
                        <a:rPr lang="en-GB" sz="1100" b="0" i="0" u="none" strike="noStrike" noProof="0" dirty="0"/>
                        <a:t>. "Bright" connects back to the idea that Juliet is the "sun." It signifies purity, divinity, and illumination. </a:t>
                      </a:r>
                    </a:p>
                    <a:p>
                      <a:pPr marL="171450" lvl="0" indent="-171450">
                        <a:buFont typeface="Arial"/>
                        <a:buChar char="•"/>
                      </a:pPr>
                      <a:r>
                        <a:rPr lang="en-GB" sz="1100" b="0" i="0" u="none" strike="noStrike" noProof="0" dirty="0"/>
                        <a:t>Metaphor/hyperbole: </a:t>
                      </a:r>
                      <a:r>
                        <a:rPr lang="en-GB" sz="1100" b="0" i="0" u="none" strike="noStrike" noProof="0" dirty="0">
                          <a:latin typeface="Aptos"/>
                        </a:rPr>
                        <a:t>By calling her an "angel," Romeo elevates Juliet beyond a mere mortal. Angels are </a:t>
                      </a:r>
                      <a:r>
                        <a:rPr lang="en-GB" sz="1100" b="1" i="0" u="none" strike="noStrike" noProof="0" dirty="0">
                          <a:latin typeface="Aptos"/>
                        </a:rPr>
                        <a:t>messengers of God</a:t>
                      </a:r>
                      <a:r>
                        <a:rPr lang="en-GB" sz="1100" b="0" i="0" u="none" strike="noStrike" noProof="0" dirty="0">
                          <a:latin typeface="Aptos"/>
                        </a:rPr>
                        <a:t>, perfect, spiritual, and unattainable. This use of hyperbole shows the </a:t>
                      </a:r>
                      <a:r>
                        <a:rPr lang="en-GB" sz="1100" b="1" i="0" u="none" strike="noStrike" noProof="0" dirty="0">
                          <a:latin typeface="Aptos"/>
                        </a:rPr>
                        <a:t>extreme idealisation</a:t>
                      </a:r>
                      <a:r>
                        <a:rPr lang="en-GB" sz="1100" b="0" i="0" u="none" strike="noStrike" noProof="0" dirty="0">
                          <a:latin typeface="Aptos"/>
                        </a:rPr>
                        <a:t> of his love; he is not simply attracted to her, he </a:t>
                      </a:r>
                      <a:r>
                        <a:rPr lang="en-GB" sz="1100" b="1" i="0" u="none" strike="noStrike" noProof="0" dirty="0">
                          <a:latin typeface="Aptos"/>
                        </a:rPr>
                        <a:t>reveres</a:t>
                      </a:r>
                      <a:r>
                        <a:rPr lang="en-GB" sz="1100" b="0" i="0" u="none" strike="noStrike" noProof="0" dirty="0">
                          <a:latin typeface="Aptos"/>
                        </a:rPr>
                        <a:t> her as a divine being.</a:t>
                      </a:r>
                    </a:p>
                    <a:p>
                      <a:pPr marL="171450" lvl="0" indent="-171450">
                        <a:buFont typeface="Arial"/>
                        <a:buChar char="•"/>
                      </a:pPr>
                      <a:r>
                        <a:rPr lang="en-GB" sz="1100" b="0" i="0" u="none" strike="noStrike" noProof="0" dirty="0">
                          <a:latin typeface="Aptos"/>
                        </a:rPr>
                        <a:t>Celestial imagery: </a:t>
                      </a:r>
                      <a:r>
                        <a:rPr lang="en-GB" sz="1100" b="0" i="0" u="none" strike="noStrike" noProof="0" dirty="0"/>
                        <a:t>The combination of "bright" and "angel" suggests that Romeo sees Juliet as existing in the heavens—a divine messenger looking down on him, a mortal on Earth. This reinforces the idea that their love is </a:t>
                      </a:r>
                      <a:r>
                        <a:rPr lang="en-GB" sz="1100" b="1" i="0" u="none" strike="noStrike" noProof="0" dirty="0"/>
                        <a:t>pure and otherworldly</a:t>
                      </a:r>
                      <a:r>
                        <a:rPr lang="en-GB" sz="1100" b="0" i="0" u="none" strike="noStrike" noProof="0" dirty="0"/>
                        <a:t>, but also tragically </a:t>
                      </a:r>
                      <a:r>
                        <a:rPr lang="en-GB" sz="1100" b="1" i="0" u="none" strike="noStrike" noProof="0" dirty="0"/>
                        <a:t>unattainable</a:t>
                      </a:r>
                      <a:r>
                        <a:rPr lang="en-GB" sz="1100" b="0" i="0" u="none" strike="noStrike" noProof="0" dirty="0"/>
                        <a:t> or distant.</a:t>
                      </a:r>
                      <a:endParaRPr lang="en-GB" sz="1100" b="0" i="0" u="none" strike="noStrike" noProof="0" dirty="0">
                        <a:latin typeface="Aptos"/>
                      </a:endParaRP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3665456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ACDD6-954C-D0BC-E524-FB31C1744BE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7984F1C-0950-5531-EFAD-DD039E6B0D00}"/>
              </a:ext>
            </a:extLst>
          </p:cNvPr>
          <p:cNvGraphicFramePr>
            <a:graphicFrameLocks noGrp="1"/>
          </p:cNvGraphicFramePr>
          <p:nvPr>
            <p:extLst>
              <p:ext uri="{D42A27DB-BD31-4B8C-83A1-F6EECF244321}">
                <p14:modId xmlns:p14="http://schemas.microsoft.com/office/powerpoint/2010/main" val="56238338"/>
              </p:ext>
            </p:extLst>
          </p:nvPr>
        </p:nvGraphicFramePr>
        <p:xfrm>
          <a:off x="0" y="4916"/>
          <a:ext cx="9878290" cy="6612194"/>
        </p:xfrm>
        <a:graphic>
          <a:graphicData uri="http://schemas.openxmlformats.org/drawingml/2006/table">
            <a:tbl>
              <a:tblPr firstRow="1" bandRow="1">
                <a:tableStyleId>{5940675A-B579-460E-94D1-54222C63F5DA}</a:tableStyleId>
              </a:tblPr>
              <a:tblGrid>
                <a:gridCol w="1418421">
                  <a:extLst>
                    <a:ext uri="{9D8B030D-6E8A-4147-A177-3AD203B41FA5}">
                      <a16:colId xmlns:a16="http://schemas.microsoft.com/office/drawing/2014/main" val="3247329152"/>
                    </a:ext>
                  </a:extLst>
                </a:gridCol>
                <a:gridCol w="1841152">
                  <a:extLst>
                    <a:ext uri="{9D8B030D-6E8A-4147-A177-3AD203B41FA5}">
                      <a16:colId xmlns:a16="http://schemas.microsoft.com/office/drawing/2014/main" val="1735481103"/>
                    </a:ext>
                  </a:extLst>
                </a:gridCol>
                <a:gridCol w="6618717">
                  <a:extLst>
                    <a:ext uri="{9D8B030D-6E8A-4147-A177-3AD203B41FA5}">
                      <a16:colId xmlns:a16="http://schemas.microsoft.com/office/drawing/2014/main" val="1127736874"/>
                    </a:ext>
                  </a:extLst>
                </a:gridCol>
              </a:tblGrid>
              <a:tr h="460586">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808018">
                <a:tc>
                  <a:txBody>
                    <a:bodyPr/>
                    <a:lstStyle/>
                    <a:p>
                      <a:pPr lvl="0">
                        <a:buNone/>
                      </a:pPr>
                      <a:r>
                        <a:rPr lang="en-GB" sz="1100" b="0" i="0" u="none" strike="noStrike" noProof="0" dirty="0">
                          <a:solidFill>
                            <a:srgbClr val="000000"/>
                          </a:solidFill>
                          <a:latin typeface="Calibri"/>
                        </a:rPr>
                        <a:t>‘A </a:t>
                      </a:r>
                      <a:r>
                        <a:rPr lang="en-GB" sz="1100" b="1" i="0" u="none" strike="noStrike" noProof="0" dirty="0">
                          <a:solidFill>
                            <a:srgbClr val="000000"/>
                          </a:solidFill>
                          <a:latin typeface="Calibri"/>
                        </a:rPr>
                        <a:t>rose</a:t>
                      </a:r>
                      <a:r>
                        <a:rPr lang="en-GB" sz="1100" b="0" i="0" u="none" strike="noStrike" noProof="0" dirty="0">
                          <a:solidFill>
                            <a:srgbClr val="000000"/>
                          </a:solidFill>
                          <a:latin typeface="Calibri"/>
                        </a:rPr>
                        <a:t> by any other name would smell as sweet’</a:t>
                      </a:r>
                    </a:p>
                  </a:txBody>
                  <a:tcPr/>
                </a:tc>
                <a:tc>
                  <a:txBody>
                    <a:bodyPr/>
                    <a:lstStyle/>
                    <a:p>
                      <a:r>
                        <a:rPr lang="en-GB" sz="1100" dirty="0"/>
                        <a:t>Juliet</a:t>
                      </a:r>
                    </a:p>
                    <a:p>
                      <a:pPr lvl="0">
                        <a:buNone/>
                      </a:pPr>
                      <a:endParaRPr lang="en-GB" sz="1100" dirty="0"/>
                    </a:p>
                    <a:p>
                      <a:pPr lvl="0">
                        <a:buNone/>
                      </a:pPr>
                      <a:r>
                        <a:rPr lang="en-GB" sz="1100" dirty="0"/>
                        <a:t>Act 2 Scene 2 </a:t>
                      </a:r>
                      <a:endParaRPr lang="en-GB" dirty="0"/>
                    </a:p>
                    <a:p>
                      <a:pPr lvl="0">
                        <a:buNone/>
                      </a:pPr>
                      <a:endParaRPr lang="en-GB" sz="1100" dirty="0"/>
                    </a:p>
                    <a:p>
                      <a:pPr lvl="0">
                        <a:buNone/>
                      </a:pPr>
                      <a:r>
                        <a:rPr lang="en-GB" sz="1100" dirty="0"/>
                        <a:t>Balcony scene </a:t>
                      </a:r>
                    </a:p>
                    <a:p>
                      <a:pPr lvl="0">
                        <a:buNone/>
                      </a:pPr>
                      <a:endParaRPr lang="en-GB" sz="1100" dirty="0"/>
                    </a:p>
                    <a:p>
                      <a:pPr lvl="0">
                        <a:buNone/>
                      </a:pPr>
                      <a:r>
                        <a:rPr lang="en-GB" sz="1100" b="0" i="0" u="none" strike="noStrike" noProof="0" dirty="0">
                          <a:latin typeface="Aptos"/>
                        </a:rPr>
                        <a:t>Juliet speaks this line while Romeo is hiding below her balcony. She doesn't know he can hear her. </a:t>
                      </a:r>
                      <a:endParaRPr lang="en-GB" dirty="0"/>
                    </a:p>
                  </a:txBody>
                  <a:tcPr/>
                </a:tc>
                <a:tc>
                  <a:txBody>
                    <a:bodyPr/>
                    <a:lstStyle/>
                    <a:p>
                      <a:pPr marL="171450" lvl="0" indent="-171450">
                        <a:buFont typeface="Arial"/>
                        <a:buChar char="•"/>
                      </a:pPr>
                      <a:r>
                        <a:rPr lang="en-US" sz="1050" b="0" i="0" u="none" strike="noStrike" noProof="0" dirty="0">
                          <a:latin typeface="Aptos"/>
                        </a:rPr>
                        <a:t>Juliet argues that the family name (Montague or Capulet) is an arbitrary convention—it holds no real power over a person's character. She understands that the sound "Montague" is what is hated, not the true man, Romeo.</a:t>
                      </a:r>
                      <a:endParaRPr lang="en-US" sz="1050" b="0" dirty="0"/>
                    </a:p>
                    <a:p>
                      <a:pPr marL="171450" lvl="0" indent="-171450">
                        <a:buFont typeface="Arial"/>
                        <a:buChar char="•"/>
                      </a:pPr>
                      <a:endParaRPr lang="en-US" sz="1050" b="0" dirty="0"/>
                    </a:p>
                    <a:p>
                      <a:pPr marL="171450" lvl="0" indent="-171450">
                        <a:buFont typeface="Arial"/>
                        <a:buChar char="•"/>
                      </a:pPr>
                      <a:r>
                        <a:rPr lang="en-US" sz="1050" b="1" dirty="0"/>
                        <a:t>Metaphor</a:t>
                      </a:r>
                      <a:r>
                        <a:rPr lang="en-US" sz="1050" b="0" dirty="0"/>
                        <a:t>: </a:t>
                      </a:r>
                      <a:r>
                        <a:rPr lang="en-US" sz="1050" b="0" i="0" u="none" strike="noStrike" noProof="0" dirty="0">
                          <a:latin typeface="Aptos"/>
                        </a:rPr>
                        <a:t>The rose is a metaphor for Romeo. Its beauty and sweetness represent Romeo’s true, loving nature.</a:t>
                      </a:r>
                      <a:endParaRPr lang="en-US" sz="1050" b="0" dirty="0"/>
                    </a:p>
                    <a:p>
                      <a:pPr marL="171450" lvl="0" indent="-171450">
                        <a:buFont typeface="Arial"/>
                        <a:buChar char="•"/>
                      </a:pPr>
                      <a:r>
                        <a:rPr lang="en-US" sz="1050" b="1" i="0" u="none" strike="noStrike" noProof="0" dirty="0"/>
                        <a:t>Rhetoric</a:t>
                      </a:r>
                      <a:r>
                        <a:rPr lang="en-US" sz="1050" b="0" i="0" u="none" strike="noStrike" noProof="0" dirty="0"/>
                        <a:t>: The line forms a perfect, undeniable logical argument to dismiss the importance of names. </a:t>
                      </a:r>
                      <a:r>
                        <a:rPr lang="en-US" sz="1050" b="0" i="0" u="none" strike="noStrike" noProof="0" dirty="0">
                          <a:latin typeface="Aptos"/>
                        </a:rPr>
                        <a:t>It demonstrates Juliet's quick intellect and maturity. She is articulating a profound, philosophical objection to the senseless hatred driving the feud.</a:t>
                      </a:r>
                    </a:p>
                    <a:p>
                      <a:pPr marL="171450" lvl="0" indent="-171450">
                        <a:buFont typeface="Arial"/>
                        <a:buChar char="•"/>
                      </a:pPr>
                      <a:r>
                        <a:rPr lang="en-US" sz="1050" b="0" i="0" u="none" strike="noStrike" noProof="0" dirty="0">
                          <a:latin typeface="Aptos"/>
                        </a:rPr>
                        <a:t>“</a:t>
                      </a:r>
                      <a:r>
                        <a:rPr lang="en-US" sz="1050" b="1" i="0" u="none" strike="noStrike" noProof="0" dirty="0">
                          <a:latin typeface="Aptos"/>
                        </a:rPr>
                        <a:t>Rose</a:t>
                      </a:r>
                      <a:r>
                        <a:rPr lang="en-US" sz="1050" b="0" i="0" u="none" strike="noStrike" noProof="0" dirty="0">
                          <a:latin typeface="Aptos"/>
                        </a:rPr>
                        <a:t>” – as a flower it is a symbol of beauty and elegance, but also foreshadows dangers since a rose has thorns (their love has risks). </a:t>
                      </a:r>
                      <a:endParaRPr lang="en-US" sz="1050" b="0" dirty="0"/>
                    </a:p>
                  </a:txBody>
                  <a:tcPr/>
                </a:tc>
                <a:extLst>
                  <a:ext uri="{0D108BD9-81ED-4DB2-BD59-A6C34878D82A}">
                    <a16:rowId xmlns:a16="http://schemas.microsoft.com/office/drawing/2014/main" val="936153322"/>
                  </a:ext>
                </a:extLst>
              </a:tr>
              <a:tr h="2539973">
                <a:tc>
                  <a:txBody>
                    <a:bodyPr/>
                    <a:lstStyle/>
                    <a:p>
                      <a:pPr lvl="0">
                        <a:buNone/>
                      </a:pPr>
                      <a:r>
                        <a:rPr lang="en-GB" sz="1100" b="0" i="0" u="none" strike="noStrike" noProof="0" dirty="0">
                          <a:solidFill>
                            <a:srgbClr val="000000"/>
                          </a:solidFill>
                          <a:latin typeface="Calibri"/>
                        </a:rPr>
                        <a:t>‘It is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rash,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unadvised, </a:t>
                      </a:r>
                      <a:r>
                        <a:rPr lang="en-GB" sz="1100" b="1" i="0" u="none" strike="noStrike" noProof="0" dirty="0">
                          <a:solidFill>
                            <a:srgbClr val="000000"/>
                          </a:solidFill>
                          <a:latin typeface="Calibri"/>
                        </a:rPr>
                        <a:t>too</a:t>
                      </a:r>
                      <a:r>
                        <a:rPr lang="en-GB" sz="1100" b="0" i="0" u="none" strike="noStrike" noProof="0" dirty="0">
                          <a:solidFill>
                            <a:srgbClr val="000000"/>
                          </a:solidFill>
                          <a:latin typeface="Calibri"/>
                        </a:rPr>
                        <a:t> sudden, Too like the </a:t>
                      </a:r>
                      <a:r>
                        <a:rPr lang="en-GB" sz="1100" b="1" i="0" u="none" strike="noStrike" noProof="0" dirty="0">
                          <a:solidFill>
                            <a:srgbClr val="000000"/>
                          </a:solidFill>
                          <a:latin typeface="Calibri"/>
                        </a:rPr>
                        <a:t>lightning</a:t>
                      </a:r>
                      <a:r>
                        <a:rPr lang="en-GB" sz="1100" b="0" i="0" u="none" strike="noStrike" noProof="0" dirty="0">
                          <a:solidFill>
                            <a:srgbClr val="000000"/>
                          </a:solidFill>
                          <a:latin typeface="Calibri"/>
                        </a:rPr>
                        <a:t>’</a:t>
                      </a:r>
                    </a:p>
                  </a:txBody>
                  <a:tcPr/>
                </a:tc>
                <a:tc>
                  <a:txBody>
                    <a:bodyPr/>
                    <a:lstStyle/>
                    <a:p>
                      <a:r>
                        <a:rPr lang="en-GB" sz="1100" b="0" dirty="0"/>
                        <a:t>Juliet</a:t>
                      </a:r>
                    </a:p>
                    <a:p>
                      <a:pPr lvl="0">
                        <a:buNone/>
                      </a:pPr>
                      <a:endParaRPr lang="en-GB" sz="1100" b="0" dirty="0"/>
                    </a:p>
                    <a:p>
                      <a:pPr lvl="0">
                        <a:buNone/>
                      </a:pPr>
                      <a:r>
                        <a:rPr lang="en-GB" sz="1100" b="0" dirty="0"/>
                        <a:t>Act 2 Scene 2</a:t>
                      </a:r>
                      <a:endParaRPr lang="en-GB" dirty="0"/>
                    </a:p>
                    <a:p>
                      <a:pPr lvl="0">
                        <a:buNone/>
                      </a:pPr>
                      <a:endParaRPr lang="en-GB" sz="1100" b="0" dirty="0"/>
                    </a:p>
                    <a:p>
                      <a:pPr lvl="0">
                        <a:buNone/>
                      </a:pPr>
                      <a:r>
                        <a:rPr lang="en-GB" sz="1100" b="0" dirty="0"/>
                        <a:t>Balcony scene </a:t>
                      </a:r>
                    </a:p>
                    <a:p>
                      <a:pPr lvl="0">
                        <a:buNone/>
                      </a:pPr>
                      <a:endParaRPr lang="en-GB" sz="1100" b="0" dirty="0"/>
                    </a:p>
                    <a:p>
                      <a:pPr lvl="0">
                        <a:buNone/>
                      </a:pPr>
                      <a:r>
                        <a:rPr lang="en-GB" sz="1100" b="0" i="0" u="none" strike="noStrike" noProof="0" dirty="0">
                          <a:latin typeface="Aptos"/>
                        </a:rPr>
                        <a:t>Juliet speaks this line to Romeo after he has heard her declaration of love and rushed to confirm his own feelings.</a:t>
                      </a:r>
                      <a:endParaRPr lang="en-GB" dirty="0"/>
                    </a:p>
                  </a:txBody>
                  <a:tcPr/>
                </a:tc>
                <a:tc>
                  <a:txBody>
                    <a:bodyPr/>
                    <a:lstStyle/>
                    <a:p>
                      <a:pPr lvl="0">
                        <a:buNone/>
                      </a:pPr>
                      <a:r>
                        <a:rPr lang="en-GB" sz="1050" b="0" i="0" u="none" strike="noStrike" noProof="0" dirty="0">
                          <a:latin typeface="Aptos"/>
                        </a:rPr>
                        <a:t>This line is critical because it offers a moment of surprising caution and foresight from Juliet, highlighting her maturity and providing a stark warning about the lovers' speed.</a:t>
                      </a:r>
                    </a:p>
                    <a:p>
                      <a:pPr lvl="0">
                        <a:buNone/>
                      </a:pPr>
                      <a:endParaRPr lang="en-GB" sz="1050" b="0" i="0" u="none" strike="noStrike" noProof="0" dirty="0">
                        <a:latin typeface="Aptos"/>
                      </a:endParaRPr>
                    </a:p>
                    <a:p>
                      <a:pPr marL="171450" lvl="0" indent="-171450">
                        <a:buFont typeface="Arial"/>
                        <a:buChar char="•"/>
                      </a:pPr>
                      <a:r>
                        <a:rPr lang="en-GB" sz="1050" b="1" dirty="0"/>
                        <a:t>Repetition</a:t>
                      </a:r>
                      <a:r>
                        <a:rPr lang="en-GB" sz="1050" b="0" dirty="0"/>
                        <a:t>: </a:t>
                      </a:r>
                      <a:r>
                        <a:rPr lang="en-GB" sz="1050" b="0" i="0" u="none" strike="noStrike" noProof="0" dirty="0">
                          <a:latin typeface="Aptos"/>
                        </a:rPr>
                        <a:t>This highlights the excessive nature of their haste. The repetition creates a rhythmic warning, underscoring the severity of the problem.</a:t>
                      </a:r>
                    </a:p>
                    <a:p>
                      <a:pPr marL="171450" lvl="0" indent="-171450">
                        <a:buFont typeface="Arial"/>
                        <a:buChar char="•"/>
                      </a:pPr>
                      <a:r>
                        <a:rPr lang="en-GB" sz="1050" b="1" i="0" u="none" strike="noStrike" noProof="0" dirty="0">
                          <a:latin typeface="Aptos"/>
                        </a:rPr>
                        <a:t>Dramatic Irony</a:t>
                      </a:r>
                      <a:r>
                        <a:rPr lang="en-GB" sz="1050" b="0" i="0" u="none" strike="noStrike" noProof="0" dirty="0">
                          <a:latin typeface="Aptos"/>
                        </a:rPr>
                        <a:t>: </a:t>
                      </a:r>
                      <a:r>
                        <a:rPr lang="en-GB" sz="1050" b="0" i="0" u="none" strike="noStrike" noProof="0" dirty="0"/>
                        <a:t>This serves as a powerful instance of dramatic irony—the audience knows she is absolutely right, and their inability to heed this warning ensures their tragic end.</a:t>
                      </a:r>
                    </a:p>
                    <a:p>
                      <a:pPr marL="171450" lvl="0" indent="-171450">
                        <a:buFont typeface="Arial"/>
                        <a:buChar char="•"/>
                      </a:pPr>
                      <a:r>
                        <a:rPr lang="en-GB" sz="1050" b="1" i="0" u="none" strike="noStrike" noProof="0" dirty="0"/>
                        <a:t>Adjectives </a:t>
                      </a:r>
                      <a:r>
                        <a:rPr lang="en-GB" sz="1050" b="0" i="0" u="none" strike="noStrike" noProof="0" dirty="0"/>
                        <a:t>of caution: </a:t>
                      </a:r>
                      <a:r>
                        <a:rPr lang="en-GB" sz="1050" b="0" i="0" u="none" strike="noStrike" noProof="0" dirty="0">
                          <a:latin typeface="Aptos"/>
                        </a:rPr>
                        <a:t>They contrast sharply with Romeo's usual vocabulary of light and divinity, grounding the scene in real-world danger and logic. </a:t>
                      </a:r>
                      <a:r>
                        <a:rPr lang="en-GB" sz="1050" b="0" i="0" u="none" strike="noStrike" noProof="0" dirty="0"/>
                        <a:t>While "rash" implies poor </a:t>
                      </a:r>
                      <a:r>
                        <a:rPr lang="en-GB" sz="1050" b="0" i="1" u="none" strike="noStrike" noProof="0" dirty="0"/>
                        <a:t>judgment</a:t>
                      </a:r>
                      <a:r>
                        <a:rPr lang="en-GB" sz="1050" b="0" i="0" u="none" strike="noStrike" noProof="0" dirty="0"/>
                        <a:t>, "sudden" emphasizes the </a:t>
                      </a:r>
                      <a:r>
                        <a:rPr lang="en-GB" sz="1050" b="0" i="1" u="none" strike="noStrike" noProof="0" dirty="0"/>
                        <a:t>speed</a:t>
                      </a:r>
                      <a:r>
                        <a:rPr lang="en-GB" sz="1050" b="0" i="0" u="none" strike="noStrike" noProof="0" dirty="0"/>
                        <a:t> and </a:t>
                      </a:r>
                      <a:r>
                        <a:rPr lang="en-GB" sz="1050" b="0" i="1" u="none" strike="noStrike" noProof="0" dirty="0"/>
                        <a:t>lack of established roots</a:t>
                      </a:r>
                      <a:r>
                        <a:rPr lang="en-GB" sz="1050" b="0" i="0" u="none" strike="noStrike" noProof="0" dirty="0"/>
                        <a:t>. It suggests their love lacks the solid groundwork necessary to withstand the intense pressure of the feud, making it brittle and easily broken.</a:t>
                      </a:r>
                    </a:p>
                    <a:p>
                      <a:pPr marL="171450" lvl="0" indent="-171450">
                        <a:buFont typeface="Arial"/>
                        <a:buChar char="•"/>
                      </a:pPr>
                      <a:r>
                        <a:rPr lang="en-GB" sz="1050" b="1" i="0" u="none" strike="noStrike" noProof="0" dirty="0"/>
                        <a:t>Simile</a:t>
                      </a:r>
                      <a:r>
                        <a:rPr lang="en-GB" sz="1050" b="0" i="0" u="none" strike="noStrike" noProof="0" dirty="0"/>
                        <a:t>: Suggesting Juliet thinks their love is exceedingly fast, dangerous and intensely bright - </a:t>
                      </a:r>
                      <a:r>
                        <a:rPr lang="en-GB" sz="1050" b="0" i="0" u="none" strike="noStrike" noProof="0" dirty="0">
                          <a:latin typeface="Aptos"/>
                        </a:rPr>
                        <a:t>By comparing their love to lightning, Juliet suggests that while their passion is blinding and electric, it is also ephemeral (short-lived) and destructive. It appears and vanishes before one can even register it, implying that their love will be beautiful but tragically brief and violent.</a:t>
                      </a:r>
                      <a:endParaRPr lang="en-GB" sz="1050" b="0" i="0" u="none" strike="noStrike" noProof="0" dirty="0"/>
                    </a:p>
                  </a:txBody>
                  <a:tcPr/>
                </a:tc>
                <a:extLst>
                  <a:ext uri="{0D108BD9-81ED-4DB2-BD59-A6C34878D82A}">
                    <a16:rowId xmlns:a16="http://schemas.microsoft.com/office/drawing/2014/main" val="2358914207"/>
                  </a:ext>
                </a:extLst>
              </a:tr>
              <a:tr h="1759975">
                <a:tc>
                  <a:txBody>
                    <a:bodyPr/>
                    <a:lstStyle/>
                    <a:p>
                      <a:pPr lvl="0">
                        <a:buNone/>
                      </a:pPr>
                      <a:r>
                        <a:rPr lang="en-GB" sz="1100" b="0" i="0" u="none" strike="noStrike" noProof="0" dirty="0">
                          <a:solidFill>
                            <a:srgbClr val="000000"/>
                          </a:solidFill>
                          <a:latin typeface="Calibri"/>
                        </a:rPr>
                        <a:t>"</a:t>
                      </a:r>
                      <a:r>
                        <a:rPr lang="en-GB" sz="1100" b="1" i="0" u="none" strike="noStrike" noProof="0" dirty="0">
                          <a:solidFill>
                            <a:srgbClr val="000000"/>
                          </a:solidFill>
                          <a:latin typeface="Calibri"/>
                        </a:rPr>
                        <a:t>If</a:t>
                      </a:r>
                      <a:r>
                        <a:rPr lang="en-GB" sz="1100" b="0" i="0" u="none" strike="noStrike" noProof="0" dirty="0">
                          <a:solidFill>
                            <a:srgbClr val="000000"/>
                          </a:solidFill>
                          <a:latin typeface="Calibri"/>
                        </a:rPr>
                        <a:t> that thy bent of love be honourable, / Thy purpose marriage, send me word tomorrow."</a:t>
                      </a:r>
                    </a:p>
                  </a:txBody>
                  <a:tcPr/>
                </a:tc>
                <a:tc>
                  <a:txBody>
                    <a:bodyPr/>
                    <a:lstStyle/>
                    <a:p>
                      <a:r>
                        <a:rPr lang="en-GB" sz="1100" b="0" dirty="0"/>
                        <a:t>Juliet</a:t>
                      </a:r>
                    </a:p>
                    <a:p>
                      <a:pPr lvl="0">
                        <a:buNone/>
                      </a:pPr>
                      <a:endParaRPr lang="en-GB" sz="1100" b="0" dirty="0"/>
                    </a:p>
                    <a:p>
                      <a:pPr lvl="0">
                        <a:buNone/>
                      </a:pPr>
                      <a:r>
                        <a:rPr lang="en-GB" sz="1100" b="0" dirty="0"/>
                        <a:t>Act 2 Scene 2 </a:t>
                      </a:r>
                      <a:endParaRPr lang="en-GB" dirty="0"/>
                    </a:p>
                    <a:p>
                      <a:pPr lvl="0">
                        <a:buNone/>
                      </a:pPr>
                      <a:endParaRPr lang="en-GB" sz="1100" b="0" dirty="0"/>
                    </a:p>
                    <a:p>
                      <a:pPr lvl="0">
                        <a:buNone/>
                      </a:pPr>
                      <a:r>
                        <a:rPr lang="en-GB" sz="1100" b="0" dirty="0"/>
                        <a:t>Balcony Scene </a:t>
                      </a:r>
                    </a:p>
                    <a:p>
                      <a:pPr lvl="0">
                        <a:buNone/>
                      </a:pPr>
                      <a:endParaRPr lang="en-GB" sz="1100" b="0" dirty="0"/>
                    </a:p>
                  </a:txBody>
                  <a:tcPr/>
                </a:tc>
                <a:tc>
                  <a:txBody>
                    <a:bodyPr/>
                    <a:lstStyle/>
                    <a:p>
                      <a:pPr lvl="0">
                        <a:buNone/>
                      </a:pPr>
                      <a:r>
                        <a:rPr lang="en-GB" sz="1050" b="0" i="0" u="none" strike="noStrike" noProof="0" dirty="0">
                          <a:latin typeface="Aptos"/>
                        </a:rPr>
                        <a:t>This quote is Juliet's pragmatic move to establish whether Romeo's passion is real love or transient desire. In the context of the play, marriage is the only way a young woman can legitimise a relationship and protect her honour. I</a:t>
                      </a:r>
                      <a:r>
                        <a:rPr lang="en-GB" sz="1050" b="0" i="0" u="none" strike="noStrike" noProof="0" dirty="0"/>
                        <a:t>t is a demand for commitment and the most direct move toward marriage in the entire scene.</a:t>
                      </a:r>
                      <a:endParaRPr lang="en-GB" sz="1050" b="0" i="0" u="none" strike="noStrike" noProof="0" dirty="0">
                        <a:latin typeface="Aptos"/>
                      </a:endParaRPr>
                    </a:p>
                    <a:p>
                      <a:pPr lvl="0">
                        <a:buNone/>
                      </a:pPr>
                      <a:endParaRPr lang="en-GB" sz="1050" b="0" i="0" u="none" strike="noStrike" noProof="0" dirty="0">
                        <a:latin typeface="Aptos"/>
                      </a:endParaRPr>
                    </a:p>
                    <a:p>
                      <a:pPr marL="171450" lvl="0" indent="-171450">
                        <a:buFont typeface="Arial"/>
                        <a:buChar char="•"/>
                      </a:pPr>
                      <a:r>
                        <a:rPr lang="en-GB" sz="1050" b="1" i="0" u="none" strike="noStrike" noProof="0" dirty="0">
                          <a:latin typeface="Aptos"/>
                        </a:rPr>
                        <a:t>Command </a:t>
                      </a:r>
                      <a:r>
                        <a:rPr lang="en-GB" sz="1050" b="0" i="0" u="none" strike="noStrike" noProof="0" dirty="0">
                          <a:latin typeface="Aptos"/>
                        </a:rPr>
                        <a:t>(imperative) - </a:t>
                      </a:r>
                      <a:r>
                        <a:rPr lang="en-GB" sz="1050" b="0" i="0" u="none" strike="noStrike" noProof="0" dirty="0"/>
                        <a:t>It demonstrates Juliet's agency and maturity. She is taking charge of the planning and pushing the relationship forward in the only way she sees fit to protect her reputation and sanctify their love.</a:t>
                      </a:r>
                    </a:p>
                    <a:p>
                      <a:pPr marL="171450" lvl="0" indent="-171450">
                        <a:buFont typeface="Arial"/>
                        <a:buChar char="•"/>
                      </a:pPr>
                      <a:r>
                        <a:rPr lang="en-GB" sz="1050" b="1" i="0" u="none" strike="noStrike" noProof="0" dirty="0"/>
                        <a:t>Conjunction </a:t>
                      </a:r>
                      <a:r>
                        <a:rPr lang="en-GB" sz="1050" b="0" i="0" u="none" strike="noStrike" noProof="0" dirty="0"/>
                        <a:t>'if' - </a:t>
                      </a:r>
                      <a:r>
                        <a:rPr lang="en-GB" sz="1050" b="0" i="0" u="none" strike="noStrike" noProof="0" dirty="0">
                          <a:latin typeface="Aptos"/>
                        </a:rPr>
                        <a:t>This tiny word is crucial. By starting with "If," Juliet immediately imposes a test on Romeo's grand declarations</a:t>
                      </a: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361533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6E9BC-A76B-A85E-FE3E-015444B5882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6B51EC8-F3AE-0D60-E830-9ACEAC92DDE8}"/>
              </a:ext>
            </a:extLst>
          </p:cNvPr>
          <p:cNvGraphicFramePr>
            <a:graphicFrameLocks noGrp="1"/>
          </p:cNvGraphicFramePr>
          <p:nvPr>
            <p:extLst>
              <p:ext uri="{D42A27DB-BD31-4B8C-83A1-F6EECF244321}">
                <p14:modId xmlns:p14="http://schemas.microsoft.com/office/powerpoint/2010/main" val="3991440600"/>
              </p:ext>
            </p:extLst>
          </p:nvPr>
        </p:nvGraphicFramePr>
        <p:xfrm>
          <a:off x="0" y="0"/>
          <a:ext cx="9906000" cy="6858000"/>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6899">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2303778">
                <a:tc>
                  <a:txBody>
                    <a:bodyPr/>
                    <a:lstStyle/>
                    <a:p>
                      <a:pPr lvl="0">
                        <a:buNone/>
                      </a:pPr>
                      <a:r>
                        <a:rPr lang="en-GB" sz="1100" b="0" i="0" u="none" strike="noStrike" noProof="0" dirty="0">
                          <a:solidFill>
                            <a:srgbClr val="000000"/>
                          </a:solidFill>
                          <a:latin typeface="Calibri"/>
                        </a:rPr>
                        <a:t>‘My bounty is as </a:t>
                      </a:r>
                      <a:r>
                        <a:rPr lang="en-GB" sz="1100" b="1" i="0" u="none" strike="noStrike" noProof="0" dirty="0">
                          <a:solidFill>
                            <a:srgbClr val="000000"/>
                          </a:solidFill>
                          <a:latin typeface="Calibri"/>
                        </a:rPr>
                        <a:t>boundless</a:t>
                      </a:r>
                      <a:r>
                        <a:rPr lang="en-GB" sz="1100" b="0" i="0" u="none" strike="noStrike" noProof="0" dirty="0">
                          <a:solidFill>
                            <a:srgbClr val="000000"/>
                          </a:solidFill>
                          <a:latin typeface="Calibri"/>
                        </a:rPr>
                        <a:t> as the </a:t>
                      </a:r>
                      <a:r>
                        <a:rPr lang="en-GB" sz="1100" b="1" i="0" u="none" strike="noStrike" noProof="0" dirty="0">
                          <a:solidFill>
                            <a:srgbClr val="000000"/>
                          </a:solidFill>
                          <a:latin typeface="Calibri"/>
                        </a:rPr>
                        <a:t>sea</a:t>
                      </a:r>
                      <a:r>
                        <a:rPr lang="en-GB" sz="1100" b="0" i="0" u="none" strike="noStrike" noProof="0" dirty="0">
                          <a:solidFill>
                            <a:srgbClr val="000000"/>
                          </a:solidFill>
                          <a:latin typeface="Calibri"/>
                        </a:rPr>
                        <a:t>, my love as </a:t>
                      </a:r>
                      <a:r>
                        <a:rPr lang="en-GB" sz="1100" b="1" i="0" u="none" strike="noStrike" noProof="0" dirty="0">
                          <a:solidFill>
                            <a:srgbClr val="000000"/>
                          </a:solidFill>
                          <a:latin typeface="Calibri"/>
                        </a:rPr>
                        <a:t>deep</a:t>
                      </a:r>
                      <a:r>
                        <a:rPr lang="en-GB" sz="1100" b="0" i="0" u="none" strike="noStrike" noProof="0" dirty="0">
                          <a:solidFill>
                            <a:srgbClr val="000000"/>
                          </a:solidFill>
                          <a:latin typeface="Calibri"/>
                        </a:rPr>
                        <a:t>’</a:t>
                      </a:r>
                    </a:p>
                  </a:txBody>
                  <a:tcPr/>
                </a:tc>
                <a:tc>
                  <a:txBody>
                    <a:bodyPr/>
                    <a:lstStyle/>
                    <a:p>
                      <a:r>
                        <a:rPr lang="en-GB" sz="1100" dirty="0"/>
                        <a:t>Juliet</a:t>
                      </a:r>
                    </a:p>
                    <a:p>
                      <a:pPr lvl="0">
                        <a:buNone/>
                      </a:pPr>
                      <a:endParaRPr lang="en-GB" sz="1100" dirty="0"/>
                    </a:p>
                    <a:p>
                      <a:pPr lvl="0">
                        <a:buNone/>
                      </a:pPr>
                      <a:r>
                        <a:rPr lang="en-GB" sz="1100" dirty="0"/>
                        <a:t>Act 2 Scene 2 </a:t>
                      </a:r>
                    </a:p>
                    <a:p>
                      <a:pPr lvl="0">
                        <a:buNone/>
                      </a:pPr>
                      <a:endParaRPr lang="en-GB" sz="1100" dirty="0"/>
                    </a:p>
                    <a:p>
                      <a:pPr lvl="0">
                        <a:buNone/>
                      </a:pPr>
                      <a:r>
                        <a:rPr lang="en-GB" sz="1100" dirty="0"/>
                        <a:t>Balcony Scene</a:t>
                      </a:r>
                    </a:p>
                    <a:p>
                      <a:pPr lvl="0">
                        <a:buNone/>
                      </a:pPr>
                      <a:endParaRPr lang="en-GB" sz="1100" dirty="0"/>
                    </a:p>
                    <a:p>
                      <a:pPr lvl="0">
                        <a:buNone/>
                      </a:pPr>
                      <a:r>
                        <a:rPr lang="en-GB" sz="1100" b="0" i="0" u="none" strike="noStrike" noProof="0" dirty="0">
                          <a:latin typeface="Aptos"/>
                        </a:rPr>
                        <a:t>Juliet speaks this line as she is reassuring Romeo of her complete and total commitment, just after they have exchanged vows and planned to marry.</a:t>
                      </a:r>
                      <a:endParaRPr lang="en-GB" dirty="0"/>
                    </a:p>
                  </a:txBody>
                  <a:tcPr/>
                </a:tc>
                <a:tc>
                  <a:txBody>
                    <a:bodyPr/>
                    <a:lstStyle/>
                    <a:p>
                      <a:pPr lvl="0">
                        <a:buNone/>
                      </a:pPr>
                      <a:r>
                        <a:rPr lang="en-US" sz="1100" b="0" i="0" u="none" strike="noStrike" noProof="0" dirty="0">
                          <a:latin typeface="Aptos"/>
                        </a:rPr>
                        <a:t>Essentially, she is saying: "My giving is infinite, and my love is bottomless." </a:t>
                      </a:r>
                    </a:p>
                    <a:p>
                      <a:pPr marL="171450" lvl="0" indent="-171450">
                        <a:buFont typeface="Arial"/>
                        <a:buChar char="•"/>
                      </a:pPr>
                      <a:r>
                        <a:rPr lang="en-US" sz="1100" b="1" i="0" u="none" strike="noStrike" noProof="0" dirty="0">
                          <a:latin typeface="Aptos"/>
                        </a:rPr>
                        <a:t>Simile </a:t>
                      </a:r>
                      <a:r>
                        <a:rPr lang="en-US" sz="1100" b="0" i="0" u="none" strike="noStrike" noProof="0" dirty="0">
                          <a:latin typeface="Aptos"/>
                        </a:rPr>
                        <a:t>- </a:t>
                      </a:r>
                      <a:r>
                        <a:rPr lang="en-US" sz="1100" b="0" i="0" u="none" strike="noStrike" noProof="0" dirty="0"/>
                        <a:t>The comparison to the sea gives the feeling of her love being natural, powerful, and overwhelming. </a:t>
                      </a:r>
                      <a:r>
                        <a:rPr lang="en-US" sz="1100" b="0" i="0" u="none" strike="noStrike" noProof="0" dirty="0">
                          <a:latin typeface="Aptos"/>
                        </a:rPr>
                        <a:t>It elevates her emotion to a cosmic scale, suggesting her love is not confined by human or societal limits (like the feud), but rather by the powerful forces of nature.</a:t>
                      </a:r>
                    </a:p>
                    <a:p>
                      <a:pPr marL="171450" lvl="0" indent="-171450">
                        <a:buFont typeface="Arial"/>
                        <a:buChar char="•"/>
                      </a:pPr>
                      <a:r>
                        <a:rPr lang="en-US" sz="1100" b="1" i="0" u="none" strike="noStrike" noProof="0" dirty="0">
                          <a:latin typeface="Aptos"/>
                        </a:rPr>
                        <a:t>Hyperbole </a:t>
                      </a:r>
                      <a:r>
                        <a:rPr lang="en-US" sz="1100" b="0" i="0" u="none" strike="noStrike" noProof="0" dirty="0">
                          <a:latin typeface="Aptos"/>
                        </a:rPr>
                        <a:t>- </a:t>
                      </a:r>
                      <a:r>
                        <a:rPr lang="en-US" sz="1100" b="0" i="0" u="none" strike="noStrike" noProof="0" dirty="0"/>
                        <a:t>This reflects the intensity of young passion. It indicates that her love is absolute and without limit, which is typical of the lovers' excessive, all-or-nothing emotional state.</a:t>
                      </a:r>
                    </a:p>
                    <a:p>
                      <a:pPr marL="171450" lvl="0" indent="-171450">
                        <a:buFont typeface="Arial"/>
                        <a:buChar char="•"/>
                      </a:pPr>
                      <a:r>
                        <a:rPr lang="en-US" sz="1100" b="1" i="0" u="none" strike="noStrike" noProof="0" dirty="0"/>
                        <a:t>Natural imagery</a:t>
                      </a:r>
                      <a:r>
                        <a:rPr lang="en-US" sz="1100" b="0" i="0" u="none" strike="noStrike" noProof="0" dirty="0"/>
                        <a:t> - </a:t>
                      </a:r>
                      <a:r>
                        <a:rPr lang="en-US" sz="1100" b="0" i="0" u="none" strike="noStrike" noProof="0" dirty="0">
                          <a:latin typeface="Aptos"/>
                        </a:rPr>
                        <a:t>The invocation of the sea and the concepts of boundless space and deep volume. </a:t>
                      </a:r>
                      <a:r>
                        <a:rPr lang="en-US" sz="1100" b="0" i="0" u="none" strike="noStrike" noProof="0" dirty="0"/>
                        <a:t>The sea is always moving, vast, and mysterious, suggesting her love is similarly dynamic and profound.</a:t>
                      </a:r>
                    </a:p>
                    <a:p>
                      <a:pPr marL="171450" lvl="0" indent="-171450">
                        <a:buFont typeface="Arial"/>
                        <a:buChar char="•"/>
                      </a:pPr>
                      <a:r>
                        <a:rPr lang="en-US" sz="1100" b="0" i="0" u="none" strike="noStrike" noProof="0" dirty="0"/>
                        <a:t>"</a:t>
                      </a:r>
                      <a:r>
                        <a:rPr lang="en-US" sz="1100" b="1" i="0" u="none" strike="noStrike" noProof="0" dirty="0"/>
                        <a:t>Boundless</a:t>
                      </a:r>
                      <a:r>
                        <a:rPr lang="en-US" sz="1100" b="0" i="0" u="none" strike="noStrike" noProof="0" dirty="0"/>
                        <a:t>" - </a:t>
                      </a:r>
                      <a:r>
                        <a:rPr lang="en-US" sz="1100" b="0" i="0" u="none" strike="noStrike" noProof="0" dirty="0">
                          <a:latin typeface="Aptos"/>
                        </a:rPr>
                        <a:t>Immeasurable, vast, eternal. This word sets the scale for her generosity. By claiming it is "boundless," Juliet immediately pushes her love outside the limited, finite world of Verona and the Capulet garden, giving it cosmic significance.</a:t>
                      </a:r>
                    </a:p>
                    <a:p>
                      <a:pPr marL="171450" lvl="0" indent="-171450">
                        <a:buFont typeface="Arial"/>
                        <a:buChar char="•"/>
                      </a:pPr>
                      <a:r>
                        <a:rPr lang="en-US" sz="1100" b="0" i="0" u="none" strike="noStrike" noProof="0" dirty="0">
                          <a:latin typeface="Aptos"/>
                        </a:rPr>
                        <a:t>"</a:t>
                      </a:r>
                      <a:r>
                        <a:rPr lang="en-US" sz="1100" b="1" i="0" u="none" strike="noStrike" noProof="0" dirty="0">
                          <a:latin typeface="Aptos"/>
                        </a:rPr>
                        <a:t>sea</a:t>
                      </a:r>
                      <a:r>
                        <a:rPr lang="en-US" sz="1100" b="0" i="0" u="none" strike="noStrike" noProof="0" dirty="0">
                          <a:latin typeface="Aptos"/>
                        </a:rPr>
                        <a:t>" - </a:t>
                      </a:r>
                      <a:r>
                        <a:rPr lang="en-US" sz="1100" b="0" i="0" u="none" strike="noStrike" noProof="0" dirty="0"/>
                        <a:t>The sea is an ancient symbol of vastness, mystery, power, and overwhelming force. It is constantly moving and its limits cannot be seen from shore. </a:t>
                      </a:r>
                      <a:endParaRPr lang="en-US" sz="1100" b="0" i="0" u="none" strike="noStrike" noProof="0" dirty="0">
                        <a:latin typeface="Aptos"/>
                      </a:endParaRPr>
                    </a:p>
                  </a:txBody>
                  <a:tcPr/>
                </a:tc>
                <a:extLst>
                  <a:ext uri="{0D108BD9-81ED-4DB2-BD59-A6C34878D82A}">
                    <a16:rowId xmlns:a16="http://schemas.microsoft.com/office/drawing/2014/main" val="936153322"/>
                  </a:ext>
                </a:extLst>
              </a:tr>
              <a:tr h="1793545">
                <a:tc>
                  <a:txBody>
                    <a:bodyPr/>
                    <a:lstStyle/>
                    <a:p>
                      <a:pPr lvl="0">
                        <a:buNone/>
                      </a:pPr>
                      <a:r>
                        <a:rPr lang="en-GB" sz="1100" b="0" i="0" u="none" strike="noStrike" noProof="0" dirty="0">
                          <a:solidFill>
                            <a:srgbClr val="000000"/>
                          </a:solidFill>
                          <a:latin typeface="Calibri"/>
                        </a:rPr>
                        <a:t>‘Young men’s love then lies not truly in their </a:t>
                      </a:r>
                      <a:r>
                        <a:rPr lang="en-GB" sz="1100" b="1" i="0" u="none" strike="noStrike" noProof="0" dirty="0">
                          <a:solidFill>
                            <a:srgbClr val="000000"/>
                          </a:solidFill>
                          <a:latin typeface="Calibri"/>
                        </a:rPr>
                        <a:t>hearts</a:t>
                      </a:r>
                      <a:r>
                        <a:rPr lang="en-GB" sz="1100" b="0" i="0" u="none" strike="noStrike" noProof="0" dirty="0">
                          <a:solidFill>
                            <a:srgbClr val="000000"/>
                          </a:solidFill>
                          <a:latin typeface="Calibri"/>
                        </a:rPr>
                        <a:t>, but in their </a:t>
                      </a:r>
                      <a:r>
                        <a:rPr lang="en-GB" sz="1100" b="1" i="0" u="none" strike="noStrike" noProof="0" dirty="0">
                          <a:solidFill>
                            <a:srgbClr val="000000"/>
                          </a:solidFill>
                          <a:latin typeface="Calibri"/>
                        </a:rPr>
                        <a:t>eyes</a:t>
                      </a:r>
                      <a:r>
                        <a:rPr lang="en-GB" sz="1100" b="0" i="0" u="none" strike="noStrike" noProof="0" dirty="0">
                          <a:solidFill>
                            <a:srgbClr val="000000"/>
                          </a:solidFill>
                          <a:latin typeface="Calibri"/>
                        </a:rPr>
                        <a:t>’</a:t>
                      </a:r>
                    </a:p>
                  </a:txBody>
                  <a:tcPr/>
                </a:tc>
                <a:tc>
                  <a:txBody>
                    <a:bodyPr/>
                    <a:lstStyle/>
                    <a:p>
                      <a:r>
                        <a:rPr lang="en-GB" sz="1100" b="0" dirty="0"/>
                        <a:t>Friar Lawrence</a:t>
                      </a:r>
                    </a:p>
                    <a:p>
                      <a:pPr lvl="0">
                        <a:buNone/>
                      </a:pPr>
                      <a:endParaRPr lang="en-GB" sz="1100" b="0" dirty="0"/>
                    </a:p>
                    <a:p>
                      <a:pPr lvl="0">
                        <a:buNone/>
                      </a:pPr>
                      <a:r>
                        <a:rPr lang="en-GB" sz="1100" b="0" dirty="0"/>
                        <a:t>Act 2 Scene 3</a:t>
                      </a:r>
                      <a:endParaRPr lang="en-GB" dirty="0"/>
                    </a:p>
                    <a:p>
                      <a:pPr lvl="0">
                        <a:buNone/>
                      </a:pPr>
                      <a:endParaRPr lang="en-GB" sz="1100" b="0" dirty="0"/>
                    </a:p>
                    <a:p>
                      <a:pPr lvl="0">
                        <a:buNone/>
                      </a:pPr>
                      <a:r>
                        <a:rPr lang="en-GB" sz="1100" b="0" i="0" u="none" strike="noStrike" noProof="0" dirty="0">
                          <a:latin typeface="Aptos"/>
                        </a:rPr>
                        <a:t>Friar Laurence speaks this line after Romeo rushes to him early in the morning, immediately after meeting Juliet, and asks the Friar to marry them. </a:t>
                      </a:r>
                      <a:endParaRPr lang="en-GB" dirty="0"/>
                    </a:p>
                  </a:txBody>
                  <a:tcPr/>
                </a:tc>
                <a:tc>
                  <a:txBody>
                    <a:bodyPr/>
                    <a:lstStyle/>
                    <a:p>
                      <a:pPr lvl="0">
                        <a:buNone/>
                      </a:pPr>
                      <a:r>
                        <a:rPr lang="en-GB" sz="1100" b="0" i="0" u="none" strike="noStrike" noProof="0" dirty="0">
                          <a:latin typeface="Aptos"/>
                        </a:rPr>
                        <a:t>The Friar suggests that Romeo's swift change from Rosaline to Juliet is proof that his "love" is mere infatuation driven by visual appeal, not true, committed affection.</a:t>
                      </a:r>
                    </a:p>
                    <a:p>
                      <a:pPr lvl="0">
                        <a:buNone/>
                      </a:pPr>
                      <a:r>
                        <a:rPr lang="en-GB" sz="1100" b="1" i="0" u="none" strike="noStrike" noProof="0" dirty="0">
                          <a:latin typeface="Aptos"/>
                        </a:rPr>
                        <a:t>Juxtaposition </a:t>
                      </a:r>
                      <a:r>
                        <a:rPr lang="en-GB" sz="1100" b="0" i="0" u="none" strike="noStrike" noProof="0" dirty="0">
                          <a:latin typeface="Aptos"/>
                        </a:rPr>
                        <a:t>- </a:t>
                      </a:r>
                      <a:r>
                        <a:rPr lang="en-GB" sz="1100" b="0" i="0" u="none" strike="noStrike" noProof="0" dirty="0"/>
                        <a:t>The direct contrast between the "hearts" (deep, sincere feeling) and the "eyes" (superficial, shallow sight). </a:t>
                      </a:r>
                      <a:r>
                        <a:rPr lang="en-GB" sz="1100" b="0" i="0" u="none" strike="noStrike" noProof="0" dirty="0">
                          <a:latin typeface="Aptos"/>
                        </a:rPr>
                        <a:t>This opposition is the core of the quote, establishing the difference between lasting commitment and fleeting lust. It highlights Romeo's immaturity.</a:t>
                      </a:r>
                    </a:p>
                    <a:p>
                      <a:pPr lvl="0">
                        <a:buNone/>
                      </a:pPr>
                      <a:r>
                        <a:rPr lang="en-GB" sz="1100" b="0" i="0" u="none" strike="noStrike" noProof="0" dirty="0"/>
                        <a:t>It establishes Friar Laurence as the play's voice of reason and caution.</a:t>
                      </a:r>
                      <a:endParaRPr lang="en-GB" b="0" dirty="0"/>
                    </a:p>
                    <a:p>
                      <a:pPr lvl="0">
                        <a:buNone/>
                      </a:pPr>
                      <a:endParaRPr lang="en-GB" sz="1100" b="0" i="0" u="none" strike="noStrike" noProof="0" dirty="0"/>
                    </a:p>
                    <a:p>
                      <a:pPr lvl="0">
                        <a:buNone/>
                      </a:pPr>
                      <a:r>
                        <a:rPr lang="en-GB" sz="1100" b="1" i="0" u="none" strike="noStrike" noProof="0" dirty="0"/>
                        <a:t>Dramatic Irony/Foreshadowing:</a:t>
                      </a:r>
                      <a:r>
                        <a:rPr lang="en-GB" sz="1100" b="0" i="0" u="none" strike="noStrike" noProof="0" dirty="0"/>
                        <a:t> </a:t>
                      </a:r>
                      <a:r>
                        <a:rPr lang="en-GB" sz="1100" b="0" i="0" u="none" strike="noStrike" noProof="0" dirty="0">
                          <a:latin typeface="Aptos"/>
                        </a:rPr>
                        <a:t>The Friar, the wise figure, casts doubt on the purity of the love right before he agrees to marry them. The audience is left questioning the foundation of the relationship, which foreshadows the fatal weakness of their love—its speed and lack of foundation outside of intense emotion.</a:t>
                      </a:r>
                      <a:endParaRPr lang="en-GB" sz="1100" b="0" i="0" u="none" strike="noStrike" noProof="0" dirty="0"/>
                    </a:p>
                  </a:txBody>
                  <a:tcPr/>
                </a:tc>
                <a:extLst>
                  <a:ext uri="{0D108BD9-81ED-4DB2-BD59-A6C34878D82A}">
                    <a16:rowId xmlns:a16="http://schemas.microsoft.com/office/drawing/2014/main" val="2358914207"/>
                  </a:ext>
                </a:extLst>
              </a:tr>
              <a:tr h="2303778">
                <a:tc>
                  <a:txBody>
                    <a:bodyPr/>
                    <a:lstStyle/>
                    <a:p>
                      <a:pPr lvl="0">
                        <a:buNone/>
                      </a:pPr>
                      <a:r>
                        <a:rPr lang="en-GB" sz="1100" b="0" i="0" u="none" strike="noStrike" noProof="0" dirty="0">
                          <a:solidFill>
                            <a:srgbClr val="000000"/>
                          </a:solidFill>
                          <a:latin typeface="Calibri"/>
                        </a:rPr>
                        <a:t>‘These violent delights have </a:t>
                      </a:r>
                      <a:r>
                        <a:rPr lang="en-GB" sz="1100" b="1" i="0" u="none" strike="noStrike" noProof="0" dirty="0">
                          <a:solidFill>
                            <a:srgbClr val="000000"/>
                          </a:solidFill>
                          <a:latin typeface="Calibri"/>
                        </a:rPr>
                        <a:t>violent</a:t>
                      </a:r>
                      <a:r>
                        <a:rPr lang="en-GB" sz="1100" b="0" i="0" u="none" strike="noStrike" noProof="0" dirty="0">
                          <a:solidFill>
                            <a:srgbClr val="000000"/>
                          </a:solidFill>
                          <a:latin typeface="Calibri"/>
                        </a:rPr>
                        <a:t> ends’</a:t>
                      </a:r>
                    </a:p>
                  </a:txBody>
                  <a:tcPr/>
                </a:tc>
                <a:tc>
                  <a:txBody>
                    <a:bodyPr/>
                    <a:lstStyle/>
                    <a:p>
                      <a:r>
                        <a:rPr lang="en-GB" sz="1100" b="0" dirty="0"/>
                        <a:t>Friar Lawrence </a:t>
                      </a:r>
                    </a:p>
                    <a:p>
                      <a:pPr lvl="0">
                        <a:buNone/>
                      </a:pPr>
                      <a:endParaRPr lang="en-GB" sz="1100" b="0" dirty="0"/>
                    </a:p>
                    <a:p>
                      <a:pPr lvl="0">
                        <a:buNone/>
                      </a:pPr>
                      <a:r>
                        <a:rPr lang="en-GB" sz="1100" b="0" dirty="0"/>
                        <a:t>Act 2 Scene 6 </a:t>
                      </a:r>
                    </a:p>
                    <a:p>
                      <a:pPr lvl="0">
                        <a:buNone/>
                      </a:pPr>
                      <a:endParaRPr lang="en-GB" sz="1100" b="0" dirty="0"/>
                    </a:p>
                    <a:p>
                      <a:pPr lvl="0">
                        <a:buNone/>
                      </a:pPr>
                      <a:r>
                        <a:rPr lang="en-GB" sz="1100" b="0" i="0" u="none" strike="noStrike" noProof="0" dirty="0">
                          <a:latin typeface="Aptos"/>
                        </a:rPr>
                        <a:t>Friar Laurence speaks this line to Romeo as they wait for Juliet to arrive for the secret wedding.</a:t>
                      </a:r>
                      <a:endParaRPr lang="en-GB" dirty="0"/>
                    </a:p>
                  </a:txBody>
                  <a:tcPr/>
                </a:tc>
                <a:tc>
                  <a:txBody>
                    <a:bodyPr/>
                    <a:lstStyle/>
                    <a:p>
                      <a:pPr lvl="0">
                        <a:buNone/>
                      </a:pPr>
                      <a:r>
                        <a:rPr lang="en-GB" sz="1100" b="0" i="0" u="none" strike="noStrike" noProof="0" dirty="0">
                          <a:latin typeface="Aptos"/>
                        </a:rPr>
                        <a:t>The Friar is warning Romeo that the intensity and speed of their love is too great to last peacefully and will instead consume itself.</a:t>
                      </a:r>
                      <a:endParaRPr lang="en-US" dirty="0"/>
                    </a:p>
                    <a:p>
                      <a:pPr marL="171450" lvl="0" indent="-171450">
                        <a:buFont typeface="Arial"/>
                        <a:buChar char="•"/>
                      </a:pPr>
                      <a:r>
                        <a:rPr lang="en-GB" sz="1100" b="1" dirty="0"/>
                        <a:t>Oxymoron/Contrast:</a:t>
                      </a:r>
                      <a:r>
                        <a:rPr lang="en-GB" sz="1100" b="0" dirty="0"/>
                        <a:t> </a:t>
                      </a:r>
                      <a:r>
                        <a:rPr lang="en-GB" sz="1100" b="0" i="0" u="none" strike="noStrike" noProof="0" dirty="0">
                          <a:latin typeface="Aptos"/>
                        </a:rPr>
                        <a:t>This opposition perfectly encapsulates the play's central tragedy: the beautiful love is destroyed by the violent consequences of the feud and the lovers' own haste.</a:t>
                      </a:r>
                      <a:endParaRPr lang="en-GB" sz="1100" b="0" dirty="0"/>
                    </a:p>
                    <a:p>
                      <a:pPr marL="171450" lvl="0" indent="-171450">
                        <a:buFont typeface="Arial"/>
                        <a:buChar char="•"/>
                      </a:pPr>
                      <a:r>
                        <a:rPr lang="en-GB" sz="1100" b="1" i="0" u="none" strike="noStrike" noProof="0" dirty="0">
                          <a:latin typeface="Aptos"/>
                        </a:rPr>
                        <a:t>Foreshadowing</a:t>
                      </a:r>
                      <a:r>
                        <a:rPr lang="en-GB" sz="1100" b="0" i="0" u="none" strike="noStrike" noProof="0" dirty="0">
                          <a:latin typeface="Aptos"/>
                        </a:rPr>
                        <a:t>: </a:t>
                      </a:r>
                      <a:r>
                        <a:rPr lang="en-GB" sz="1100" b="0" i="0" u="none" strike="noStrike" noProof="0" dirty="0"/>
                        <a:t>It establishes a sense of inevitability, making the audience aware that the tragedy is not just accidental, but a direct result of the extreme passion and haste that the Friar is observing.</a:t>
                      </a:r>
                      <a:endParaRPr lang="en-GB" sz="1100" b="0" i="0" u="none" strike="noStrike" noProof="0" dirty="0">
                        <a:latin typeface="Aptos"/>
                      </a:endParaRPr>
                    </a:p>
                    <a:p>
                      <a:pPr marL="171450" lvl="0" indent="-171450">
                        <a:buFont typeface="Arial"/>
                        <a:buChar char="•"/>
                      </a:pPr>
                      <a:r>
                        <a:rPr lang="en-GB" sz="1100" b="0" i="0" u="none" strike="noStrike" noProof="0" dirty="0">
                          <a:latin typeface="Aptos"/>
                        </a:rPr>
                        <a:t>Friar's point is that anything taken to such an extreme </a:t>
                      </a:r>
                      <a:r>
                        <a:rPr lang="en-GB" sz="1100" b="0" i="1" u="none" strike="noStrike" noProof="0" dirty="0">
                          <a:latin typeface="Aptos"/>
                        </a:rPr>
                        <a:t>must</a:t>
                      </a:r>
                      <a:r>
                        <a:rPr lang="en-GB" sz="1100" b="0" i="0" u="none" strike="noStrike" noProof="0" dirty="0">
                          <a:latin typeface="Aptos"/>
                        </a:rPr>
                        <a:t> swing back with equal force, resulting in a violent end. </a:t>
                      </a:r>
                      <a:r>
                        <a:rPr lang="en-GB" sz="1100" b="0" i="0" u="none" strike="noStrike" noProof="0" dirty="0"/>
                        <a:t>The speed of their passion is the true "violence" the Friar refers to. They have rushed into love and marriage in less than 24 hours. The Friar's words are a desperate plea to slow down, as rapid beginnings have no time to build a strong foundation. </a:t>
                      </a:r>
                      <a:endParaRPr lang="en-GB" dirty="0"/>
                    </a:p>
                    <a:p>
                      <a:pPr marL="171450" lvl="0" indent="-171450">
                        <a:buFont typeface="Arial"/>
                        <a:buChar char="•"/>
                      </a:pPr>
                      <a:r>
                        <a:rPr lang="en-GB" sz="1100" b="1" i="0" u="none" strike="noStrike" noProof="0" dirty="0">
                          <a:latin typeface="Aptos"/>
                        </a:rPr>
                        <a:t>Dramatic Irony:</a:t>
                      </a:r>
                      <a:r>
                        <a:rPr lang="en-GB" sz="1100" b="0" i="0" u="none" strike="noStrike" noProof="0" dirty="0">
                          <a:latin typeface="Aptos"/>
                        </a:rPr>
                        <a:t> The audience hears this warning just before the only moment of potential happiness (the wedding). Because the audience knows the tragic conclusion, the Friar's words resonate with terrible power, transforming the wedding into the first step toward the lovers' shared grave</a:t>
                      </a:r>
                      <a:endParaRPr lang="en-GB" dirty="0"/>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143025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166D3-0B0E-FCA2-C2CB-3E7D4C62A35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A556235-05A3-22EF-F2BE-6DB4A41BEA14}"/>
              </a:ext>
            </a:extLst>
          </p:cNvPr>
          <p:cNvGraphicFramePr>
            <a:graphicFrameLocks noGrp="1"/>
          </p:cNvGraphicFramePr>
          <p:nvPr>
            <p:extLst>
              <p:ext uri="{D42A27DB-BD31-4B8C-83A1-F6EECF244321}">
                <p14:modId xmlns:p14="http://schemas.microsoft.com/office/powerpoint/2010/main" val="2842744410"/>
              </p:ext>
            </p:extLst>
          </p:nvPr>
        </p:nvGraphicFramePr>
        <p:xfrm>
          <a:off x="0" y="0"/>
          <a:ext cx="9906000" cy="6863946"/>
        </p:xfrm>
        <a:graphic>
          <a:graphicData uri="http://schemas.openxmlformats.org/drawingml/2006/table">
            <a:tbl>
              <a:tblPr firstRow="1" bandRow="1">
                <a:tableStyleId>{5940675A-B579-460E-94D1-54222C63F5DA}</a:tableStyleId>
              </a:tblPr>
              <a:tblGrid>
                <a:gridCol w="1422400">
                  <a:extLst>
                    <a:ext uri="{9D8B030D-6E8A-4147-A177-3AD203B41FA5}">
                      <a16:colId xmlns:a16="http://schemas.microsoft.com/office/drawing/2014/main" val="3247329152"/>
                    </a:ext>
                  </a:extLst>
                </a:gridCol>
                <a:gridCol w="1846317">
                  <a:extLst>
                    <a:ext uri="{9D8B030D-6E8A-4147-A177-3AD203B41FA5}">
                      <a16:colId xmlns:a16="http://schemas.microsoft.com/office/drawing/2014/main" val="1735481103"/>
                    </a:ext>
                  </a:extLst>
                </a:gridCol>
                <a:gridCol w="6637283">
                  <a:extLst>
                    <a:ext uri="{9D8B030D-6E8A-4147-A177-3AD203B41FA5}">
                      <a16:colId xmlns:a16="http://schemas.microsoft.com/office/drawing/2014/main" val="1127736874"/>
                    </a:ext>
                  </a:extLst>
                </a:gridCol>
              </a:tblGrid>
              <a:tr h="450351">
                <a:tc>
                  <a:txBody>
                    <a:bodyPr/>
                    <a:lstStyle/>
                    <a:p>
                      <a:r>
                        <a:rPr lang="en-US" sz="1200" b="1" dirty="0"/>
                        <a:t>Quote</a:t>
                      </a:r>
                      <a:endParaRPr lang="en-GB" sz="1200" b="1" dirty="0"/>
                    </a:p>
                  </a:txBody>
                  <a:tcPr/>
                </a:tc>
                <a:tc>
                  <a:txBody>
                    <a:bodyPr/>
                    <a:lstStyle/>
                    <a:p>
                      <a:r>
                        <a:rPr lang="en-US" sz="1200" b="1" dirty="0"/>
                        <a:t>Act and Scene </a:t>
                      </a:r>
                      <a:endParaRPr lang="en-GB" sz="1200" b="1" dirty="0"/>
                    </a:p>
                  </a:txBody>
                  <a:tcPr/>
                </a:tc>
                <a:tc>
                  <a:txBody>
                    <a:bodyPr/>
                    <a:lstStyle/>
                    <a:p>
                      <a:r>
                        <a:rPr lang="en-US" sz="1200" b="1" dirty="0"/>
                        <a:t>Analysis</a:t>
                      </a:r>
                      <a:endParaRPr lang="en-GB" sz="1200" b="1" dirty="0"/>
                    </a:p>
                  </a:txBody>
                  <a:tcPr/>
                </a:tc>
                <a:extLst>
                  <a:ext uri="{0D108BD9-81ED-4DB2-BD59-A6C34878D82A}">
                    <a16:rowId xmlns:a16="http://schemas.microsoft.com/office/drawing/2014/main" val="1041789286"/>
                  </a:ext>
                </a:extLst>
              </a:tr>
              <a:tr h="1826355">
                <a:tc>
                  <a:txBody>
                    <a:bodyPr/>
                    <a:lstStyle/>
                    <a:p>
                      <a:r>
                        <a:rPr lang="en-GB" sz="1100" kern="1200" dirty="0">
                          <a:solidFill>
                            <a:schemeClr val="tx1"/>
                          </a:solidFill>
                          <a:effectLst/>
                          <a:latin typeface="+mn-lt"/>
                          <a:ea typeface="+mn-ea"/>
                          <a:cs typeface="+mn-cs"/>
                        </a:rPr>
                        <a:t>‘Thou art a </a:t>
                      </a:r>
                      <a:r>
                        <a:rPr lang="en-GB" sz="1100" b="1" kern="1200" dirty="0">
                          <a:solidFill>
                            <a:schemeClr val="tx1"/>
                          </a:solidFill>
                          <a:effectLst/>
                          <a:latin typeface="+mn-lt"/>
                          <a:ea typeface="+mn-ea"/>
                          <a:cs typeface="+mn-cs"/>
                        </a:rPr>
                        <a:t>villain</a:t>
                      </a:r>
                      <a:r>
                        <a:rPr lang="en-GB" sz="1100" kern="1200" dirty="0">
                          <a:solidFill>
                            <a:schemeClr val="tx1"/>
                          </a:solidFill>
                          <a:effectLst/>
                          <a:latin typeface="+mn-lt"/>
                          <a:ea typeface="+mn-ea"/>
                          <a:cs typeface="+mn-cs"/>
                        </a:rPr>
                        <a:t>.’</a:t>
                      </a:r>
                      <a:endParaRPr lang="en-GB" sz="1100" dirty="0"/>
                    </a:p>
                  </a:txBody>
                  <a:tcPr/>
                </a:tc>
                <a:tc>
                  <a:txBody>
                    <a:bodyPr/>
                    <a:lstStyle/>
                    <a:p>
                      <a:r>
                        <a:rPr lang="en-US" sz="1100" dirty="0"/>
                        <a:t>Tybalt </a:t>
                      </a:r>
                    </a:p>
                    <a:p>
                      <a:endParaRPr lang="en-US" sz="1100" dirty="0"/>
                    </a:p>
                    <a:p>
                      <a:r>
                        <a:rPr lang="en-US" sz="1100" dirty="0"/>
                        <a:t>Act 3 Scene 1</a:t>
                      </a:r>
                    </a:p>
                    <a:p>
                      <a:endParaRPr lang="en-US" sz="1100" dirty="0"/>
                    </a:p>
                    <a:p>
                      <a:r>
                        <a:rPr lang="en-US" sz="1100" dirty="0"/>
                        <a:t>During a tense confrontation on the streets of Verona.</a:t>
                      </a:r>
                      <a:endParaRPr lang="en-GB" sz="1100" dirty="0"/>
                    </a:p>
                  </a:txBody>
                  <a:tcPr/>
                </a:tc>
                <a:tc>
                  <a:txBody>
                    <a:bodyPr/>
                    <a:lstStyle/>
                    <a:p>
                      <a:r>
                        <a:rPr lang="en-US" sz="1100" b="0" dirty="0"/>
                        <a:t>The quote is a direct challenge, intended to provoke Romeo into a duel. Tybalt, a Capulet, is consumed by the feud and has been seeking revenge on Romeo for attending the Capulet party uninvited. </a:t>
                      </a:r>
                    </a:p>
                    <a:p>
                      <a:pPr marL="171450" indent="-171450">
                        <a:buFont typeface="Arial" panose="020B0604020202020204" pitchFamily="34" charset="0"/>
                        <a:buChar char="•"/>
                      </a:pPr>
                      <a:r>
                        <a:rPr lang="en-US" sz="1100" b="0" dirty="0"/>
                        <a:t>“</a:t>
                      </a:r>
                      <a:r>
                        <a:rPr lang="en-US" sz="1100" b="1" dirty="0"/>
                        <a:t>villain</a:t>
                      </a:r>
                      <a:r>
                        <a:rPr lang="en-US" sz="1100" b="0" dirty="0"/>
                        <a:t>”: The use of the noun "villain" is a powerful and calculated insult in Elizabethan England, carrying more weight than the modern definition. A "villain" originally meant a low-born peasant or a serf. By calling Romeo a villain, Tybalt is not only calling him a dishonest scoundrel but is also insulting his social standing and </a:t>
                      </a:r>
                      <a:r>
                        <a:rPr lang="en-US" sz="1100" b="0" dirty="0" err="1"/>
                        <a:t>honour</a:t>
                      </a:r>
                      <a:r>
                        <a:rPr lang="en-US" sz="1100" b="0" dirty="0"/>
                        <a:t>—two things that were critically important to the noble class. Tybalt uses this term specifically to attack Romeo's sense of </a:t>
                      </a:r>
                      <a:r>
                        <a:rPr lang="en-US" sz="1100" b="0" dirty="0" err="1"/>
                        <a:t>honour</a:t>
                      </a:r>
                      <a:r>
                        <a:rPr lang="en-US" sz="1100" b="0" dirty="0"/>
                        <a:t>, knowing that an aristocratic male would feel obligated to defend his name against such a grave slight, thus forcing him to fight. </a:t>
                      </a:r>
                    </a:p>
                    <a:p>
                      <a:pPr marL="171450" indent="-171450">
                        <a:buFont typeface="Arial" panose="020B0604020202020204" pitchFamily="34" charset="0"/>
                        <a:buChar char="•"/>
                      </a:pPr>
                      <a:r>
                        <a:rPr lang="en-US" sz="1100" b="1" dirty="0"/>
                        <a:t>Dramatic Irony: </a:t>
                      </a:r>
                      <a:r>
                        <a:rPr lang="en-US" sz="1100" b="0" dirty="0"/>
                        <a:t>The audience knows that Romeo and Tybalt are now related by marriage, making Tybalt's venomous hatred entirely misplaced and tragic.</a:t>
                      </a:r>
                    </a:p>
                  </a:txBody>
                  <a:tcPr/>
                </a:tc>
                <a:extLst>
                  <a:ext uri="{0D108BD9-81ED-4DB2-BD59-A6C34878D82A}">
                    <a16:rowId xmlns:a16="http://schemas.microsoft.com/office/drawing/2014/main" val="936153322"/>
                  </a:ext>
                </a:extLst>
              </a:tr>
              <a:tr h="1934972">
                <a:tc>
                  <a:txBody>
                    <a:bodyPr/>
                    <a:lstStyle/>
                    <a:p>
                      <a:r>
                        <a:rPr lang="en-GB" sz="1100"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rPr>
                        <a:t>calm</a:t>
                      </a:r>
                      <a:r>
                        <a:rPr lang="en-GB" sz="1100" kern="1200" dirty="0">
                          <a:solidFill>
                            <a:schemeClr val="tx1"/>
                          </a:solidFill>
                          <a:effectLst/>
                          <a:latin typeface="+mn-lt"/>
                          <a:ea typeface="+mn-ea"/>
                          <a:cs typeface="+mn-cs"/>
                        </a:rPr>
                        <a:t> </a:t>
                      </a:r>
                      <a:r>
                        <a:rPr lang="en-GB" sz="1100" b="1" kern="1200" dirty="0">
                          <a:solidFill>
                            <a:schemeClr val="tx1"/>
                          </a:solidFill>
                          <a:effectLst/>
                          <a:latin typeface="+mn-lt"/>
                          <a:ea typeface="+mn-ea"/>
                          <a:cs typeface="+mn-cs"/>
                        </a:rPr>
                        <a:t>dishonourable</a:t>
                      </a:r>
                      <a:r>
                        <a:rPr lang="en-GB" sz="1100" kern="1200" dirty="0">
                          <a:solidFill>
                            <a:schemeClr val="tx1"/>
                          </a:solidFill>
                          <a:effectLst/>
                          <a:latin typeface="+mn-lt"/>
                          <a:ea typeface="+mn-ea"/>
                          <a:cs typeface="+mn-cs"/>
                        </a:rPr>
                        <a:t>, vile submission”</a:t>
                      </a:r>
                      <a:endParaRPr lang="en-GB" sz="1100" dirty="0"/>
                    </a:p>
                  </a:txBody>
                  <a:tcPr/>
                </a:tc>
                <a:tc>
                  <a:txBody>
                    <a:bodyPr/>
                    <a:lstStyle/>
                    <a:p>
                      <a:r>
                        <a:rPr lang="en-US" sz="1100" b="0" dirty="0"/>
                        <a:t>Mercutio </a:t>
                      </a:r>
                    </a:p>
                    <a:p>
                      <a:endParaRPr lang="en-US" sz="1100" b="0" dirty="0"/>
                    </a:p>
                    <a:p>
                      <a:r>
                        <a:rPr lang="en-US" sz="1100" b="0" dirty="0"/>
                        <a:t>Act 3 Scene 1</a:t>
                      </a:r>
                    </a:p>
                    <a:p>
                      <a:endParaRPr lang="en-US" sz="1100" b="0" dirty="0"/>
                    </a:p>
                    <a:p>
                      <a:r>
                        <a:rPr lang="en-US" sz="1100" dirty="0"/>
                        <a:t>It immediately follows Romeo's refusal to fight Tybalt after Tybalt calls Romeo a "villain“.</a:t>
                      </a:r>
                      <a:endParaRPr lang="en-US" sz="1100" b="0" dirty="0"/>
                    </a:p>
                    <a:p>
                      <a:endParaRPr lang="en-GB" sz="1100" b="0" dirty="0"/>
                    </a:p>
                  </a:txBody>
                  <a:tcPr/>
                </a:tc>
                <a:tc>
                  <a:txBody>
                    <a:bodyPr/>
                    <a:lstStyle/>
                    <a:p>
                      <a:r>
                        <a:rPr lang="en-US" sz="1100" b="0" dirty="0"/>
                        <a:t>Romeo's </a:t>
                      </a:r>
                      <a:r>
                        <a:rPr lang="en-US" sz="1100" b="0" i="1" dirty="0"/>
                        <a:t>submission</a:t>
                      </a:r>
                      <a:r>
                        <a:rPr lang="en-US" sz="1100" b="0" dirty="0"/>
                        <a:t> (his attempt to avoid fighting by claiming he has reason to love Tybalt) is seen by Mercutio as the ultimate betrayal of his social status and masculinity. This line is crucial because it directly triggers the catastrophic events that follow.</a:t>
                      </a:r>
                    </a:p>
                    <a:p>
                      <a:pPr marL="171450" indent="-171450">
                        <a:buFont typeface="Arial" panose="020B0604020202020204" pitchFamily="34" charset="0"/>
                        <a:buChar char="•"/>
                      </a:pPr>
                      <a:r>
                        <a:rPr lang="en-US" sz="1100" b="0" dirty="0"/>
                        <a:t>"</a:t>
                      </a:r>
                      <a:r>
                        <a:rPr lang="en-US" sz="1100" b="1" dirty="0"/>
                        <a:t>Calm</a:t>
                      </a:r>
                      <a:r>
                        <a:rPr lang="en-US" sz="1100" b="0" dirty="0"/>
                        <a:t>": This adjective emphasizes that Romeo is purposefully not reacting to the extreme provocation. To Mercutio, this calmness is unnatural and infuriating; it's the opposite of the fiery, passionate </a:t>
                      </a:r>
                      <a:r>
                        <a:rPr lang="en-US" sz="1100" b="0" dirty="0" err="1"/>
                        <a:t>defence</a:t>
                      </a:r>
                      <a:r>
                        <a:rPr lang="en-US" sz="1100" b="0" dirty="0"/>
                        <a:t> of </a:t>
                      </a:r>
                      <a:r>
                        <a:rPr lang="en-US" sz="1100" b="0" dirty="0" err="1"/>
                        <a:t>honour</a:t>
                      </a:r>
                      <a:r>
                        <a:rPr lang="en-US" sz="1100" b="0" dirty="0"/>
                        <a:t> he expects.</a:t>
                      </a:r>
                    </a:p>
                    <a:p>
                      <a:pPr marL="171450" indent="-171450">
                        <a:buFont typeface="Arial" panose="020B0604020202020204" pitchFamily="34" charset="0"/>
                        <a:buChar char="•"/>
                      </a:pPr>
                      <a:r>
                        <a:rPr lang="en-US" sz="1100" b="0" dirty="0"/>
                        <a:t>"</a:t>
                      </a:r>
                      <a:r>
                        <a:rPr lang="en-US" sz="1100" b="1" dirty="0" err="1"/>
                        <a:t>Dishonourable</a:t>
                      </a:r>
                      <a:r>
                        <a:rPr lang="en-US" sz="1100" b="0" dirty="0"/>
                        <a:t>": This is the core insult. In Elizabethan society, an aristocratic man's </a:t>
                      </a:r>
                      <a:r>
                        <a:rPr lang="en-US" sz="1100" b="0" dirty="0" err="1"/>
                        <a:t>honour</a:t>
                      </a:r>
                      <a:r>
                        <a:rPr lang="en-US" sz="1100" b="0" dirty="0"/>
                        <a:t> was his most valued possession. To let an insult go unchallenged was to accept the insult as true, permanently staining one's reputation. Mercutio sees Romeo's action as the destruction of his social standing.</a:t>
                      </a:r>
                    </a:p>
                    <a:p>
                      <a:pPr marL="171450" indent="-171450">
                        <a:buFont typeface="Arial" panose="020B0604020202020204" pitchFamily="34" charset="0"/>
                        <a:buChar char="•"/>
                      </a:pPr>
                      <a:r>
                        <a:rPr lang="en-US" sz="1100" b="0" dirty="0"/>
                        <a:t>"</a:t>
                      </a:r>
                      <a:r>
                        <a:rPr lang="en-US" sz="1100" b="1" dirty="0"/>
                        <a:t>Vile</a:t>
                      </a:r>
                      <a:r>
                        <a:rPr lang="en-US" sz="1100" b="0" dirty="0"/>
                        <a:t>": Meaning disgusting, despicable, or worthless. By pairing this with "submission," Mercutio suggests that Romeo's peaceful </a:t>
                      </a:r>
                      <a:r>
                        <a:rPr lang="en-US" sz="1100" b="0" dirty="0" err="1"/>
                        <a:t>behaviour</a:t>
                      </a:r>
                      <a:r>
                        <a:rPr lang="en-US" sz="1100" b="0" dirty="0"/>
                        <a:t> is not just an error in judgment but a morally repulsive act.</a:t>
                      </a:r>
                      <a:endParaRPr lang="en-GB" sz="1100" b="0" dirty="0"/>
                    </a:p>
                  </a:txBody>
                  <a:tcPr/>
                </a:tc>
                <a:extLst>
                  <a:ext uri="{0D108BD9-81ED-4DB2-BD59-A6C34878D82A}">
                    <a16:rowId xmlns:a16="http://schemas.microsoft.com/office/drawing/2014/main" val="2358914207"/>
                  </a:ext>
                </a:extLst>
              </a:tr>
              <a:tr h="2145704">
                <a:tc>
                  <a:txBody>
                    <a:bodyPr/>
                    <a:lstStyle/>
                    <a:p>
                      <a:r>
                        <a:rPr lang="en-GB" sz="1100" kern="1200" dirty="0">
                          <a:solidFill>
                            <a:schemeClr val="tx1"/>
                          </a:solidFill>
                          <a:effectLst/>
                          <a:latin typeface="+mn-lt"/>
                          <a:ea typeface="+mn-ea"/>
                          <a:cs typeface="+mn-cs"/>
                        </a:rPr>
                        <a:t>‘A </a:t>
                      </a:r>
                      <a:r>
                        <a:rPr lang="en-GB" sz="1100" b="1" kern="1200" dirty="0">
                          <a:solidFill>
                            <a:schemeClr val="tx1"/>
                          </a:solidFill>
                          <a:effectLst/>
                          <a:latin typeface="+mn-lt"/>
                          <a:ea typeface="+mn-ea"/>
                          <a:cs typeface="+mn-cs"/>
                        </a:rPr>
                        <a:t>plague</a:t>
                      </a:r>
                      <a:r>
                        <a:rPr lang="en-GB" sz="1100" kern="1200" dirty="0">
                          <a:solidFill>
                            <a:schemeClr val="tx1"/>
                          </a:solidFill>
                          <a:effectLst/>
                          <a:latin typeface="+mn-lt"/>
                          <a:ea typeface="+mn-ea"/>
                          <a:cs typeface="+mn-cs"/>
                        </a:rPr>
                        <a:t> </a:t>
                      </a:r>
                      <a:r>
                        <a:rPr lang="en-GB" sz="1100" b="1" kern="1200" dirty="0" err="1">
                          <a:solidFill>
                            <a:schemeClr val="tx1"/>
                          </a:solidFill>
                          <a:effectLst/>
                          <a:latin typeface="+mn-lt"/>
                          <a:ea typeface="+mn-ea"/>
                          <a:cs typeface="+mn-cs"/>
                        </a:rPr>
                        <a:t>a’both</a:t>
                      </a:r>
                      <a:r>
                        <a:rPr lang="en-GB" sz="1100" b="1" kern="1200" dirty="0">
                          <a:solidFill>
                            <a:schemeClr val="tx1"/>
                          </a:solidFill>
                          <a:effectLst/>
                          <a:latin typeface="+mn-lt"/>
                          <a:ea typeface="+mn-ea"/>
                          <a:cs typeface="+mn-cs"/>
                        </a:rPr>
                        <a:t> your houses</a:t>
                      </a:r>
                      <a:r>
                        <a:rPr lang="en-GB" sz="1100" kern="1200" dirty="0">
                          <a:solidFill>
                            <a:schemeClr val="tx1"/>
                          </a:solidFill>
                          <a:effectLst/>
                          <a:latin typeface="+mn-lt"/>
                          <a:ea typeface="+mn-ea"/>
                          <a:cs typeface="+mn-cs"/>
                        </a:rPr>
                        <a:t>! I am sped.’</a:t>
                      </a:r>
                      <a:endParaRPr lang="en-GB" sz="1100" dirty="0"/>
                    </a:p>
                  </a:txBody>
                  <a:tcPr/>
                </a:tc>
                <a:tc>
                  <a:txBody>
                    <a:bodyPr/>
                    <a:lstStyle/>
                    <a:p>
                      <a:r>
                        <a:rPr lang="en-US" sz="1100" b="0" dirty="0"/>
                        <a:t>Mercutio </a:t>
                      </a:r>
                    </a:p>
                    <a:p>
                      <a:endParaRPr lang="en-US" sz="1100" b="0" dirty="0"/>
                    </a:p>
                    <a:p>
                      <a:r>
                        <a:rPr lang="en-US" sz="1100" b="0" dirty="0"/>
                        <a:t>Act 3 Scene 1</a:t>
                      </a:r>
                    </a:p>
                    <a:p>
                      <a:endParaRPr lang="en-US" sz="1100" b="0" dirty="0"/>
                    </a:p>
                    <a:p>
                      <a:r>
                        <a:rPr lang="en-US" sz="1100" dirty="0"/>
                        <a:t>Mercutio is stabbed by Tybalt when Romeo attempts to intervene and stop the duel and dies.</a:t>
                      </a:r>
                      <a:endParaRPr lang="en-GB" sz="1100" b="0" dirty="0"/>
                    </a:p>
                  </a:txBody>
                  <a:tcPr/>
                </a:tc>
                <a:tc>
                  <a:txBody>
                    <a:bodyPr/>
                    <a:lstStyle/>
                    <a:p>
                      <a:r>
                        <a:rPr lang="en-US" sz="1050" b="0" dirty="0"/>
                        <a:t>Mercutio is known for his wit, cynicism, and refusal to take anything seriously, even as he is dying. However, this line is delivered with a profound and tragic seriousness. This phrase is an all-encompassing curse directed at both the Montague and Capulet families.</a:t>
                      </a:r>
                    </a:p>
                    <a:p>
                      <a:pPr marL="171450" indent="-171450">
                        <a:buFont typeface="Arial" panose="020B0604020202020204" pitchFamily="34" charset="0"/>
                        <a:buChar char="•"/>
                      </a:pPr>
                      <a:r>
                        <a:rPr lang="en-US" sz="1050" b="0" dirty="0"/>
                        <a:t>"</a:t>
                      </a:r>
                      <a:r>
                        <a:rPr lang="en-US" sz="1050" b="1" dirty="0"/>
                        <a:t>Plague</a:t>
                      </a:r>
                      <a:r>
                        <a:rPr lang="en-US" sz="1050" b="0" dirty="0"/>
                        <a:t>": This word is intensely significant. The bubonic plague was a terrifying, indiscriminate killer in Elizabethan England, carrying an association with divine punishment. Mercutio is invoking the worst possible calamity upon both families. He is hoping a widespread, intensely dangerous and destructive punishment to fall upon both houses. </a:t>
                      </a:r>
                    </a:p>
                    <a:p>
                      <a:pPr marL="171450" indent="-171450">
                        <a:buFont typeface="Arial" panose="020B0604020202020204" pitchFamily="34" charset="0"/>
                        <a:buChar char="•"/>
                      </a:pPr>
                      <a:r>
                        <a:rPr lang="en-US" sz="1050" b="1" dirty="0"/>
                        <a:t>"Both your houses": </a:t>
                      </a:r>
                      <a:r>
                        <a:rPr lang="en-US" sz="1050" b="0" dirty="0"/>
                        <a:t>Mercutio makes it clear that he blames both families equally for his death. He sees himself as an innocent casualty—he is neither a Capulet nor a Montague, but a kinsman to the Prince—who has been consumed by their ridiculous, petty hatred.</a:t>
                      </a:r>
                    </a:p>
                    <a:p>
                      <a:pPr marL="171450" indent="-171450">
                        <a:buFont typeface="Arial" panose="020B0604020202020204" pitchFamily="34" charset="0"/>
                        <a:buChar char="•"/>
                      </a:pPr>
                      <a:r>
                        <a:rPr lang="en-US" sz="1050" b="0" dirty="0"/>
                        <a:t>Mercutio's curse functions as a </a:t>
                      </a:r>
                      <a:r>
                        <a:rPr lang="en-US" sz="1050" b="1" dirty="0"/>
                        <a:t>prophecy</a:t>
                      </a:r>
                      <a:r>
                        <a:rPr lang="en-US" sz="1050" b="0" dirty="0"/>
                        <a:t> for the tragic end of the play. </a:t>
                      </a:r>
                      <a:r>
                        <a:rPr lang="en-US" sz="1050" b="1" dirty="0"/>
                        <a:t>This line marks a crucial shift in the play's tone.</a:t>
                      </a:r>
                    </a:p>
                    <a:p>
                      <a:pPr marL="171450" indent="-171450">
                        <a:buFont typeface="Arial" panose="020B0604020202020204" pitchFamily="34" charset="0"/>
                        <a:buChar char="•"/>
                      </a:pPr>
                      <a:r>
                        <a:rPr lang="en-US" sz="1050" b="0" dirty="0"/>
                        <a:t>Before this, Mercutio provided much of the comedy and wit, often mocking the seriousness of love and the feud itself.</a:t>
                      </a:r>
                    </a:p>
                    <a:p>
                      <a:pPr marL="171450" indent="-171450">
                        <a:buFont typeface="Arial" panose="020B0604020202020204" pitchFamily="34" charset="0"/>
                        <a:buChar char="•"/>
                      </a:pPr>
                      <a:r>
                        <a:rPr lang="en-US" sz="1050" b="0" dirty="0"/>
                        <a:t>His dying curse brings a sudden, irreversible sense of tragedy and divine retribution into the story. The lightness is gone, replaced by a dark, prophetic condemnation of the feud.</a:t>
                      </a:r>
                    </a:p>
                  </a:txBody>
                  <a:tcPr/>
                </a:tc>
                <a:extLst>
                  <a:ext uri="{0D108BD9-81ED-4DB2-BD59-A6C34878D82A}">
                    <a16:rowId xmlns:a16="http://schemas.microsoft.com/office/drawing/2014/main" val="986040403"/>
                  </a:ext>
                </a:extLst>
              </a:tr>
            </a:tbl>
          </a:graphicData>
        </a:graphic>
      </p:graphicFrame>
    </p:spTree>
    <p:extLst>
      <p:ext uri="{BB962C8B-B14F-4D97-AF65-F5344CB8AC3E}">
        <p14:creationId xmlns:p14="http://schemas.microsoft.com/office/powerpoint/2010/main" val="21840764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393E4DA4B3974BBF560BC6CEA96FA1" ma:contentTypeVersion="11" ma:contentTypeDescription="Create a new document." ma:contentTypeScope="" ma:versionID="a2762c5a29fce9598ff5c7b173218847">
  <xsd:schema xmlns:xsd="http://www.w3.org/2001/XMLSchema" xmlns:xs="http://www.w3.org/2001/XMLSchema" xmlns:p="http://schemas.microsoft.com/office/2006/metadata/properties" xmlns:ns3="f22cef4c-9ac1-42d5-8dc1-b3922c0212a1" targetNamespace="http://schemas.microsoft.com/office/2006/metadata/properties" ma:root="true" ma:fieldsID="dbe956c35e6e22e180e11cc6ac938032" ns3:_="">
    <xsd:import namespace="f22cef4c-9ac1-42d5-8dc1-b3922c0212a1"/>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element ref="ns3:MediaLengthInSeconds" minOccurs="0"/>
                <xsd:element ref="ns3:_activity"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cef4c-9ac1-42d5-8dc1-b3922c0212a1"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f22cef4c-9ac1-42d5-8dc1-b3922c0212a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4FA109-FCC7-430B-9B04-41C4F0EC3C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cef4c-9ac1-42d5-8dc1-b3922c0212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EFA43F-3680-4D22-BCED-15BAD6A6E504}">
  <ds:schemaRefs>
    <ds:schemaRef ds:uri="http://purl.org/dc/terms/"/>
    <ds:schemaRef ds:uri="f22cef4c-9ac1-42d5-8dc1-b3922c0212a1"/>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67910039-B820-4699-A29F-17FE10E369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194</TotalTime>
  <Words>9882</Words>
  <Application>Microsoft Office PowerPoint</Application>
  <PresentationFormat>A4 Paper (210x297 mm)</PresentationFormat>
  <Paragraphs>700</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Aptos Display</vt:lpstr>
      <vt:lpstr>Arial</vt:lpstr>
      <vt:lpstr>Britannic Bold</vt:lpstr>
      <vt:lpstr>Calibri</vt:lpstr>
      <vt:lpstr>Office Theme</vt:lpstr>
      <vt:lpstr>Romeo and Juliet  Quote Bank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Romeo and Juliet  Quote Bank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 Mitchell</dc:creator>
  <cp:lastModifiedBy>R Mitchell</cp:lastModifiedBy>
  <cp:revision>197</cp:revision>
  <cp:lastPrinted>2025-12-03T12:16:28Z</cp:lastPrinted>
  <dcterms:created xsi:type="dcterms:W3CDTF">2025-11-26T09:24:23Z</dcterms:created>
  <dcterms:modified xsi:type="dcterms:W3CDTF">2026-01-06T14:17:32Z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0x010100EF393E4DA4B3974BBF560BC6CEA96FA1</vt:lpwstr>
  </property>
</Properties>
</file>