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9"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5673B-306A-46FB-A201-5D75550D2EA5}" v="21" dt="2022-07-21T13:33:36.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7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EC680-A5BA-4168-AE2D-0428AA3B6B43}"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5451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EC680-A5BA-4168-AE2D-0428AA3B6B43}"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181857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EC680-A5BA-4168-AE2D-0428AA3B6B43}"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285550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EC680-A5BA-4168-AE2D-0428AA3B6B43}"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125818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EC680-A5BA-4168-AE2D-0428AA3B6B43}" type="datetimeFigureOut">
              <a:rPr lang="en-GB" smtClean="0"/>
              <a:t>21/07/2022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336692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EC680-A5BA-4168-AE2D-0428AA3B6B43}"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9165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EC680-A5BA-4168-AE2D-0428AA3B6B43}" type="datetimeFigureOut">
              <a:rPr lang="en-GB" smtClean="0"/>
              <a:t>21/07/2022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210416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EC680-A5BA-4168-AE2D-0428AA3B6B43}" type="datetimeFigureOut">
              <a:rPr lang="en-GB" smtClean="0"/>
              <a:t>21/07/2022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352436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EC680-A5BA-4168-AE2D-0428AA3B6B43}" type="datetimeFigureOut">
              <a:rPr lang="en-GB" smtClean="0"/>
              <a:t>21/07/2022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7320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EC680-A5BA-4168-AE2D-0428AA3B6B43}"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90386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EC680-A5BA-4168-AE2D-0428AA3B6B43}" type="datetimeFigureOut">
              <a:rPr lang="en-GB" smtClean="0"/>
              <a:t>21/07/2022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CB69-8048-486B-B0D1-1D973367E2BE}" type="slidenum">
              <a:rPr lang="en-GB" smtClean="0"/>
              <a:t>‹#›</a:t>
            </a:fld>
            <a:endParaRPr lang="en-GB"/>
          </a:p>
        </p:txBody>
      </p:sp>
    </p:spTree>
    <p:extLst>
      <p:ext uri="{BB962C8B-B14F-4D97-AF65-F5344CB8AC3E}">
        <p14:creationId xmlns:p14="http://schemas.microsoft.com/office/powerpoint/2010/main" val="328771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EC680-A5BA-4168-AE2D-0428AA3B6B43}" type="datetimeFigureOut">
              <a:rPr lang="en-GB" smtClean="0"/>
              <a:t>21/07/2022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5CB69-8048-486B-B0D1-1D973367E2BE}" type="slidenum">
              <a:rPr lang="en-GB" smtClean="0"/>
              <a:t>‹#›</a:t>
            </a:fld>
            <a:endParaRPr lang="en-GB"/>
          </a:p>
        </p:txBody>
      </p:sp>
    </p:spTree>
    <p:extLst>
      <p:ext uri="{BB962C8B-B14F-4D97-AF65-F5344CB8AC3E}">
        <p14:creationId xmlns:p14="http://schemas.microsoft.com/office/powerpoint/2010/main" val="4164122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E7C2F3-BB49-401F-B205-3A508558D0F0}"/>
              </a:ext>
            </a:extLst>
          </p:cNvPr>
          <p:cNvSpPr>
            <a:spLocks noGrp="1"/>
          </p:cNvSpPr>
          <p:nvPr>
            <p:ph type="ctrTitle"/>
          </p:nvPr>
        </p:nvSpPr>
        <p:spPr>
          <a:xfrm>
            <a:off x="326844" y="612866"/>
            <a:ext cx="9252312" cy="2227081"/>
          </a:xfrm>
          <a:solidFill>
            <a:schemeClr val="accent2">
              <a:lumMod val="40000"/>
              <a:lumOff val="60000"/>
            </a:schemeClr>
          </a:solidFill>
          <a:ln w="38100">
            <a:solidFill>
              <a:schemeClr val="tx1"/>
            </a:solidFill>
          </a:ln>
        </p:spPr>
        <p:txBody>
          <a:bodyPr>
            <a:normAutofit/>
          </a:bodyPr>
          <a:lstStyle/>
          <a:p>
            <a:r>
              <a:rPr lang="en-GB" sz="3575" b="1" dirty="0"/>
              <a:t>Task 3</a:t>
            </a:r>
            <a:r>
              <a:rPr lang="en-GB" sz="3250" b="1" dirty="0"/>
              <a:t>:</a:t>
            </a:r>
            <a:br>
              <a:rPr lang="en-GB" sz="3250" b="1" dirty="0"/>
            </a:br>
            <a:r>
              <a:rPr lang="en-GB" sz="3250" dirty="0"/>
              <a:t>Wider Reading: American Literature</a:t>
            </a:r>
            <a:br>
              <a:rPr lang="en-GB" sz="3250" dirty="0"/>
            </a:br>
            <a:br>
              <a:rPr lang="en-GB" sz="3250" dirty="0"/>
            </a:br>
            <a:r>
              <a:rPr lang="en-GB" sz="1625" dirty="0"/>
              <a:t>As part of your preparation for the American Fiction unit, research and choose an American novel to read over the summer.</a:t>
            </a:r>
            <a:br>
              <a:rPr lang="en-GB" sz="1625" dirty="0"/>
            </a:br>
            <a:r>
              <a:rPr lang="en-GB" sz="1625" dirty="0"/>
              <a:t>Your notes need to be completed to hand in to your teacher at the start of term.</a:t>
            </a:r>
            <a:endParaRPr lang="en-GB" sz="2925" dirty="0"/>
          </a:p>
        </p:txBody>
      </p:sp>
      <p:pic>
        <p:nvPicPr>
          <p:cNvPr id="1026" name="Picture 2">
            <a:extLst>
              <a:ext uri="{FF2B5EF4-FFF2-40B4-BE49-F238E27FC236}">
                <a16:creationId xmlns:a16="http://schemas.microsoft.com/office/drawing/2014/main" id="{82432C1C-ACFF-4C2C-95B9-2F1D4A29C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2098" y="3028950"/>
            <a:ext cx="4561804"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80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5233E6C-B2BA-4444-93FC-46B2847AED05}"/>
              </a:ext>
            </a:extLst>
          </p:cNvPr>
          <p:cNvSpPr>
            <a:spLocks noGrp="1"/>
          </p:cNvSpPr>
          <p:nvPr>
            <p:ph type="title"/>
          </p:nvPr>
        </p:nvSpPr>
        <p:spPr>
          <a:xfrm>
            <a:off x="114300" y="143583"/>
            <a:ext cx="9677400" cy="573133"/>
          </a:xfrm>
          <a:solidFill>
            <a:schemeClr val="accent2">
              <a:lumMod val="40000"/>
              <a:lumOff val="60000"/>
            </a:schemeClr>
          </a:solidFill>
          <a:ln w="12700">
            <a:solidFill>
              <a:schemeClr val="tx1"/>
            </a:solidFill>
          </a:ln>
        </p:spPr>
        <p:txBody>
          <a:bodyPr>
            <a:normAutofit/>
          </a:bodyPr>
          <a:lstStyle/>
          <a:p>
            <a:r>
              <a:rPr lang="en-GB" sz="2600" dirty="0"/>
              <a:t>Wider Reading: To prepare for </a:t>
            </a:r>
            <a:r>
              <a:rPr lang="en-GB" sz="2600" b="1" dirty="0"/>
              <a:t>Paper 2: </a:t>
            </a:r>
            <a:r>
              <a:rPr lang="en-GB" sz="2600" b="1" i="1" dirty="0"/>
              <a:t>American Literature 1880-1940</a:t>
            </a:r>
          </a:p>
        </p:txBody>
      </p:sp>
      <p:sp>
        <p:nvSpPr>
          <p:cNvPr id="3" name="Content Placeholder 2"/>
          <p:cNvSpPr>
            <a:spLocks noGrp="1"/>
          </p:cNvSpPr>
          <p:nvPr>
            <p:ph idx="1"/>
          </p:nvPr>
        </p:nvSpPr>
        <p:spPr>
          <a:xfrm>
            <a:off x="114300" y="4727919"/>
            <a:ext cx="9677399" cy="1787642"/>
          </a:xfrm>
        </p:spPr>
        <p:txBody>
          <a:bodyPr vert="horz" lIns="74295" tIns="37148" rIns="74295" bIns="37148" rtlCol="0" anchor="t">
            <a:normAutofit/>
          </a:bodyPr>
          <a:lstStyle/>
          <a:p>
            <a:pPr fontAlgn="base"/>
            <a:r>
              <a:rPr lang="en-GB" sz="2000" b="1" dirty="0"/>
              <a:t>Social and historic context</a:t>
            </a:r>
            <a:r>
              <a:rPr lang="en-GB" sz="2000" dirty="0"/>
              <a:t>: When and where in the USA is the book set? What was American society like at this time?  </a:t>
            </a:r>
          </a:p>
          <a:p>
            <a:pPr fontAlgn="base"/>
            <a:r>
              <a:rPr lang="en-GB" sz="2000" b="1" dirty="0"/>
              <a:t>Themes and characters</a:t>
            </a:r>
            <a:r>
              <a:rPr lang="en-GB" sz="2000" dirty="0"/>
              <a:t>: What do you think are the main ideas explored in this novel? Who are the main characters? How do you respond to them? </a:t>
            </a:r>
          </a:p>
          <a:p>
            <a:pPr fontAlgn="base"/>
            <a:r>
              <a:rPr lang="en-GB" sz="2000" b="1" dirty="0"/>
              <a:t>Your response</a:t>
            </a:r>
            <a:r>
              <a:rPr lang="en-GB" sz="2000" dirty="0"/>
              <a:t>: Did you enjoy the novel? Did it present any challenges? </a:t>
            </a:r>
          </a:p>
          <a:p>
            <a:endParaRPr lang="en-GB" sz="2000" dirty="0"/>
          </a:p>
        </p:txBody>
      </p:sp>
      <p:sp>
        <p:nvSpPr>
          <p:cNvPr id="2" name="Rectangle 1"/>
          <p:cNvSpPr/>
          <p:nvPr/>
        </p:nvSpPr>
        <p:spPr>
          <a:xfrm>
            <a:off x="114300" y="787445"/>
            <a:ext cx="9677400" cy="5731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75" b="1" dirty="0">
                <a:solidFill>
                  <a:schemeClr val="tx1"/>
                </a:solidFill>
              </a:rPr>
              <a:t>Task: </a:t>
            </a:r>
            <a:r>
              <a:rPr lang="en-GB" sz="2275" dirty="0">
                <a:solidFill>
                  <a:schemeClr val="tx1"/>
                </a:solidFill>
              </a:rPr>
              <a:t>Response to Classic American Fiction</a:t>
            </a:r>
          </a:p>
        </p:txBody>
      </p:sp>
      <p:sp>
        <p:nvSpPr>
          <p:cNvPr id="6" name="Rectangle 5"/>
          <p:cNvSpPr/>
          <p:nvPr/>
        </p:nvSpPr>
        <p:spPr>
          <a:xfrm>
            <a:off x="114300" y="4133708"/>
            <a:ext cx="9677399" cy="57313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2275" b="1" dirty="0">
                <a:solidFill>
                  <a:schemeClr val="tx1"/>
                </a:solidFill>
              </a:rPr>
              <a:t>Task Details</a:t>
            </a:r>
            <a:r>
              <a:rPr lang="en-GB" sz="2275" dirty="0">
                <a:solidFill>
                  <a:schemeClr val="tx1"/>
                </a:solidFill>
              </a:rPr>
              <a:t>: one side of A4 with notes on the following: </a:t>
            </a:r>
          </a:p>
        </p:txBody>
      </p:sp>
      <p:sp>
        <p:nvSpPr>
          <p:cNvPr id="7" name="TextBox 6">
            <a:extLst>
              <a:ext uri="{FF2B5EF4-FFF2-40B4-BE49-F238E27FC236}">
                <a16:creationId xmlns:a16="http://schemas.microsoft.com/office/drawing/2014/main" id="{B24811E8-1D5A-400C-874B-13E21764979E}"/>
              </a:ext>
            </a:extLst>
          </p:cNvPr>
          <p:cNvSpPr txBox="1"/>
          <p:nvPr/>
        </p:nvSpPr>
        <p:spPr>
          <a:xfrm>
            <a:off x="114299" y="1377569"/>
            <a:ext cx="9677399" cy="2554545"/>
          </a:xfrm>
          <a:prstGeom prst="rect">
            <a:avLst/>
          </a:prstGeom>
          <a:noFill/>
        </p:spPr>
        <p:txBody>
          <a:bodyPr wrap="square">
            <a:spAutoFit/>
          </a:bodyPr>
          <a:lstStyle/>
          <a:p>
            <a:pPr marL="285750" indent="-285750" fontAlgn="base">
              <a:buFont typeface="Arial" panose="020B0604020202020204" pitchFamily="34" charset="0"/>
              <a:buChar char="•"/>
            </a:pPr>
            <a:r>
              <a:rPr lang="en-GB" sz="2000" dirty="0"/>
              <a:t>Choose </a:t>
            </a:r>
            <a:r>
              <a:rPr lang="en-GB" sz="2000" b="1" dirty="0"/>
              <a:t>one</a:t>
            </a:r>
            <a:r>
              <a:rPr lang="en-GB" sz="2000" dirty="0"/>
              <a:t> text written from the list on the next slide. Read the novel  and use the headings below to record your responses and ideas. </a:t>
            </a:r>
            <a:endParaRPr lang="en-GB" sz="2000" dirty="0">
              <a:cs typeface="Calibri"/>
            </a:endParaRPr>
          </a:p>
          <a:p>
            <a:pPr marL="285750" indent="-285750" fontAlgn="base">
              <a:buFont typeface="Arial" panose="020B0604020202020204" pitchFamily="34" charset="0"/>
              <a:buChar char="•"/>
            </a:pPr>
            <a:r>
              <a:rPr lang="en-GB" sz="2000" dirty="0"/>
              <a:t>Many are very cheap to buy (some of the older texts are free via a Kindle/tablet)</a:t>
            </a:r>
          </a:p>
          <a:p>
            <a:pPr marL="285750" indent="-285750">
              <a:buFont typeface="Arial" panose="020B0604020202020204" pitchFamily="34" charset="0"/>
              <a:buChar char="•"/>
            </a:pPr>
            <a:r>
              <a:rPr lang="en-GB" sz="2000" dirty="0">
                <a:ea typeface="+mn-lt"/>
                <a:cs typeface="+mn-lt"/>
              </a:rPr>
              <a:t>E Platform: Borrow e books and audio books from LRC: To log on through the Reading School tab use your g-number as username and usual password (the one used to log on to school computers) </a:t>
            </a:r>
            <a:endParaRPr lang="en-GB" sz="2000" dirty="0">
              <a:cs typeface="Calibri"/>
            </a:endParaRPr>
          </a:p>
          <a:p>
            <a:pPr marL="285750" indent="-285750" fontAlgn="base">
              <a:buFont typeface="Arial" panose="020B0604020202020204" pitchFamily="34" charset="0"/>
              <a:buChar char="•"/>
            </a:pPr>
            <a:r>
              <a:rPr lang="en-GB" sz="2000" dirty="0"/>
              <a:t>Amazon.co.uk and goodreads.com has customer reviews for individual novels which might help you to choose </a:t>
            </a:r>
          </a:p>
        </p:txBody>
      </p:sp>
    </p:spTree>
    <p:extLst>
      <p:ext uri="{BB962C8B-B14F-4D97-AF65-F5344CB8AC3E}">
        <p14:creationId xmlns:p14="http://schemas.microsoft.com/office/powerpoint/2010/main" val="253524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33E6C-B2BA-4444-93FC-46B2847AED05}"/>
              </a:ext>
            </a:extLst>
          </p:cNvPr>
          <p:cNvSpPr>
            <a:spLocks noGrp="1"/>
          </p:cNvSpPr>
          <p:nvPr>
            <p:ph type="title"/>
          </p:nvPr>
        </p:nvSpPr>
        <p:spPr>
          <a:xfrm>
            <a:off x="134408" y="106805"/>
            <a:ext cx="9637184" cy="531370"/>
          </a:xfrm>
          <a:solidFill>
            <a:schemeClr val="accent2">
              <a:lumMod val="40000"/>
              <a:lumOff val="60000"/>
            </a:schemeClr>
          </a:solidFill>
          <a:ln w="12700">
            <a:solidFill>
              <a:schemeClr val="tx1"/>
            </a:solidFill>
          </a:ln>
        </p:spPr>
        <p:txBody>
          <a:bodyPr>
            <a:normAutofit fontScale="90000"/>
          </a:bodyPr>
          <a:lstStyle/>
          <a:p>
            <a:pPr algn="ctr"/>
            <a:r>
              <a:rPr lang="en-GB" sz="3250" dirty="0"/>
              <a:t>Wider Reading: Classic American Literature</a:t>
            </a:r>
          </a:p>
        </p:txBody>
      </p:sp>
      <p:sp>
        <p:nvSpPr>
          <p:cNvPr id="3" name="Content Placeholder 2">
            <a:extLst>
              <a:ext uri="{FF2B5EF4-FFF2-40B4-BE49-F238E27FC236}">
                <a16:creationId xmlns:a16="http://schemas.microsoft.com/office/drawing/2014/main" id="{CCDB0510-0535-4E0D-A025-90481BA6304B}"/>
              </a:ext>
            </a:extLst>
          </p:cNvPr>
          <p:cNvSpPr>
            <a:spLocks noGrp="1"/>
          </p:cNvSpPr>
          <p:nvPr>
            <p:ph idx="1"/>
          </p:nvPr>
        </p:nvSpPr>
        <p:spPr>
          <a:xfrm>
            <a:off x="120225" y="714374"/>
            <a:ext cx="8395125" cy="6143625"/>
          </a:xfrm>
        </p:spPr>
        <p:txBody>
          <a:bodyPr vert="horz" lIns="74295" tIns="37148" rIns="74295" bIns="37148" rtlCol="0" anchor="t">
            <a:normAutofit lnSpcReduction="10000"/>
          </a:bodyPr>
          <a:lstStyle/>
          <a:p>
            <a:pPr marL="0" indent="0">
              <a:buNone/>
            </a:pPr>
            <a:r>
              <a:rPr lang="en-GB" sz="1400" dirty="0">
                <a:cs typeface="Calibri" panose="020F0502020204030204"/>
              </a:rPr>
              <a:t>Nathaniel Hawthorne: </a:t>
            </a:r>
            <a:r>
              <a:rPr lang="en-GB" sz="1400" b="1" i="1" dirty="0">
                <a:cs typeface="Calibri" panose="020F0502020204030204"/>
              </a:rPr>
              <a:t>The Scarlet Letter (1850)</a:t>
            </a:r>
          </a:p>
          <a:p>
            <a:pPr marL="0" indent="0">
              <a:buNone/>
            </a:pPr>
            <a:r>
              <a:rPr lang="en-GB" sz="1400" dirty="0">
                <a:cs typeface="Calibri" panose="020F0502020204030204"/>
              </a:rPr>
              <a:t>Herman Melville</a:t>
            </a:r>
            <a:r>
              <a:rPr lang="en-GB" sz="1400" i="1" dirty="0">
                <a:cs typeface="Calibri" panose="020F0502020204030204"/>
              </a:rPr>
              <a:t>: </a:t>
            </a:r>
            <a:r>
              <a:rPr lang="en-GB" sz="1400" b="1" i="1" dirty="0">
                <a:cs typeface="Calibri" panose="020F0502020204030204"/>
              </a:rPr>
              <a:t>Moby Dick (1851)</a:t>
            </a:r>
          </a:p>
          <a:p>
            <a:pPr marL="0" indent="0">
              <a:buNone/>
            </a:pPr>
            <a:r>
              <a:rPr lang="en-GB" sz="1400" dirty="0">
                <a:cs typeface="Calibri" panose="020F0502020204030204"/>
              </a:rPr>
              <a:t>Harriet Beecher Stowe</a:t>
            </a:r>
            <a:r>
              <a:rPr lang="en-GB" sz="1400" i="1" dirty="0">
                <a:cs typeface="Calibri" panose="020F0502020204030204"/>
              </a:rPr>
              <a:t>: </a:t>
            </a:r>
            <a:r>
              <a:rPr lang="en-GB" sz="1400" b="1" i="1" dirty="0">
                <a:cs typeface="Calibri" panose="020F0502020204030204"/>
              </a:rPr>
              <a:t>Uncle Tom's Cabin (1852)</a:t>
            </a:r>
          </a:p>
          <a:p>
            <a:pPr marL="0" indent="0">
              <a:buNone/>
            </a:pPr>
            <a:r>
              <a:rPr lang="en-GB" sz="1400" dirty="0"/>
              <a:t>Louisa May Alcott  </a:t>
            </a:r>
            <a:r>
              <a:rPr lang="en-GB" sz="1400" b="1" i="1" dirty="0"/>
              <a:t>Little Women (1868)</a:t>
            </a:r>
          </a:p>
          <a:p>
            <a:pPr marL="0" indent="0">
              <a:buNone/>
            </a:pPr>
            <a:r>
              <a:rPr lang="en-GB" sz="1400" dirty="0"/>
              <a:t>Henry James: </a:t>
            </a:r>
            <a:r>
              <a:rPr lang="en-GB" sz="1400" b="1" i="1" dirty="0"/>
              <a:t>The Portrait of a Lady (1881)</a:t>
            </a:r>
          </a:p>
          <a:p>
            <a:pPr marL="0" indent="0">
              <a:buNone/>
            </a:pPr>
            <a:r>
              <a:rPr lang="en-GB" sz="1400" dirty="0">
                <a:cs typeface="Calibri" panose="020F0502020204030204"/>
              </a:rPr>
              <a:t>Mark Twain</a:t>
            </a:r>
            <a:r>
              <a:rPr lang="en-GB" sz="1400" b="1" i="1" dirty="0">
                <a:cs typeface="Calibri" panose="020F0502020204030204"/>
              </a:rPr>
              <a:t>: Adventures of Huckleberry Finn (1884)</a:t>
            </a:r>
          </a:p>
          <a:p>
            <a:pPr marL="0" indent="0">
              <a:buNone/>
            </a:pPr>
            <a:r>
              <a:rPr lang="en-GB" sz="1400" dirty="0"/>
              <a:t>Charlotte Perkins Gilman </a:t>
            </a:r>
            <a:r>
              <a:rPr lang="en-GB" sz="1400" b="1" i="1" dirty="0"/>
              <a:t>The Yellow Wallpaper(1892)</a:t>
            </a:r>
            <a:endParaRPr lang="en-GB" sz="1400" b="1" dirty="0"/>
          </a:p>
          <a:p>
            <a:pPr marL="0" indent="0">
              <a:buNone/>
            </a:pPr>
            <a:r>
              <a:rPr lang="en-GB" sz="1400" dirty="0"/>
              <a:t>Stephen Crane </a:t>
            </a:r>
            <a:r>
              <a:rPr lang="en-GB" sz="1400" b="1" i="1" dirty="0"/>
              <a:t>The Red Badge of Courage (1895)</a:t>
            </a:r>
          </a:p>
          <a:p>
            <a:pPr marL="0" indent="0">
              <a:buNone/>
            </a:pPr>
            <a:r>
              <a:rPr lang="en-GB" sz="1400" dirty="0"/>
              <a:t>Kate Chopin </a:t>
            </a:r>
            <a:r>
              <a:rPr lang="en-GB" sz="1400" b="1" i="1" dirty="0"/>
              <a:t>The Awakening (1899)</a:t>
            </a:r>
            <a:endParaRPr lang="en-GB" sz="1400" i="1" dirty="0"/>
          </a:p>
          <a:p>
            <a:pPr marL="0" indent="0">
              <a:buNone/>
            </a:pPr>
            <a:r>
              <a:rPr lang="en-GB" sz="1400" dirty="0"/>
              <a:t>Theodore Dreiser: </a:t>
            </a:r>
            <a:r>
              <a:rPr lang="en-GB" sz="1400" b="1" dirty="0"/>
              <a:t>Sister Carrie (1900)</a:t>
            </a:r>
          </a:p>
          <a:p>
            <a:pPr marL="0" indent="0">
              <a:buNone/>
            </a:pPr>
            <a:r>
              <a:rPr lang="en-GB" sz="1400" dirty="0">
                <a:cs typeface="Calibri" panose="020F0502020204030204"/>
              </a:rPr>
              <a:t>Jack London</a:t>
            </a:r>
            <a:r>
              <a:rPr lang="en-GB" sz="1400" i="1" dirty="0">
                <a:cs typeface="Calibri" panose="020F0502020204030204"/>
              </a:rPr>
              <a:t>:</a:t>
            </a:r>
            <a:r>
              <a:rPr lang="en-GB" sz="1400" b="1" i="1" dirty="0">
                <a:cs typeface="Calibri" panose="020F0502020204030204"/>
              </a:rPr>
              <a:t> The Call of the Wild (1903)</a:t>
            </a:r>
          </a:p>
          <a:p>
            <a:pPr marL="0" indent="0">
              <a:buNone/>
            </a:pPr>
            <a:r>
              <a:rPr lang="en-GB" sz="1400" dirty="0"/>
              <a:t>Edith Wharton:</a:t>
            </a:r>
            <a:r>
              <a:rPr lang="en-GB" sz="1400" b="1" dirty="0"/>
              <a:t> </a:t>
            </a:r>
            <a:r>
              <a:rPr lang="en-GB" sz="1400" b="1" i="1" dirty="0"/>
              <a:t>House of Mirth (1905)/Ethan Frome  (1911)/ The Age of Innocence (1920)</a:t>
            </a:r>
          </a:p>
          <a:p>
            <a:pPr marL="0" indent="0">
              <a:buNone/>
            </a:pPr>
            <a:r>
              <a:rPr lang="en-GB" sz="1400" dirty="0"/>
              <a:t>Upton Sinclair: </a:t>
            </a:r>
            <a:r>
              <a:rPr lang="en-GB" sz="1400" b="1" i="1" dirty="0"/>
              <a:t>The Jungle (1906)</a:t>
            </a:r>
          </a:p>
          <a:p>
            <a:pPr marL="0" indent="0">
              <a:buNone/>
            </a:pPr>
            <a:r>
              <a:rPr lang="en-GB" sz="1400" dirty="0"/>
              <a:t>Willa Cather: </a:t>
            </a:r>
            <a:r>
              <a:rPr lang="en-GB" sz="1400" b="1" i="1" dirty="0"/>
              <a:t>My Ántonia (1918)</a:t>
            </a:r>
          </a:p>
          <a:p>
            <a:pPr marL="0" indent="0">
              <a:buNone/>
            </a:pPr>
            <a:r>
              <a:rPr lang="en-GB" sz="1400" dirty="0"/>
              <a:t>Ernest Hemingway: </a:t>
            </a:r>
            <a:r>
              <a:rPr lang="en-GB" sz="1400" b="1" i="1" dirty="0"/>
              <a:t>The Sun Also Rises(1926)/ A Farewell to Arms (1929)</a:t>
            </a:r>
          </a:p>
          <a:p>
            <a:pPr marL="0" indent="0">
              <a:buNone/>
            </a:pPr>
            <a:r>
              <a:rPr lang="en-GB" sz="1400" dirty="0"/>
              <a:t>F Scott Fitzgerald</a:t>
            </a:r>
            <a:r>
              <a:rPr lang="en-GB" sz="1400" b="1" dirty="0"/>
              <a:t>: </a:t>
            </a:r>
            <a:r>
              <a:rPr lang="en-GB" sz="1400" b="1" i="1" dirty="0"/>
              <a:t>Tender is the Night (1934)</a:t>
            </a:r>
            <a:endParaRPr lang="en-GB" sz="1400" b="1" dirty="0"/>
          </a:p>
          <a:p>
            <a:pPr marL="0" indent="0">
              <a:buNone/>
            </a:pPr>
            <a:r>
              <a:rPr lang="en-GB" sz="1400" dirty="0"/>
              <a:t>Margaret Mitchell </a:t>
            </a:r>
            <a:r>
              <a:rPr lang="en-GB" sz="1400" b="1" i="1" dirty="0"/>
              <a:t>Gone with the Wind (1936)</a:t>
            </a:r>
          </a:p>
          <a:p>
            <a:pPr marL="0" indent="0">
              <a:buNone/>
            </a:pPr>
            <a:r>
              <a:rPr lang="en-GB" sz="1400" dirty="0"/>
              <a:t>Zora Neale Hurston</a:t>
            </a:r>
            <a:r>
              <a:rPr lang="en-GB" sz="1400" b="1" dirty="0"/>
              <a:t>: </a:t>
            </a:r>
            <a:r>
              <a:rPr lang="en-GB" sz="1400" b="1" i="1" dirty="0"/>
              <a:t>Their Eyes Were Watching God (1937)</a:t>
            </a:r>
          </a:p>
          <a:p>
            <a:pPr marL="0" indent="0">
              <a:buNone/>
            </a:pPr>
            <a:r>
              <a:rPr lang="en-GB" sz="1400" dirty="0"/>
              <a:t>John Steinbeck: </a:t>
            </a:r>
            <a:r>
              <a:rPr lang="en-GB" sz="1400" b="1" i="1" dirty="0"/>
              <a:t>The Grapes of Wrath (1939)</a:t>
            </a:r>
            <a:endParaRPr lang="en-GB" sz="1400" dirty="0"/>
          </a:p>
          <a:p>
            <a:pPr marL="0" indent="0">
              <a:buNone/>
            </a:pPr>
            <a:r>
              <a:rPr lang="en-GB" sz="1400" dirty="0"/>
              <a:t>Carson McCullers </a:t>
            </a:r>
            <a:r>
              <a:rPr lang="en-GB" sz="1400" b="1" i="1" dirty="0"/>
              <a:t>The Heart is a Lonely Hunter (1940)</a:t>
            </a:r>
          </a:p>
          <a:p>
            <a:pPr marL="0" indent="0">
              <a:buNone/>
            </a:pPr>
            <a:endParaRPr lang="en-GB" sz="1400" dirty="0">
              <a:cs typeface="Calibri" panose="020F0502020204030204"/>
            </a:endParaRPr>
          </a:p>
        </p:txBody>
      </p:sp>
      <p:pic>
        <p:nvPicPr>
          <p:cNvPr id="4" name="Picture 3" descr="A picture containing indoor&#10;&#10;Description automatically generated">
            <a:extLst>
              <a:ext uri="{FF2B5EF4-FFF2-40B4-BE49-F238E27FC236}">
                <a16:creationId xmlns:a16="http://schemas.microsoft.com/office/drawing/2014/main" id="{57F213E6-4DAE-41EA-BF25-15AE2C62F89E}"/>
              </a:ext>
            </a:extLst>
          </p:cNvPr>
          <p:cNvPicPr>
            <a:picLocks noChangeAspect="1"/>
          </p:cNvPicPr>
          <p:nvPr/>
        </p:nvPicPr>
        <p:blipFill rotWithShape="1">
          <a:blip r:embed="rId2">
            <a:extLst>
              <a:ext uri="{28A0092B-C50C-407E-A947-70E740481C1C}">
                <a14:useLocalDpi xmlns:a14="http://schemas.microsoft.com/office/drawing/2010/main" val="0"/>
              </a:ext>
            </a:extLst>
          </a:blip>
          <a:srcRect l="13875" r="27289" b="1"/>
          <a:stretch/>
        </p:blipFill>
        <p:spPr>
          <a:xfrm>
            <a:off x="7296150" y="714374"/>
            <a:ext cx="2333035" cy="3326119"/>
          </a:xfrm>
          <a:prstGeom prst="rect">
            <a:avLst/>
          </a:prstGeom>
        </p:spPr>
      </p:pic>
      <p:sp>
        <p:nvSpPr>
          <p:cNvPr id="6" name="TextBox 5">
            <a:extLst>
              <a:ext uri="{FF2B5EF4-FFF2-40B4-BE49-F238E27FC236}">
                <a16:creationId xmlns:a16="http://schemas.microsoft.com/office/drawing/2014/main" id="{10BD89AA-878C-4452-BAC7-BCD8509A538D}"/>
              </a:ext>
            </a:extLst>
          </p:cNvPr>
          <p:cNvSpPr txBox="1"/>
          <p:nvPr/>
        </p:nvSpPr>
        <p:spPr>
          <a:xfrm>
            <a:off x="6381159" y="5281586"/>
            <a:ext cx="3248026" cy="1342675"/>
          </a:xfrm>
          <a:prstGeom prst="rect">
            <a:avLst/>
          </a:prstGeom>
          <a:solidFill>
            <a:schemeClr val="bg1">
              <a:lumMod val="95000"/>
            </a:schemeClr>
          </a:solidFill>
          <a:ln w="38100">
            <a:solidFill>
              <a:schemeClr val="tx1"/>
            </a:solidFill>
          </a:ln>
        </p:spPr>
        <p:txBody>
          <a:bodyPr wrap="square" rtlCol="0">
            <a:spAutoFit/>
          </a:bodyPr>
          <a:lstStyle/>
          <a:p>
            <a:r>
              <a:rPr lang="en-GB" sz="1625" b="1" dirty="0"/>
              <a:t>There is a wide range of books on this list. Before you choose, you will need to research the different authors and books and select a text that you think you’ll enjoy.</a:t>
            </a:r>
          </a:p>
        </p:txBody>
      </p:sp>
    </p:spTree>
    <p:extLst>
      <p:ext uri="{BB962C8B-B14F-4D97-AF65-F5344CB8AC3E}">
        <p14:creationId xmlns:p14="http://schemas.microsoft.com/office/powerpoint/2010/main" val="18138581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2A9A45E8F66F4E8070BDF70ED0C2B3" ma:contentTypeVersion="14" ma:contentTypeDescription="Create a new document." ma:contentTypeScope="" ma:versionID="588b0fd6da25fb443fbd642f10a36707">
  <xsd:schema xmlns:xsd="http://www.w3.org/2001/XMLSchema" xmlns:xs="http://www.w3.org/2001/XMLSchema" xmlns:p="http://schemas.microsoft.com/office/2006/metadata/properties" xmlns:ns3="9489974f-67a7-406b-a43d-8a9662e78f04" xmlns:ns4="745cd89d-e7b6-4cde-b48e-a8ff655e4e13" targetNamespace="http://schemas.microsoft.com/office/2006/metadata/properties" ma:root="true" ma:fieldsID="ede9fd94b9ed81632c770efe6f41f6be" ns3:_="" ns4:_="">
    <xsd:import namespace="9489974f-67a7-406b-a43d-8a9662e78f04"/>
    <xsd:import namespace="745cd89d-e7b6-4cde-b48e-a8ff655e4e1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89974f-67a7-406b-a43d-8a9662e78f0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cd89d-e7b6-4cde-b48e-a8ff655e4e1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013624-6F71-45E8-A8EB-2BE9FEEE1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89974f-67a7-406b-a43d-8a9662e78f04"/>
    <ds:schemaRef ds:uri="745cd89d-e7b6-4cde-b48e-a8ff655e4e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6E1DD8-45BB-41B4-B878-11C33581FD08}">
  <ds:schemaRefs>
    <ds:schemaRef ds:uri="http://schemas.microsoft.com/sharepoint/v3/contenttype/forms"/>
  </ds:schemaRefs>
</ds:datastoreItem>
</file>

<file path=customXml/itemProps3.xml><?xml version="1.0" encoding="utf-8"?>
<ds:datastoreItem xmlns:ds="http://schemas.openxmlformats.org/officeDocument/2006/customXml" ds:itemID="{97940461-E96E-4FC2-BB42-240AD1802158}">
  <ds:schemaRefs>
    <ds:schemaRef ds:uri="http://schemas.microsoft.com/office/2006/documentManagement/types"/>
    <ds:schemaRef ds:uri="http://purl.org/dc/dcmitype/"/>
    <ds:schemaRef ds:uri="9489974f-67a7-406b-a43d-8a9662e78f04"/>
    <ds:schemaRef ds:uri="http://purl.org/dc/elements/1.1/"/>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745cd89d-e7b6-4cde-b48e-a8ff655e4e13"/>
  </ds:schemaRefs>
</ds:datastoreItem>
</file>

<file path=docProps/app.xml><?xml version="1.0" encoding="utf-8"?>
<Properties xmlns="http://schemas.openxmlformats.org/officeDocument/2006/extended-properties" xmlns:vt="http://schemas.openxmlformats.org/officeDocument/2006/docPropsVTypes">
  <Template>Office Theme</Template>
  <TotalTime>37</TotalTime>
  <Words>511</Words>
  <Application>Microsoft Office PowerPoint</Application>
  <PresentationFormat>A4 Paper (210x297 mm)</PresentationFormat>
  <Paragraphs>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Task 3: Wider Reading: American Literature  As part of your preparation for the American Fiction unit, research and choose an American novel to read over the summer. Your notes need to be completed to hand in to your teacher at the start of term.</vt:lpstr>
      <vt:lpstr>Wider Reading: To prepare for Paper 2: American Literature 1880-1940</vt:lpstr>
      <vt:lpstr>Wider Reading: Classic American 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4: Wider Reading: American Literature1880 - 1940</dc:title>
  <dc:creator>V Vincent</dc:creator>
  <cp:lastModifiedBy>M Ebbs</cp:lastModifiedBy>
  <cp:revision>7</cp:revision>
  <dcterms:created xsi:type="dcterms:W3CDTF">2020-05-07T12:06:37Z</dcterms:created>
  <dcterms:modified xsi:type="dcterms:W3CDTF">2022-07-21T13:33:38Z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0x010100842A9A45E8F66F4E8070BDF70ED0C2B3</vt:lpwstr>
  </property>
</Properties>
</file>