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64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7" r:id="rId11"/>
    <p:sldId id="268" r:id="rId12"/>
    <p:sldId id="269" r:id="rId13"/>
    <p:sldId id="265" r:id="rId14"/>
    <p:sldId id="266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/>
          <p:cNvSpPr/>
          <p:nvPr/>
        </p:nvSpPr>
        <p:spPr bwMode="auto">
          <a:xfrm>
            <a:off x="0" y="-3175"/>
            <a:ext cx="12192000" cy="5203825"/>
          </a:xfrm>
          <a:custGeom>
            <a:avLst/>
            <a:gdLst/>
            <a:ahLst/>
            <a:cxnLst/>
            <a:rect l="0" t="0" r="r" b="b"/>
            <a:pathLst>
              <a:path w="5760" h="3278">
                <a:moveTo>
                  <a:pt x="5760" y="0"/>
                </a:moveTo>
                <a:lnTo>
                  <a:pt x="0" y="0"/>
                </a:lnTo>
                <a:lnTo>
                  <a:pt x="0" y="3090"/>
                </a:lnTo>
                <a:lnTo>
                  <a:pt x="943" y="3090"/>
                </a:lnTo>
                <a:lnTo>
                  <a:pt x="1123" y="3270"/>
                </a:lnTo>
                <a:lnTo>
                  <a:pt x="1123" y="3270"/>
                </a:lnTo>
                <a:lnTo>
                  <a:pt x="1127" y="3272"/>
                </a:lnTo>
                <a:lnTo>
                  <a:pt x="1133" y="3275"/>
                </a:lnTo>
                <a:lnTo>
                  <a:pt x="1139" y="3278"/>
                </a:lnTo>
                <a:lnTo>
                  <a:pt x="1144" y="3278"/>
                </a:lnTo>
                <a:lnTo>
                  <a:pt x="1150" y="3278"/>
                </a:lnTo>
                <a:lnTo>
                  <a:pt x="1155" y="3275"/>
                </a:lnTo>
                <a:lnTo>
                  <a:pt x="1161" y="3272"/>
                </a:lnTo>
                <a:lnTo>
                  <a:pt x="1165" y="3270"/>
                </a:lnTo>
                <a:lnTo>
                  <a:pt x="1345" y="3090"/>
                </a:lnTo>
                <a:lnTo>
                  <a:pt x="5760" y="3090"/>
                </a:lnTo>
                <a:lnTo>
                  <a:pt x="5760" y="0"/>
                </a:lnTo>
                <a:close/>
              </a:path>
            </a:pathLst>
          </a:custGeom>
          <a:ln/>
          <a:effectLst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0001" y="1449147"/>
            <a:ext cx="10572000" cy="2971051"/>
          </a:xfrm>
        </p:spPr>
        <p:txBody>
          <a:bodyPr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10001" y="5280847"/>
            <a:ext cx="10572000" cy="434974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B9EBBA-996F-894A-B54A-D6246ED52CEA}" type="datetimeFigureOut">
              <a:rPr lang="en-US" dirty="0"/>
              <a:pPr/>
              <a:t>2/26/2017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0" y="4800600"/>
            <a:ext cx="10561418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5" name="Picture Placeholder 14"/>
          <p:cNvSpPr>
            <a:spLocks noGrp="1" noChangeAspect="1"/>
          </p:cNvSpPr>
          <p:nvPr>
            <p:ph type="pic" sz="quarter" idx="13"/>
          </p:nvPr>
        </p:nvSpPr>
        <p:spPr bwMode="auto">
          <a:xfrm>
            <a:off x="0" y="0"/>
            <a:ext cx="12192000" cy="4800600"/>
          </a:xfrm>
          <a:custGeom>
            <a:avLst/>
            <a:gdLst/>
            <a:ahLst/>
            <a:cxnLst/>
            <a:rect l="0" t="0" r="r" b="b"/>
            <a:pathLst>
              <a:path w="5760" h="3289">
                <a:moveTo>
                  <a:pt x="5760" y="0"/>
                </a:moveTo>
                <a:lnTo>
                  <a:pt x="0" y="0"/>
                </a:lnTo>
                <a:lnTo>
                  <a:pt x="0" y="3100"/>
                </a:lnTo>
                <a:lnTo>
                  <a:pt x="943" y="3100"/>
                </a:lnTo>
                <a:lnTo>
                  <a:pt x="1123" y="3281"/>
                </a:lnTo>
                <a:lnTo>
                  <a:pt x="1123" y="3281"/>
                </a:lnTo>
                <a:lnTo>
                  <a:pt x="1127" y="3283"/>
                </a:lnTo>
                <a:lnTo>
                  <a:pt x="1133" y="3286"/>
                </a:lnTo>
                <a:lnTo>
                  <a:pt x="1139" y="3289"/>
                </a:lnTo>
                <a:lnTo>
                  <a:pt x="1144" y="3289"/>
                </a:lnTo>
                <a:lnTo>
                  <a:pt x="1150" y="3289"/>
                </a:lnTo>
                <a:lnTo>
                  <a:pt x="1155" y="3286"/>
                </a:lnTo>
                <a:lnTo>
                  <a:pt x="1161" y="3283"/>
                </a:lnTo>
                <a:lnTo>
                  <a:pt x="1165" y="3281"/>
                </a:lnTo>
                <a:lnTo>
                  <a:pt x="1345" y="3100"/>
                </a:lnTo>
                <a:lnTo>
                  <a:pt x="5760" y="3100"/>
                </a:lnTo>
                <a:lnTo>
                  <a:pt x="5760" y="0"/>
                </a:lnTo>
                <a:close/>
              </a:path>
            </a:pathLst>
          </a:custGeom>
          <a:noFill/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numCol="1" anchor="t" anchorCtr="0" compatLnSpc="1">
            <a:prstTxWarp prst="textNoShape">
              <a:avLst/>
            </a:prstTxWarp>
            <a:normAutofit/>
          </a:bodyPr>
          <a:lstStyle>
            <a:lvl1pPr marL="0" indent="0" algn="ctr">
              <a:buFontTx/>
              <a:buNone/>
              <a:defRPr sz="16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0000" y="5367338"/>
            <a:ext cx="10561418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C79C5D-2A6F-F04D-97DA-BEF2467B64E4}" type="datetimeFigureOut">
              <a:rPr lang="en-US" dirty="0"/>
              <a:pPr/>
              <a:t>2/26/2017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6"/>
          <p:cNvSpPr>
            <a:spLocks noChangeAspect="1"/>
          </p:cNvSpPr>
          <p:nvPr/>
        </p:nvSpPr>
        <p:spPr bwMode="auto">
          <a:xfrm>
            <a:off x="631697" y="1081456"/>
            <a:ext cx="6332416" cy="3239188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0985" y="1238502"/>
            <a:ext cx="5893840" cy="2645912"/>
          </a:xfrm>
        </p:spPr>
        <p:txBody>
          <a:bodyPr anchor="b"/>
          <a:lstStyle>
            <a:lvl1pPr algn="l">
              <a:defRPr sz="4200" b="1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3190" y="4443680"/>
            <a:ext cx="5891636" cy="713241"/>
          </a:xfrm>
        </p:spPr>
        <p:txBody>
          <a:bodyPr anchor="t">
            <a:no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9" name="Text Placeholder 5"/>
          <p:cNvSpPr>
            <a:spLocks noGrp="1"/>
          </p:cNvSpPr>
          <p:nvPr>
            <p:ph type="body" sz="quarter" idx="16"/>
          </p:nvPr>
        </p:nvSpPr>
        <p:spPr>
          <a:xfrm>
            <a:off x="7574642" y="1081456"/>
            <a:ext cx="3810001" cy="4075465"/>
          </a:xfrm>
        </p:spPr>
        <p:txBody>
          <a:bodyPr anchor="t"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A1846-DA80-1C48-A609-854EA85C59AD}" type="datetimeFigureOut">
              <a:rPr lang="en-US" dirty="0"/>
              <a:pPr/>
              <a:t>2/26/2017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6"/>
          <p:cNvSpPr>
            <a:spLocks noChangeAspect="1"/>
          </p:cNvSpPr>
          <p:nvPr/>
        </p:nvSpPr>
        <p:spPr bwMode="auto">
          <a:xfrm>
            <a:off x="1140884" y="2286585"/>
            <a:ext cx="4895115" cy="2503972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8" name="Title 1"/>
          <p:cNvSpPr>
            <a:spLocks noGrp="1"/>
          </p:cNvSpPr>
          <p:nvPr>
            <p:ph type="title"/>
          </p:nvPr>
        </p:nvSpPr>
        <p:spPr>
          <a:xfrm>
            <a:off x="1357089" y="2435957"/>
            <a:ext cx="4382521" cy="2007789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6"/>
          </p:nvPr>
        </p:nvSpPr>
        <p:spPr>
          <a:xfrm>
            <a:off x="6156000" y="2286000"/>
            <a:ext cx="4880300" cy="2295525"/>
          </a:xfrm>
        </p:spPr>
        <p:txBody>
          <a:bodyPr anchor="t"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54567-0DE4-3F47-BF90-CB84690072F9}" type="datetimeFigureOut">
              <a:rPr lang="en-US" dirty="0"/>
              <a:pPr/>
              <a:t>2/26/2017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C52C72-DE31-F449-A4ED-4C594FD91407}" type="datetimeFigureOut">
              <a:rPr lang="en-US" dirty="0"/>
              <a:pPr/>
              <a:t>2/26/2017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6"/>
          <p:cNvSpPr>
            <a:spLocks noChangeAspect="1"/>
          </p:cNvSpPr>
          <p:nvPr/>
        </p:nvSpPr>
        <p:spPr bwMode="auto">
          <a:xfrm>
            <a:off x="7669651" y="446089"/>
            <a:ext cx="4522349" cy="5414962"/>
          </a:xfrm>
          <a:custGeom>
            <a:avLst/>
            <a:gdLst/>
            <a:ahLst/>
            <a:cxnLst/>
            <a:rect l="0" t="0" r="r" b="b"/>
            <a:pathLst>
              <a:path w="2879" h="4320">
                <a:moveTo>
                  <a:pt x="183" y="0"/>
                </a:moveTo>
                <a:lnTo>
                  <a:pt x="183" y="1197"/>
                </a:lnTo>
                <a:lnTo>
                  <a:pt x="8" y="1372"/>
                </a:lnTo>
                <a:lnTo>
                  <a:pt x="8" y="1372"/>
                </a:lnTo>
                <a:lnTo>
                  <a:pt x="6" y="1376"/>
                </a:lnTo>
                <a:lnTo>
                  <a:pt x="3" y="1382"/>
                </a:lnTo>
                <a:lnTo>
                  <a:pt x="0" y="1387"/>
                </a:lnTo>
                <a:lnTo>
                  <a:pt x="0" y="1393"/>
                </a:lnTo>
                <a:lnTo>
                  <a:pt x="0" y="1399"/>
                </a:lnTo>
                <a:lnTo>
                  <a:pt x="3" y="1404"/>
                </a:lnTo>
                <a:lnTo>
                  <a:pt x="6" y="1410"/>
                </a:lnTo>
                <a:lnTo>
                  <a:pt x="8" y="1414"/>
                </a:lnTo>
                <a:lnTo>
                  <a:pt x="183" y="1589"/>
                </a:lnTo>
                <a:lnTo>
                  <a:pt x="183" y="4320"/>
                </a:lnTo>
                <a:lnTo>
                  <a:pt x="2879" y="4320"/>
                </a:lnTo>
                <a:lnTo>
                  <a:pt x="2879" y="0"/>
                </a:lnTo>
                <a:lnTo>
                  <a:pt x="183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183540" y="586171"/>
            <a:ext cx="2494791" cy="513479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10001" y="446089"/>
            <a:ext cx="6611540" cy="5414962"/>
          </a:xfrm>
        </p:spPr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62726E-379B-B349-9EED-81ED093FA806}" type="datetimeFigureOut">
              <a:rPr lang="en-US" dirty="0"/>
              <a:pPr/>
              <a:t>2/26/2017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0" y="447188"/>
            <a:ext cx="10571998" cy="97045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18712" y="2222287"/>
            <a:ext cx="10554574" cy="363651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A1323-8D79-1946-B0D7-40001CF92E9D}" type="datetimeFigureOut">
              <a:rPr lang="en-US" dirty="0"/>
              <a:pPr/>
              <a:t>2/26/2017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7"/>
          <p:cNvSpPr/>
          <p:nvPr/>
        </p:nvSpPr>
        <p:spPr bwMode="auto">
          <a:xfrm>
            <a:off x="0" y="1"/>
            <a:ext cx="12192000" cy="5203825"/>
          </a:xfrm>
          <a:custGeom>
            <a:avLst/>
            <a:gdLst/>
            <a:ahLst/>
            <a:cxnLst/>
            <a:rect l="0" t="0" r="r" b="b"/>
            <a:pathLst>
              <a:path w="5760" h="3278">
                <a:moveTo>
                  <a:pt x="0" y="0"/>
                </a:moveTo>
                <a:lnTo>
                  <a:pt x="5760" y="0"/>
                </a:lnTo>
                <a:lnTo>
                  <a:pt x="5760" y="3090"/>
                </a:lnTo>
                <a:lnTo>
                  <a:pt x="4817" y="3090"/>
                </a:lnTo>
                <a:lnTo>
                  <a:pt x="4637" y="3270"/>
                </a:lnTo>
                <a:lnTo>
                  <a:pt x="4637" y="3270"/>
                </a:lnTo>
                <a:lnTo>
                  <a:pt x="4633" y="3272"/>
                </a:lnTo>
                <a:lnTo>
                  <a:pt x="4627" y="3275"/>
                </a:lnTo>
                <a:lnTo>
                  <a:pt x="4621" y="3278"/>
                </a:lnTo>
                <a:lnTo>
                  <a:pt x="4616" y="3278"/>
                </a:lnTo>
                <a:lnTo>
                  <a:pt x="4610" y="3278"/>
                </a:lnTo>
                <a:lnTo>
                  <a:pt x="4605" y="3275"/>
                </a:lnTo>
                <a:lnTo>
                  <a:pt x="4599" y="3272"/>
                </a:lnTo>
                <a:lnTo>
                  <a:pt x="4595" y="3270"/>
                </a:lnTo>
                <a:lnTo>
                  <a:pt x="4415" y="3090"/>
                </a:lnTo>
                <a:lnTo>
                  <a:pt x="0" y="309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ln>
            <a:headEnd/>
            <a:tailEnd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0" y="2951396"/>
            <a:ext cx="10561418" cy="1468800"/>
          </a:xfrm>
        </p:spPr>
        <p:txBody>
          <a:bodyPr anchor="b"/>
          <a:lstStyle>
            <a:lvl1pPr algn="r">
              <a:defRPr sz="4800" b="1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0000" y="5281201"/>
            <a:ext cx="10561418" cy="433955"/>
          </a:xfrm>
        </p:spPr>
        <p:txBody>
          <a:bodyPr anchor="t">
            <a:no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A1846-DA80-1C48-A609-854EA85C59AD}" type="datetimeFigureOut">
              <a:rPr lang="en-US" dirty="0"/>
              <a:pPr/>
              <a:t>2/26/2017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18712" y="2222287"/>
            <a:ext cx="5185873" cy="3638763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7415" y="2222287"/>
            <a:ext cx="5194583" cy="3638764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302355-E14B-8545-A8F8-0FE83CC9D524}" type="datetimeFigureOut">
              <a:rPr lang="en-US" dirty="0"/>
              <a:pPr/>
              <a:t>2/26/2017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4728" y="2174875"/>
            <a:ext cx="5189857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4729" y="2751138"/>
            <a:ext cx="5189856" cy="3109913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7415" y="2174875"/>
            <a:ext cx="5194583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7415" y="2751138"/>
            <a:ext cx="5194583" cy="3109913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640F58-564D-2B4F-AE67-E407BA4FCF45}" type="datetimeFigureOut">
              <a:rPr lang="en-US" dirty="0"/>
              <a:pPr/>
              <a:t>2/26/2017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3A34C8-038E-2045-AF43-DF7DBB8E0E9E}" type="datetimeFigureOut">
              <a:rPr lang="en-US" dirty="0"/>
              <a:pPr/>
              <a:t>2/26/2017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18C68F-D26B-8F47-958C-23B49CF8A634}" type="datetimeFigureOut">
              <a:rPr lang="en-US" dirty="0"/>
              <a:pPr/>
              <a:t>2/26/2017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6"/>
          <p:cNvSpPr>
            <a:spLocks noChangeAspect="1"/>
          </p:cNvSpPr>
          <p:nvPr/>
        </p:nvSpPr>
        <p:spPr bwMode="auto">
          <a:xfrm>
            <a:off x="1073151" y="446087"/>
            <a:ext cx="3547533" cy="1814651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3151" y="446088"/>
            <a:ext cx="3547533" cy="1618396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55633" y="446088"/>
            <a:ext cx="6252633" cy="5414963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3151" y="2260738"/>
            <a:ext cx="3547533" cy="360031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DF5E60-9974-AC48-9591-99C2BB44B7CF}" type="datetimeFigureOut">
              <a:rPr lang="en-US" dirty="0"/>
              <a:pPr/>
              <a:t>2/26/2017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4728" y="727522"/>
            <a:ext cx="4852988" cy="1617163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Picture Placeholder 11"/>
          <p:cNvSpPr>
            <a:spLocks noGrp="1" noChangeAspect="1"/>
          </p:cNvSpPr>
          <p:nvPr>
            <p:ph type="pic" sz="quarter" idx="13"/>
          </p:nvPr>
        </p:nvSpPr>
        <p:spPr bwMode="auto">
          <a:xfrm>
            <a:off x="6098117" y="0"/>
            <a:ext cx="6093883" cy="6858000"/>
          </a:xfrm>
          <a:custGeom>
            <a:avLst/>
            <a:gdLst/>
            <a:ahLst/>
            <a:cxnLst/>
            <a:rect l="0" t="0" r="r" b="b"/>
            <a:pathLst>
              <a:path w="2879" h="4320">
                <a:moveTo>
                  <a:pt x="183" y="0"/>
                </a:moveTo>
                <a:lnTo>
                  <a:pt x="183" y="1197"/>
                </a:lnTo>
                <a:lnTo>
                  <a:pt x="8" y="1372"/>
                </a:lnTo>
                <a:lnTo>
                  <a:pt x="8" y="1372"/>
                </a:lnTo>
                <a:lnTo>
                  <a:pt x="6" y="1376"/>
                </a:lnTo>
                <a:lnTo>
                  <a:pt x="3" y="1382"/>
                </a:lnTo>
                <a:lnTo>
                  <a:pt x="0" y="1387"/>
                </a:lnTo>
                <a:lnTo>
                  <a:pt x="0" y="1393"/>
                </a:lnTo>
                <a:lnTo>
                  <a:pt x="0" y="1399"/>
                </a:lnTo>
                <a:lnTo>
                  <a:pt x="3" y="1404"/>
                </a:lnTo>
                <a:lnTo>
                  <a:pt x="6" y="1410"/>
                </a:lnTo>
                <a:lnTo>
                  <a:pt x="8" y="1414"/>
                </a:lnTo>
                <a:lnTo>
                  <a:pt x="183" y="1589"/>
                </a:lnTo>
                <a:lnTo>
                  <a:pt x="183" y="4320"/>
                </a:lnTo>
                <a:lnTo>
                  <a:pt x="2879" y="4320"/>
                </a:lnTo>
                <a:lnTo>
                  <a:pt x="2879" y="0"/>
                </a:lnTo>
                <a:lnTo>
                  <a:pt x="183" y="0"/>
                </a:lnTo>
                <a:close/>
              </a:path>
            </a:pathLst>
          </a:custGeom>
          <a:noFill/>
          <a:ln w="9525">
            <a:solidFill>
              <a:schemeClr val="tx2"/>
            </a:solidFill>
            <a:round/>
            <a:headEnd/>
            <a:tailEnd/>
          </a:ln>
          <a:effectLst/>
        </p:spPr>
        <p:txBody>
          <a:bodyPr wrap="square" numCol="1" anchor="t" anchorCtr="0" compatLnSpc="1">
            <a:prstTxWarp prst="textNoShape">
              <a:avLst/>
            </a:prstTxWarp>
            <a:normAutofit/>
          </a:bodyPr>
          <a:lstStyle>
            <a:lvl1pPr algn="ctr">
              <a:buFontTx/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4728" y="2344684"/>
            <a:ext cx="4852988" cy="3516365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885810" y="6041362"/>
            <a:ext cx="976879" cy="365125"/>
          </a:xfrm>
        </p:spPr>
        <p:txBody>
          <a:bodyPr/>
          <a:lstStyle/>
          <a:p>
            <a:fld id="{18C79C5D-2A6F-F04D-97DA-BEF2467B64E4}" type="datetimeFigureOut">
              <a:rPr lang="en-US" dirty="0"/>
              <a:pPr/>
              <a:t>2/26/2017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90396" y="6041362"/>
            <a:ext cx="3295413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4862689" y="5915888"/>
            <a:ext cx="1062155" cy="490599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10000" y="447188"/>
            <a:ext cx="10571998" cy="970450"/>
          </a:xfrm>
          <a:prstGeom prst="rect">
            <a:avLst/>
          </a:prstGeom>
          <a:effectLst>
            <a:outerShdw blurRad="50800" dir="14400000">
              <a:srgbClr val="000000">
                <a:alpha val="60000"/>
              </a:srgbClr>
            </a:outerShdw>
          </a:effectLst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0000" y="2184401"/>
            <a:ext cx="10563285" cy="3674397"/>
          </a:xfrm>
          <a:prstGeom prst="rect">
            <a:avLst/>
          </a:prstGeom>
          <a:effectLst>
            <a:outerShdw blurRad="50800" dir="14400000">
              <a:srgbClr val="000000">
                <a:alpha val="40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1514" y="6041362"/>
            <a:ext cx="864432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334626" y="6041362"/>
            <a:ext cx="1343706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09B482E8-6E0E-1B4F-B1FD-C69DB9E858D9}" type="datetimeFigureOut">
              <a:rPr lang="en-US" dirty="0"/>
              <a:pPr/>
              <a:t>2/26/2017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78331" y="5915888"/>
            <a:ext cx="1062155" cy="490599"/>
          </a:xfrm>
          <a:prstGeom prst="rect">
            <a:avLst/>
          </a:prstGeom>
        </p:spPr>
        <p:txBody>
          <a:bodyPr vert="horz" lIns="91440" tIns="45720" rIns="91440" bIns="10800" rtlCol="0" anchor="b"/>
          <a:lstStyle>
            <a:lvl1pPr algn="r">
              <a:defRPr sz="20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3" r:id="rId9"/>
    <p:sldLayoutId id="2147483657" r:id="rId10"/>
    <p:sldLayoutId id="2147483666" r:id="rId11"/>
    <p:sldLayoutId id="2147483661" r:id="rId12"/>
    <p:sldLayoutId id="2147483658" r:id="rId13"/>
    <p:sldLayoutId id="2147483659" r:id="rId14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4000" b="1" kern="1200">
          <a:solidFill>
            <a:srgbClr val="FEFEFE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4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36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Pseudocode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en-GB"/>
              <a:t>Key Revision Points</a:t>
            </a:r>
          </a:p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9263210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ARRAYS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Indexing can start at 0 or 1. AQA often uses 1. Examples below make this assumption</a:t>
            </a:r>
          </a:p>
          <a:p>
            <a:r>
              <a:rPr lang="en-GB" dirty="0"/>
              <a:t>Declare and initialise an array</a:t>
            </a:r>
          </a:p>
          <a:p>
            <a:pPr lvl="1"/>
            <a:r>
              <a:rPr lang="en-GB" b="1" dirty="0">
                <a:latin typeface="Courier New" panose="02070309020205020404" pitchFamily="49" charset="0"/>
                <a:cs typeface="Courier New" panose="02070309020205020404" pitchFamily="49" charset="0"/>
              </a:rPr>
              <a:t>INT </a:t>
            </a:r>
            <a:r>
              <a:rPr lang="en-GB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myArray</a:t>
            </a:r>
            <a:r>
              <a:rPr lang="en-GB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GB" b="1" dirty="0">
                <a:latin typeface="Courier New" panose="02070309020205020404" pitchFamily="49" charset="0"/>
                <a:cs typeface="Courier New" panose="02070309020205020404" pitchFamily="49" charset="0"/>
                <a:sym typeface="Wingdings" panose="05000000000000000000" pitchFamily="2" charset="2"/>
              </a:rPr>
              <a:t> </a:t>
            </a:r>
            <a:r>
              <a:rPr lang="en-GB" b="1" dirty="0">
                <a:latin typeface="Courier New" panose="02070309020205020404" pitchFamily="49" charset="0"/>
                <a:cs typeface="Courier New" panose="02070309020205020404" pitchFamily="49" charset="0"/>
              </a:rPr>
              <a:t>[5,3,2,7]</a:t>
            </a:r>
          </a:p>
          <a:p>
            <a:r>
              <a:rPr lang="en-GB" dirty="0"/>
              <a:t>Reassign values in an array</a:t>
            </a:r>
          </a:p>
          <a:p>
            <a:pPr lvl="1"/>
            <a:r>
              <a:rPr lang="en-GB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myArray</a:t>
            </a:r>
            <a:r>
              <a:rPr lang="en-GB" b="1" dirty="0">
                <a:latin typeface="Courier New" panose="02070309020205020404" pitchFamily="49" charset="0"/>
                <a:cs typeface="Courier New" panose="02070309020205020404" pitchFamily="49" charset="0"/>
              </a:rPr>
              <a:t>[2] </a:t>
            </a:r>
            <a:r>
              <a:rPr lang="en-GB" b="1" dirty="0">
                <a:latin typeface="Courier New" panose="02070309020205020404" pitchFamily="49" charset="0"/>
                <a:cs typeface="Courier New" panose="02070309020205020404" pitchFamily="49" charset="0"/>
                <a:sym typeface="Wingdings" panose="05000000000000000000" pitchFamily="2" charset="2"/>
              </a:rPr>
              <a:t> 6</a:t>
            </a:r>
          </a:p>
          <a:p>
            <a:pPr lvl="1"/>
            <a:r>
              <a:rPr lang="en-GB" b="1" dirty="0" err="1">
                <a:latin typeface="Courier New" panose="02070309020205020404" pitchFamily="49" charset="0"/>
                <a:cs typeface="Courier New" panose="02070309020205020404" pitchFamily="49" charset="0"/>
                <a:sym typeface="Wingdings" panose="05000000000000000000" pitchFamily="2" charset="2"/>
              </a:rPr>
              <a:t>myArray</a:t>
            </a:r>
            <a:r>
              <a:rPr lang="en-GB" b="1" dirty="0">
                <a:latin typeface="Courier New" panose="02070309020205020404" pitchFamily="49" charset="0"/>
                <a:cs typeface="Courier New" panose="02070309020205020404" pitchFamily="49" charset="0"/>
                <a:sym typeface="Wingdings" panose="05000000000000000000" pitchFamily="2" charset="2"/>
              </a:rPr>
              <a:t>[3]</a:t>
            </a:r>
            <a:r>
              <a:rPr lang="en-GB" b="1" dirty="0" err="1">
                <a:latin typeface="Courier New" panose="02070309020205020404" pitchFamily="49" charset="0"/>
                <a:cs typeface="Courier New" panose="02070309020205020404" pitchFamily="49" charset="0"/>
                <a:sym typeface="Wingdings" panose="05000000000000000000" pitchFamily="2" charset="2"/>
              </a:rPr>
              <a:t>myArray</a:t>
            </a:r>
            <a:r>
              <a:rPr lang="en-GB" b="1" dirty="0">
                <a:latin typeface="Courier New" panose="02070309020205020404" pitchFamily="49" charset="0"/>
                <a:cs typeface="Courier New" panose="02070309020205020404" pitchFamily="49" charset="0"/>
                <a:sym typeface="Wingdings" panose="05000000000000000000" pitchFamily="2" charset="2"/>
              </a:rPr>
              <a:t>[3]+4</a:t>
            </a:r>
          </a:p>
          <a:p>
            <a:r>
              <a:rPr lang="en-GB" dirty="0">
                <a:sym typeface="Wingdings" panose="05000000000000000000" pitchFamily="2" charset="2"/>
              </a:rPr>
              <a:t>Access values in an array</a:t>
            </a:r>
          </a:p>
          <a:p>
            <a:pPr lvl="1"/>
            <a:r>
              <a:rPr lang="en-GB" b="1" dirty="0">
                <a:latin typeface="Courier New" panose="02070309020205020404" pitchFamily="49" charset="0"/>
                <a:cs typeface="Courier New" panose="02070309020205020404" pitchFamily="49" charset="0"/>
                <a:sym typeface="Wingdings" panose="05000000000000000000" pitchFamily="2" charset="2"/>
              </a:rPr>
              <a:t>OUTPUT </a:t>
            </a:r>
            <a:r>
              <a:rPr lang="en-GB" b="1" dirty="0" err="1">
                <a:latin typeface="Courier New" panose="02070309020205020404" pitchFamily="49" charset="0"/>
                <a:cs typeface="Courier New" panose="02070309020205020404" pitchFamily="49" charset="0"/>
                <a:sym typeface="Wingdings" panose="05000000000000000000" pitchFamily="2" charset="2"/>
              </a:rPr>
              <a:t>myArray</a:t>
            </a:r>
            <a:r>
              <a:rPr lang="en-GB" b="1" dirty="0">
                <a:latin typeface="Courier New" panose="02070309020205020404" pitchFamily="49" charset="0"/>
                <a:cs typeface="Courier New" panose="02070309020205020404" pitchFamily="49" charset="0"/>
                <a:sym typeface="Wingdings" panose="05000000000000000000" pitchFamily="2" charset="2"/>
              </a:rPr>
              <a:t>[1]</a:t>
            </a:r>
          </a:p>
          <a:p>
            <a:pPr lvl="1"/>
            <a:r>
              <a:rPr lang="en-GB" b="1" dirty="0" err="1">
                <a:latin typeface="Courier New" panose="02070309020205020404" pitchFamily="49" charset="0"/>
                <a:cs typeface="Courier New" panose="02070309020205020404" pitchFamily="49" charset="0"/>
                <a:sym typeface="Wingdings" panose="05000000000000000000" pitchFamily="2" charset="2"/>
              </a:rPr>
              <a:t>myNum</a:t>
            </a:r>
            <a:r>
              <a:rPr lang="en-GB" b="1" dirty="0">
                <a:latin typeface="Courier New" panose="02070309020205020404" pitchFamily="49" charset="0"/>
                <a:cs typeface="Courier New" panose="02070309020205020404" pitchFamily="49" charset="0"/>
                <a:sym typeface="Wingdings" panose="05000000000000000000" pitchFamily="2" charset="2"/>
              </a:rPr>
              <a:t>  </a:t>
            </a:r>
            <a:r>
              <a:rPr lang="en-GB" b="1" dirty="0" err="1">
                <a:latin typeface="Courier New" panose="02070309020205020404" pitchFamily="49" charset="0"/>
                <a:cs typeface="Courier New" panose="02070309020205020404" pitchFamily="49" charset="0"/>
                <a:sym typeface="Wingdings" panose="05000000000000000000" pitchFamily="2" charset="2"/>
              </a:rPr>
              <a:t>myArray</a:t>
            </a:r>
            <a:r>
              <a:rPr lang="en-GB" b="1" dirty="0">
                <a:latin typeface="Courier New" panose="02070309020205020404" pitchFamily="49" charset="0"/>
                <a:cs typeface="Courier New" panose="02070309020205020404" pitchFamily="49" charset="0"/>
                <a:sym typeface="Wingdings" panose="05000000000000000000" pitchFamily="2" charset="2"/>
              </a:rPr>
              <a:t>[2]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5573357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2D ARRAYS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GB" dirty="0"/>
              <a:t>Indexing can start at 0 or 1. AQA often uses 1. Examples below make this assumption</a:t>
            </a:r>
          </a:p>
          <a:p>
            <a:r>
              <a:rPr lang="en-GB" dirty="0"/>
              <a:t>Each element has a “row” and “column” index</a:t>
            </a:r>
          </a:p>
          <a:p>
            <a:r>
              <a:rPr lang="en-GB" dirty="0"/>
              <a:t>Declare and initialise a 2D array</a:t>
            </a:r>
          </a:p>
          <a:p>
            <a:pPr lvl="1"/>
            <a:r>
              <a:rPr lang="en-GB" b="1" dirty="0">
                <a:latin typeface="Courier New" panose="02070309020205020404" pitchFamily="49" charset="0"/>
                <a:cs typeface="Courier New" panose="02070309020205020404" pitchFamily="49" charset="0"/>
              </a:rPr>
              <a:t>INT my2DArray </a:t>
            </a:r>
            <a:r>
              <a:rPr lang="en-GB" b="1" dirty="0">
                <a:latin typeface="Courier New" panose="02070309020205020404" pitchFamily="49" charset="0"/>
                <a:cs typeface="Courier New" panose="02070309020205020404" pitchFamily="49" charset="0"/>
                <a:sym typeface="Wingdings" panose="05000000000000000000" pitchFamily="2" charset="2"/>
              </a:rPr>
              <a:t> </a:t>
            </a:r>
            <a:r>
              <a:rPr lang="en-GB" b="1" dirty="0">
                <a:latin typeface="Courier New" panose="02070309020205020404" pitchFamily="49" charset="0"/>
                <a:cs typeface="Courier New" panose="02070309020205020404" pitchFamily="49" charset="0"/>
              </a:rPr>
              <a:t>[[5,3],[2,7],[4,1]]</a:t>
            </a:r>
          </a:p>
          <a:p>
            <a:r>
              <a:rPr lang="en-GB" dirty="0"/>
              <a:t>Reassign values in an array</a:t>
            </a:r>
          </a:p>
          <a:p>
            <a:pPr lvl="1"/>
            <a:r>
              <a:rPr lang="en-GB" b="1" dirty="0">
                <a:latin typeface="Courier New" panose="02070309020205020404" pitchFamily="49" charset="0"/>
                <a:cs typeface="Courier New" panose="02070309020205020404" pitchFamily="49" charset="0"/>
              </a:rPr>
              <a:t>my2DArray[2][1] </a:t>
            </a:r>
            <a:r>
              <a:rPr lang="en-GB" b="1" dirty="0">
                <a:latin typeface="Courier New" panose="02070309020205020404" pitchFamily="49" charset="0"/>
                <a:cs typeface="Courier New" panose="02070309020205020404" pitchFamily="49" charset="0"/>
                <a:sym typeface="Wingdings" panose="05000000000000000000" pitchFamily="2" charset="2"/>
              </a:rPr>
              <a:t> 6</a:t>
            </a:r>
          </a:p>
          <a:p>
            <a:pPr lvl="1"/>
            <a:r>
              <a:rPr lang="en-GB" b="1" dirty="0">
                <a:latin typeface="Courier New" panose="02070309020205020404" pitchFamily="49" charset="0"/>
                <a:cs typeface="Courier New" panose="02070309020205020404" pitchFamily="49" charset="0"/>
                <a:sym typeface="Wingdings" panose="05000000000000000000" pitchFamily="2" charset="2"/>
              </a:rPr>
              <a:t>my2DArray[3][2]my2DArray[3][2]+4</a:t>
            </a:r>
          </a:p>
          <a:p>
            <a:r>
              <a:rPr lang="en-GB" dirty="0">
                <a:sym typeface="Wingdings" panose="05000000000000000000" pitchFamily="2" charset="2"/>
              </a:rPr>
              <a:t>Access values in an array</a:t>
            </a:r>
          </a:p>
          <a:p>
            <a:pPr lvl="1"/>
            <a:r>
              <a:rPr lang="en-GB" b="1" dirty="0">
                <a:latin typeface="Courier New" panose="02070309020205020404" pitchFamily="49" charset="0"/>
                <a:cs typeface="Courier New" panose="02070309020205020404" pitchFamily="49" charset="0"/>
                <a:sym typeface="Wingdings" panose="05000000000000000000" pitchFamily="2" charset="2"/>
              </a:rPr>
              <a:t>OUTPUT my2DArray[1][2]</a:t>
            </a:r>
          </a:p>
          <a:p>
            <a:pPr lvl="1"/>
            <a:r>
              <a:rPr lang="en-GB" b="1" dirty="0" err="1">
                <a:latin typeface="Courier New" panose="02070309020205020404" pitchFamily="49" charset="0"/>
                <a:cs typeface="Courier New" panose="02070309020205020404" pitchFamily="49" charset="0"/>
                <a:sym typeface="Wingdings" panose="05000000000000000000" pitchFamily="2" charset="2"/>
              </a:rPr>
              <a:t>myNum</a:t>
            </a:r>
            <a:r>
              <a:rPr lang="en-GB" b="1" dirty="0">
                <a:latin typeface="Courier New" panose="02070309020205020404" pitchFamily="49" charset="0"/>
                <a:cs typeface="Courier New" panose="02070309020205020404" pitchFamily="49" charset="0"/>
                <a:sym typeface="Wingdings" panose="05000000000000000000" pitchFamily="2" charset="2"/>
              </a:rPr>
              <a:t>  my2DArray[2][2]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7692086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ARRAY NOTE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There is no pseudocode for appending to (or deleting from) an array</a:t>
            </a:r>
          </a:p>
          <a:p>
            <a:r>
              <a:rPr lang="en-GB" dirty="0"/>
              <a:t>By definition an array’s size is </a:t>
            </a:r>
            <a:r>
              <a:rPr lang="en-GB" b="1" u="sng" dirty="0"/>
              <a:t>fixed</a:t>
            </a:r>
            <a:r>
              <a:rPr lang="en-GB" dirty="0"/>
              <a:t> at declaration – you can’t add more elements</a:t>
            </a:r>
          </a:p>
        </p:txBody>
      </p:sp>
    </p:spTree>
    <p:extLst>
      <p:ext uri="{BB962C8B-B14F-4D97-AF65-F5344CB8AC3E}">
        <p14:creationId xmlns:p14="http://schemas.microsoft.com/office/powerpoint/2010/main" val="209258032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FUNCTIONS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10000" y="2381677"/>
            <a:ext cx="10554574" cy="3636511"/>
          </a:xfrm>
        </p:spPr>
        <p:txBody>
          <a:bodyPr/>
          <a:lstStyle/>
          <a:p>
            <a:r>
              <a:rPr lang="en-GB" u="sng" dirty="0"/>
              <a:t>Must</a:t>
            </a:r>
            <a:r>
              <a:rPr lang="en-GB" dirty="0"/>
              <a:t> have at least one RETURN</a:t>
            </a:r>
          </a:p>
          <a:p>
            <a:r>
              <a:rPr lang="en-GB" dirty="0"/>
              <a:t>Don’t forget END FUNCTION</a:t>
            </a:r>
          </a:p>
          <a:p>
            <a:r>
              <a:rPr lang="en-GB" dirty="0"/>
              <a:t>Include the parameters and type</a:t>
            </a:r>
          </a:p>
          <a:p>
            <a:r>
              <a:rPr lang="en-GB" dirty="0"/>
              <a:t>Code inside function should be indented</a:t>
            </a:r>
          </a:p>
          <a:p>
            <a:endParaRPr lang="en-GB" dirty="0"/>
          </a:p>
          <a:p>
            <a:pPr marL="0" indent="0">
              <a:buNone/>
            </a:pPr>
            <a:r>
              <a:rPr lang="en-GB" b="1" dirty="0">
                <a:latin typeface="Courier New" panose="02070309020205020404" pitchFamily="49" charset="0"/>
                <a:cs typeface="Courier New" panose="02070309020205020404" pitchFamily="49" charset="0"/>
              </a:rPr>
              <a:t>	FUNCTION </a:t>
            </a:r>
            <a:r>
              <a:rPr lang="en-GB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getArea</a:t>
            </a:r>
            <a:r>
              <a:rPr lang="en-GB" b="1" dirty="0">
                <a:latin typeface="Courier New" panose="02070309020205020404" pitchFamily="49" charset="0"/>
                <a:cs typeface="Courier New" panose="02070309020205020404" pitchFamily="49" charset="0"/>
              </a:rPr>
              <a:t>(INT width, INT height)</a:t>
            </a:r>
          </a:p>
          <a:p>
            <a:pPr marL="0" indent="0">
              <a:buNone/>
            </a:pPr>
            <a:r>
              <a:rPr lang="en-GB" b="1" dirty="0">
                <a:latin typeface="Courier New" panose="02070309020205020404" pitchFamily="49" charset="0"/>
                <a:cs typeface="Courier New" panose="02070309020205020404" pitchFamily="49" charset="0"/>
              </a:rPr>
              <a:t>		INT area </a:t>
            </a:r>
            <a:r>
              <a:rPr lang="en-GB" b="1" dirty="0">
                <a:latin typeface="Courier New" panose="02070309020205020404" pitchFamily="49" charset="0"/>
                <a:cs typeface="Courier New" panose="02070309020205020404" pitchFamily="49" charset="0"/>
                <a:sym typeface="Wingdings" panose="05000000000000000000" pitchFamily="2" charset="2"/>
              </a:rPr>
              <a:t> width * height</a:t>
            </a:r>
          </a:p>
          <a:p>
            <a:pPr marL="0" indent="0">
              <a:buNone/>
            </a:pPr>
            <a:r>
              <a:rPr lang="en-GB" b="1" dirty="0">
                <a:latin typeface="Courier New" panose="02070309020205020404" pitchFamily="49" charset="0"/>
                <a:cs typeface="Courier New" panose="02070309020205020404" pitchFamily="49" charset="0"/>
                <a:sym typeface="Wingdings" panose="05000000000000000000" pitchFamily="2" charset="2"/>
              </a:rPr>
              <a:t>		RETURN area</a:t>
            </a:r>
          </a:p>
          <a:p>
            <a:pPr marL="0" indent="0">
              <a:buNone/>
            </a:pPr>
            <a:r>
              <a:rPr lang="en-GB" b="1" dirty="0">
                <a:latin typeface="Courier New" panose="02070309020205020404" pitchFamily="49" charset="0"/>
                <a:cs typeface="Courier New" panose="02070309020205020404" pitchFamily="49" charset="0"/>
                <a:sym typeface="Wingdings" panose="05000000000000000000" pitchFamily="2" charset="2"/>
              </a:rPr>
              <a:t>	END FUNCTION</a:t>
            </a:r>
            <a:endParaRPr lang="en-GB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478748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PROCDEURES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10000" y="2616569"/>
            <a:ext cx="10554574" cy="3636511"/>
          </a:xfrm>
        </p:spPr>
        <p:txBody>
          <a:bodyPr>
            <a:normAutofit/>
          </a:bodyPr>
          <a:lstStyle/>
          <a:p>
            <a:r>
              <a:rPr lang="en-GB" dirty="0"/>
              <a:t>Does </a:t>
            </a:r>
            <a:r>
              <a:rPr lang="en-GB" b="1" u="sng" dirty="0"/>
              <a:t>NOT</a:t>
            </a:r>
            <a:r>
              <a:rPr lang="en-GB" dirty="0"/>
              <a:t> have a RETURN</a:t>
            </a:r>
          </a:p>
          <a:p>
            <a:r>
              <a:rPr lang="en-GB" dirty="0"/>
              <a:t>Don’t forget END PROCEDURE</a:t>
            </a:r>
          </a:p>
          <a:p>
            <a:r>
              <a:rPr lang="en-GB" dirty="0"/>
              <a:t>Include the parameters and type</a:t>
            </a:r>
          </a:p>
          <a:p>
            <a:r>
              <a:rPr lang="en-GB" dirty="0"/>
              <a:t>Code inside procedure should be indented</a:t>
            </a:r>
          </a:p>
          <a:p>
            <a:r>
              <a:rPr lang="en-GB" dirty="0"/>
              <a:t>Can use PROC instead of procedure</a:t>
            </a:r>
          </a:p>
          <a:p>
            <a:endParaRPr lang="en-GB" dirty="0"/>
          </a:p>
          <a:p>
            <a:pPr marL="400050" lvl="1" indent="0">
              <a:buNone/>
            </a:pPr>
            <a:r>
              <a:rPr lang="en-GB" b="1" dirty="0">
                <a:latin typeface="Courier New" panose="02070309020205020404" pitchFamily="49" charset="0"/>
                <a:cs typeface="Courier New" panose="02070309020205020404" pitchFamily="49" charset="0"/>
              </a:rPr>
              <a:t>PROCEDURE </a:t>
            </a:r>
            <a:r>
              <a:rPr lang="en-GB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showArea</a:t>
            </a:r>
            <a:r>
              <a:rPr lang="en-GB" b="1" dirty="0">
                <a:latin typeface="Courier New" panose="02070309020205020404" pitchFamily="49" charset="0"/>
                <a:cs typeface="Courier New" panose="02070309020205020404" pitchFamily="49" charset="0"/>
              </a:rPr>
              <a:t> (INT area)</a:t>
            </a:r>
          </a:p>
          <a:p>
            <a:pPr marL="400050" lvl="1" indent="0">
              <a:buNone/>
            </a:pPr>
            <a:r>
              <a:rPr lang="en-GB" b="1" dirty="0">
                <a:latin typeface="Courier New" panose="02070309020205020404" pitchFamily="49" charset="0"/>
                <a:cs typeface="Courier New" panose="02070309020205020404" pitchFamily="49" charset="0"/>
              </a:rPr>
              <a:t>		OUTPUT “The area is “ + STR(area)</a:t>
            </a:r>
          </a:p>
          <a:p>
            <a:pPr marL="400050" lvl="1" indent="0">
              <a:buNone/>
            </a:pPr>
            <a:r>
              <a:rPr lang="en-GB" b="1" dirty="0">
                <a:latin typeface="Courier New" panose="02070309020205020404" pitchFamily="49" charset="0"/>
                <a:cs typeface="Courier New" panose="02070309020205020404" pitchFamily="49" charset="0"/>
              </a:rPr>
              <a:t>END PROCEDURE</a:t>
            </a:r>
          </a:p>
          <a:p>
            <a:pPr marL="0" indent="0">
              <a:buNone/>
            </a:pPr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265340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NOTE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The basic syntax you’ll need in your exam is provided in this presentation</a:t>
            </a:r>
          </a:p>
          <a:p>
            <a:r>
              <a:rPr lang="en-GB" b="1" u="sng" dirty="0"/>
              <a:t>Practice writing pseudocode is just as (more!!!) important than knowing the syntax</a:t>
            </a:r>
          </a:p>
          <a:p>
            <a:r>
              <a:rPr lang="en-GB" dirty="0"/>
              <a:t>Use the past paper practice questions provided to develop your skills!</a:t>
            </a:r>
          </a:p>
        </p:txBody>
      </p:sp>
    </p:spTree>
    <p:extLst>
      <p:ext uri="{BB962C8B-B14F-4D97-AF65-F5344CB8AC3E}">
        <p14:creationId xmlns:p14="http://schemas.microsoft.com/office/powerpoint/2010/main" val="85471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PSEUDOCODE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Used by programmers to write algorithms/ plan programs</a:t>
            </a:r>
          </a:p>
          <a:p>
            <a:r>
              <a:rPr lang="en-GB" dirty="0"/>
              <a:t>Not a real programming language (although it contains “program like” syntax)</a:t>
            </a:r>
          </a:p>
          <a:p>
            <a:r>
              <a:rPr lang="en-GB" dirty="0"/>
              <a:t>Can be translated into any programming language</a:t>
            </a:r>
          </a:p>
        </p:txBody>
      </p:sp>
    </p:spTree>
    <p:extLst>
      <p:ext uri="{BB962C8B-B14F-4D97-AF65-F5344CB8AC3E}">
        <p14:creationId xmlns:p14="http://schemas.microsoft.com/office/powerpoint/2010/main" val="25195830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INPUT/OUTPUT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Equivalent to input and print in Python. Don’t forget input always needs to be assigned somewhere i.e. a variable</a:t>
            </a:r>
          </a:p>
          <a:p>
            <a:r>
              <a:rPr lang="en-GB" b="1" dirty="0">
                <a:latin typeface="Courier New" panose="02070309020205020404" pitchFamily="49" charset="0"/>
                <a:cs typeface="Courier New" panose="02070309020205020404" pitchFamily="49" charset="0"/>
              </a:rPr>
              <a:t>OUTPUT “Hello Bert”</a:t>
            </a:r>
          </a:p>
          <a:p>
            <a:r>
              <a:rPr lang="en-GB" b="1" dirty="0">
                <a:latin typeface="Courier New" panose="02070309020205020404" pitchFamily="49" charset="0"/>
                <a:cs typeface="Courier New" panose="02070309020205020404" pitchFamily="49" charset="0"/>
              </a:rPr>
              <a:t>OUTPUT “Which way do you want to go?”</a:t>
            </a:r>
          </a:p>
          <a:p>
            <a:r>
              <a:rPr lang="en-GB" b="1" dirty="0">
                <a:latin typeface="Courier New" panose="02070309020205020404" pitchFamily="49" charset="0"/>
                <a:cs typeface="Courier New" panose="02070309020205020404" pitchFamily="49" charset="0"/>
              </a:rPr>
              <a:t>direction </a:t>
            </a:r>
            <a:r>
              <a:rPr lang="en-GB" b="1" dirty="0">
                <a:latin typeface="Courier New" panose="02070309020205020404" pitchFamily="49" charset="0"/>
                <a:cs typeface="Courier New" panose="02070309020205020404" pitchFamily="49" charset="0"/>
                <a:sym typeface="Wingdings" panose="05000000000000000000" pitchFamily="2" charset="2"/>
              </a:rPr>
              <a:t> USER INPUT</a:t>
            </a:r>
          </a:p>
          <a:p>
            <a:r>
              <a:rPr lang="en-GB" b="1" dirty="0">
                <a:latin typeface="Courier New" panose="02070309020205020404" pitchFamily="49" charset="0"/>
                <a:cs typeface="Courier New" panose="02070309020205020404" pitchFamily="49" charset="0"/>
                <a:sym typeface="Wingdings" panose="05000000000000000000" pitchFamily="2" charset="2"/>
              </a:rPr>
              <a:t>Distance  INT(USER INPUT)</a:t>
            </a:r>
            <a:endParaRPr lang="en-GB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369831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ASSIGNMENT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Use an arrow to indicate assignment. Equivalent to using a single = sign in Python</a:t>
            </a:r>
          </a:p>
          <a:p>
            <a:r>
              <a:rPr lang="en-GB" dirty="0"/>
              <a:t>Arrow </a:t>
            </a:r>
            <a:r>
              <a:rPr lang="en-GB" u="sng" dirty="0"/>
              <a:t>always points to the left</a:t>
            </a:r>
            <a:r>
              <a:rPr lang="en-GB" dirty="0"/>
              <a:t>!</a:t>
            </a:r>
          </a:p>
          <a:p>
            <a:r>
              <a:rPr lang="en-GB" dirty="0"/>
              <a:t>Indicating the variable type is optional but if in doubt do it!</a:t>
            </a:r>
          </a:p>
          <a:p>
            <a:r>
              <a:rPr lang="en-GB" b="1" dirty="0">
                <a:latin typeface="Courier New" panose="02070309020205020404" pitchFamily="49" charset="0"/>
                <a:cs typeface="Courier New" panose="02070309020205020404" pitchFamily="49" charset="0"/>
              </a:rPr>
              <a:t>INT x </a:t>
            </a:r>
            <a:r>
              <a:rPr lang="en-GB" b="1" dirty="0">
                <a:latin typeface="Courier New" panose="02070309020205020404" pitchFamily="49" charset="0"/>
                <a:cs typeface="Courier New" panose="02070309020205020404" pitchFamily="49" charset="0"/>
                <a:sym typeface="Wingdings" panose="05000000000000000000" pitchFamily="2" charset="2"/>
              </a:rPr>
              <a:t> 42</a:t>
            </a:r>
          </a:p>
          <a:p>
            <a:r>
              <a:rPr lang="en-GB" b="1" dirty="0">
                <a:latin typeface="Courier New" panose="02070309020205020404" pitchFamily="49" charset="0"/>
                <a:cs typeface="Courier New" panose="02070309020205020404" pitchFamily="49" charset="0"/>
                <a:sym typeface="Wingdings" panose="05000000000000000000" pitchFamily="2" charset="2"/>
              </a:rPr>
              <a:t>STRING user  “Bert”</a:t>
            </a:r>
          </a:p>
          <a:p>
            <a:r>
              <a:rPr lang="en-GB" b="1" dirty="0">
                <a:latin typeface="Courier New" panose="02070309020205020404" pitchFamily="49" charset="0"/>
                <a:cs typeface="Courier New" panose="02070309020205020404" pitchFamily="49" charset="0"/>
                <a:sym typeface="Wingdings" panose="05000000000000000000" pitchFamily="2" charset="2"/>
              </a:rPr>
              <a:t>CHAR initial  ‘A’</a:t>
            </a:r>
          </a:p>
          <a:p>
            <a:r>
              <a:rPr lang="en-GB" b="1" dirty="0">
                <a:latin typeface="Courier New" panose="02070309020205020404" pitchFamily="49" charset="0"/>
                <a:cs typeface="Courier New" panose="02070309020205020404" pitchFamily="49" charset="0"/>
                <a:sym typeface="Wingdings" panose="05000000000000000000" pitchFamily="2" charset="2"/>
              </a:rPr>
              <a:t>BOOL </a:t>
            </a:r>
            <a:r>
              <a:rPr lang="en-GB" b="1" dirty="0" err="1">
                <a:latin typeface="Courier New" panose="02070309020205020404" pitchFamily="49" charset="0"/>
                <a:cs typeface="Courier New" panose="02070309020205020404" pitchFamily="49" charset="0"/>
                <a:sym typeface="Wingdings" panose="05000000000000000000" pitchFamily="2" charset="2"/>
              </a:rPr>
              <a:t>gameOver</a:t>
            </a:r>
            <a:r>
              <a:rPr lang="en-GB" b="1" dirty="0">
                <a:latin typeface="Courier New" panose="02070309020205020404" pitchFamily="49" charset="0"/>
                <a:cs typeface="Courier New" panose="02070309020205020404" pitchFamily="49" charset="0"/>
                <a:sym typeface="Wingdings" panose="05000000000000000000" pitchFamily="2" charset="2"/>
              </a:rPr>
              <a:t>  TRUE</a:t>
            </a:r>
          </a:p>
          <a:p>
            <a:r>
              <a:rPr lang="en-GB" b="1" dirty="0">
                <a:latin typeface="Courier New" panose="02070309020205020404" pitchFamily="49" charset="0"/>
                <a:cs typeface="Courier New" panose="02070309020205020404" pitchFamily="49" charset="0"/>
                <a:sym typeface="Wingdings" panose="05000000000000000000" pitchFamily="2" charset="2"/>
              </a:rPr>
              <a:t>STRING choice  USER INPUT</a:t>
            </a:r>
          </a:p>
          <a:p>
            <a:r>
              <a:rPr lang="en-GB" b="1" dirty="0">
                <a:latin typeface="Courier New" panose="02070309020205020404" pitchFamily="49" charset="0"/>
                <a:cs typeface="Courier New" panose="02070309020205020404" pitchFamily="49" charset="0"/>
                <a:sym typeface="Wingdings" panose="05000000000000000000" pitchFamily="2" charset="2"/>
              </a:rPr>
              <a:t>INT choice  INT(USER INPUT)</a:t>
            </a:r>
            <a:endParaRPr lang="en-GB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94181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CONDITIONALS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GB" dirty="0"/>
              <a:t>Equivalent to if/</a:t>
            </a:r>
            <a:r>
              <a:rPr lang="en-GB" dirty="0" err="1"/>
              <a:t>elif</a:t>
            </a:r>
            <a:r>
              <a:rPr lang="en-GB" dirty="0"/>
              <a:t>/else in Python</a:t>
            </a:r>
          </a:p>
          <a:p>
            <a:r>
              <a:rPr lang="en-GB" dirty="0"/>
              <a:t>Must have an END IF</a:t>
            </a:r>
          </a:p>
          <a:p>
            <a:r>
              <a:rPr lang="en-GB" dirty="0"/>
              <a:t>Example:</a:t>
            </a:r>
          </a:p>
          <a:p>
            <a:pPr marL="0" indent="0">
              <a:buNone/>
            </a:pPr>
            <a:r>
              <a:rPr lang="en-GB" b="1" dirty="0">
                <a:latin typeface="Courier New" panose="02070309020205020404" pitchFamily="49" charset="0"/>
                <a:cs typeface="Courier New" panose="02070309020205020404" pitchFamily="49" charset="0"/>
              </a:rPr>
              <a:t>	IF name = “Bert” THEN</a:t>
            </a:r>
          </a:p>
          <a:p>
            <a:pPr marL="457200" lvl="1" indent="0">
              <a:buNone/>
            </a:pPr>
            <a:r>
              <a:rPr lang="en-GB" b="1" dirty="0">
                <a:latin typeface="Courier New" panose="02070309020205020404" pitchFamily="49" charset="0"/>
                <a:cs typeface="Courier New" panose="02070309020205020404" pitchFamily="49" charset="0"/>
              </a:rPr>
              <a:t>	OUTPUT “Hello Bert”</a:t>
            </a:r>
          </a:p>
          <a:p>
            <a:pPr marL="457200" lvl="1" indent="0">
              <a:buNone/>
            </a:pPr>
            <a:r>
              <a:rPr lang="en-GB" b="1" dirty="0">
                <a:latin typeface="Courier New" panose="02070309020205020404" pitchFamily="49" charset="0"/>
                <a:cs typeface="Courier New" panose="02070309020205020404" pitchFamily="49" charset="0"/>
              </a:rPr>
              <a:t>ELSE IF name = “Fred” THEN</a:t>
            </a:r>
          </a:p>
          <a:p>
            <a:pPr marL="457200" lvl="1" indent="0">
              <a:buNone/>
            </a:pPr>
            <a:r>
              <a:rPr lang="en-GB" b="1" dirty="0">
                <a:latin typeface="Courier New" panose="02070309020205020404" pitchFamily="49" charset="0"/>
                <a:cs typeface="Courier New" panose="02070309020205020404" pitchFamily="49" charset="0"/>
              </a:rPr>
              <a:t>	OUTPUT “Hello Fred”</a:t>
            </a:r>
          </a:p>
          <a:p>
            <a:pPr marL="457200" lvl="1" indent="0">
              <a:buNone/>
            </a:pPr>
            <a:r>
              <a:rPr lang="en-GB" b="1" dirty="0">
                <a:latin typeface="Courier New" panose="02070309020205020404" pitchFamily="49" charset="0"/>
                <a:cs typeface="Courier New" panose="02070309020205020404" pitchFamily="49" charset="0"/>
              </a:rPr>
              <a:t>ELSE</a:t>
            </a:r>
          </a:p>
          <a:p>
            <a:pPr marL="457200" lvl="1" indent="0">
              <a:buNone/>
            </a:pPr>
            <a:r>
              <a:rPr lang="en-GB" b="1" dirty="0">
                <a:latin typeface="Courier New" panose="02070309020205020404" pitchFamily="49" charset="0"/>
                <a:cs typeface="Courier New" panose="02070309020205020404" pitchFamily="49" charset="0"/>
              </a:rPr>
              <a:t>	OUTPUT “Who are you?”</a:t>
            </a:r>
          </a:p>
          <a:p>
            <a:pPr marL="457200" lvl="1" indent="0">
              <a:buNone/>
            </a:pPr>
            <a:r>
              <a:rPr lang="en-GB" b="1" dirty="0">
                <a:latin typeface="Courier New" panose="02070309020205020404" pitchFamily="49" charset="0"/>
                <a:cs typeface="Courier New" panose="02070309020205020404" pitchFamily="49" charset="0"/>
              </a:rPr>
              <a:t>END IF</a:t>
            </a:r>
          </a:p>
          <a:p>
            <a:pPr marL="57150" indent="0">
              <a:buNone/>
            </a:pPr>
            <a:endParaRPr lang="en-GB" dirty="0"/>
          </a:p>
        </p:txBody>
      </p:sp>
      <p:sp>
        <p:nvSpPr>
          <p:cNvPr id="4" name="TextBox 3"/>
          <p:cNvSpPr txBox="1"/>
          <p:nvPr/>
        </p:nvSpPr>
        <p:spPr>
          <a:xfrm>
            <a:off x="6585358" y="3355596"/>
            <a:ext cx="412738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Note the </a:t>
            </a:r>
            <a:r>
              <a:rPr lang="en-GB" u="sng" dirty="0"/>
              <a:t>single</a:t>
            </a:r>
            <a:r>
              <a:rPr lang="en-GB" dirty="0"/>
              <a:t> = sign in if/</a:t>
            </a:r>
            <a:r>
              <a:rPr lang="en-GB" dirty="0" err="1"/>
              <a:t>elif</a:t>
            </a:r>
            <a:r>
              <a:rPr lang="en-GB" dirty="0"/>
              <a:t> part. It’s the comparison operator NOT the assignment operator. Equivalent to == in Python</a:t>
            </a:r>
          </a:p>
        </p:txBody>
      </p:sp>
      <p:cxnSp>
        <p:nvCxnSpPr>
          <p:cNvPr id="6" name="Straight Arrow Connector 5"/>
          <p:cNvCxnSpPr/>
          <p:nvPr/>
        </p:nvCxnSpPr>
        <p:spPr>
          <a:xfrm flipH="1" flipV="1">
            <a:off x="4068661" y="3456264"/>
            <a:ext cx="2139192" cy="41106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/>
          <p:cNvCxnSpPr>
            <a:cxnSpLocks/>
          </p:cNvCxnSpPr>
          <p:nvPr/>
        </p:nvCxnSpPr>
        <p:spPr>
          <a:xfrm flipH="1">
            <a:off x="4169329" y="4040542"/>
            <a:ext cx="2038524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655165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NESTED CONDITIONALS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GB" dirty="0"/>
              <a:t>Must have two (or more) END IF statements – one for each IF</a:t>
            </a:r>
          </a:p>
          <a:p>
            <a:r>
              <a:rPr lang="en-GB" dirty="0"/>
              <a:t>Example:</a:t>
            </a:r>
          </a:p>
          <a:p>
            <a:pPr marL="0" indent="0">
              <a:buNone/>
            </a:pPr>
            <a:r>
              <a:rPr lang="en-GB" b="1" dirty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GB" b="1" dirty="0">
                <a:solidFill>
                  <a:srgbClr val="FFFF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GB" b="1" dirty="0">
                <a:latin typeface="Courier New" panose="02070309020205020404" pitchFamily="49" charset="0"/>
                <a:cs typeface="Courier New" panose="02070309020205020404" pitchFamily="49" charset="0"/>
              </a:rPr>
              <a:t> age &lt; 18 THEN</a:t>
            </a:r>
          </a:p>
          <a:p>
            <a:pPr marL="0" indent="0">
              <a:buNone/>
            </a:pPr>
            <a:r>
              <a:rPr lang="en-GB" b="1" dirty="0">
                <a:latin typeface="Courier New" panose="02070309020205020404" pitchFamily="49" charset="0"/>
                <a:cs typeface="Courier New" panose="02070309020205020404" pitchFamily="49" charset="0"/>
              </a:rPr>
              <a:t>		OUTPUT “Discount”</a:t>
            </a:r>
          </a:p>
          <a:p>
            <a:pPr marL="0" indent="0">
              <a:buNone/>
            </a:pPr>
            <a:r>
              <a:rPr lang="en-GB" b="1" dirty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GB" b="1" dirty="0">
                <a:solidFill>
                  <a:srgbClr val="FFFF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ELSE</a:t>
            </a:r>
          </a:p>
          <a:p>
            <a:pPr marL="0" indent="0">
              <a:buNone/>
            </a:pPr>
            <a:r>
              <a:rPr lang="en-GB" b="1" dirty="0">
                <a:latin typeface="Courier New" panose="02070309020205020404" pitchFamily="49" charset="0"/>
                <a:cs typeface="Courier New" panose="02070309020205020404" pitchFamily="49" charset="0"/>
              </a:rPr>
              <a:t>		</a:t>
            </a:r>
            <a:r>
              <a:rPr lang="en-GB" b="1" dirty="0">
                <a:solidFill>
                  <a:schemeClr val="accent2">
                    <a:lumMod val="60000"/>
                    <a:lumOff val="40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GB" b="1" dirty="0">
                <a:latin typeface="Courier New" panose="02070309020205020404" pitchFamily="49" charset="0"/>
                <a:cs typeface="Courier New" panose="02070309020205020404" pitchFamily="49" charset="0"/>
              </a:rPr>
              <a:t> age &gt; 65 THEN</a:t>
            </a:r>
          </a:p>
          <a:p>
            <a:pPr marL="0" indent="0">
              <a:buNone/>
            </a:pPr>
            <a:r>
              <a:rPr lang="en-GB" b="1" dirty="0">
                <a:latin typeface="Courier New" panose="02070309020205020404" pitchFamily="49" charset="0"/>
                <a:cs typeface="Courier New" panose="02070309020205020404" pitchFamily="49" charset="0"/>
              </a:rPr>
              <a:t>			OUTPUT “Discount”</a:t>
            </a:r>
          </a:p>
          <a:p>
            <a:pPr marL="0" indent="0">
              <a:buNone/>
            </a:pPr>
            <a:r>
              <a:rPr lang="en-GB" b="1" dirty="0">
                <a:latin typeface="Courier New" panose="02070309020205020404" pitchFamily="49" charset="0"/>
                <a:cs typeface="Courier New" panose="02070309020205020404" pitchFamily="49" charset="0"/>
              </a:rPr>
              <a:t>		</a:t>
            </a:r>
            <a:r>
              <a:rPr lang="en-GB" b="1" dirty="0">
                <a:solidFill>
                  <a:schemeClr val="accent2">
                    <a:lumMod val="60000"/>
                    <a:lumOff val="40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ELSE</a:t>
            </a:r>
          </a:p>
          <a:p>
            <a:pPr marL="0" indent="0">
              <a:buNone/>
            </a:pPr>
            <a:r>
              <a:rPr lang="en-GB" b="1" dirty="0">
                <a:latin typeface="Courier New" panose="02070309020205020404" pitchFamily="49" charset="0"/>
                <a:cs typeface="Courier New" panose="02070309020205020404" pitchFamily="49" charset="0"/>
              </a:rPr>
              <a:t>			OUTPUT “Full price”</a:t>
            </a:r>
          </a:p>
          <a:p>
            <a:pPr marL="0" indent="0">
              <a:buNone/>
            </a:pPr>
            <a:r>
              <a:rPr lang="en-GB" b="1" dirty="0">
                <a:latin typeface="Courier New" panose="02070309020205020404" pitchFamily="49" charset="0"/>
                <a:cs typeface="Courier New" panose="02070309020205020404" pitchFamily="49" charset="0"/>
              </a:rPr>
              <a:t>		</a:t>
            </a:r>
            <a:r>
              <a:rPr lang="en-GB" b="1" dirty="0">
                <a:solidFill>
                  <a:schemeClr val="accent2">
                    <a:lumMod val="60000"/>
                    <a:lumOff val="40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END IF</a:t>
            </a:r>
          </a:p>
          <a:p>
            <a:pPr marL="0" indent="0">
              <a:buNone/>
            </a:pPr>
            <a:r>
              <a:rPr lang="en-GB" b="1" dirty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GB" b="1" dirty="0">
                <a:solidFill>
                  <a:srgbClr val="FFFF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END IF</a:t>
            </a:r>
          </a:p>
        </p:txBody>
      </p:sp>
    </p:spTree>
    <p:extLst>
      <p:ext uri="{BB962C8B-B14F-4D97-AF65-F5344CB8AC3E}">
        <p14:creationId xmlns:p14="http://schemas.microsoft.com/office/powerpoint/2010/main" val="34961761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ITERATION - FOR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Python – for </a:t>
            </a:r>
            <a:r>
              <a:rPr lang="en-GB" dirty="0" err="1"/>
              <a:t>i</a:t>
            </a:r>
            <a:r>
              <a:rPr lang="en-GB" dirty="0"/>
              <a:t> in range(0,10):</a:t>
            </a:r>
          </a:p>
          <a:p>
            <a:r>
              <a:rPr lang="en-GB" dirty="0"/>
              <a:t>Pseudocode – </a:t>
            </a:r>
            <a:r>
              <a:rPr lang="en-GB" b="1" dirty="0">
                <a:latin typeface="Courier New" panose="02070309020205020404" pitchFamily="49" charset="0"/>
                <a:cs typeface="Courier New" panose="02070309020205020404" pitchFamily="49" charset="0"/>
              </a:rPr>
              <a:t>FOR </a:t>
            </a:r>
            <a:r>
              <a:rPr lang="en-GB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GB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GB" b="1" dirty="0">
                <a:latin typeface="Courier New" panose="02070309020205020404" pitchFamily="49" charset="0"/>
                <a:cs typeface="Courier New" panose="02070309020205020404" pitchFamily="49" charset="0"/>
                <a:sym typeface="Wingdings" panose="05000000000000000000" pitchFamily="2" charset="2"/>
              </a:rPr>
              <a:t> 0 TO 9 DO</a:t>
            </a:r>
          </a:p>
          <a:p>
            <a:r>
              <a:rPr lang="en-GB" dirty="0">
                <a:sym typeface="Wingdings" panose="05000000000000000000" pitchFamily="2" charset="2"/>
              </a:rPr>
              <a:t>Code inside the for block should be indented</a:t>
            </a:r>
          </a:p>
          <a:p>
            <a:r>
              <a:rPr lang="en-GB" dirty="0">
                <a:sym typeface="Wingdings" panose="05000000000000000000" pitchFamily="2" charset="2"/>
              </a:rPr>
              <a:t>Don’t forget </a:t>
            </a:r>
            <a:r>
              <a:rPr lang="en-GB" b="1" dirty="0">
                <a:latin typeface="Courier New" panose="02070309020205020404" pitchFamily="49" charset="0"/>
                <a:cs typeface="Courier New" panose="02070309020205020404" pitchFamily="49" charset="0"/>
                <a:sym typeface="Wingdings" panose="05000000000000000000" pitchFamily="2" charset="2"/>
              </a:rPr>
              <a:t>END FOR</a:t>
            </a:r>
          </a:p>
          <a:p>
            <a:r>
              <a:rPr lang="en-GB" dirty="0">
                <a:sym typeface="Wingdings" panose="05000000000000000000" pitchFamily="2" charset="2"/>
              </a:rPr>
              <a:t>For nested loops you need multiple END FORs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894702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ITERATION - WHILE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Python: while x&lt;=100:</a:t>
            </a:r>
          </a:p>
          <a:p>
            <a:r>
              <a:rPr lang="en-GB" dirty="0"/>
              <a:t>Pseudocode: </a:t>
            </a:r>
            <a:r>
              <a:rPr lang="en-GB" b="1" dirty="0">
                <a:latin typeface="Courier New" panose="02070309020205020404" pitchFamily="49" charset="0"/>
                <a:cs typeface="Courier New" panose="02070309020205020404" pitchFamily="49" charset="0"/>
              </a:rPr>
              <a:t>WHILE x &lt;= 100 DO</a:t>
            </a:r>
          </a:p>
          <a:p>
            <a:r>
              <a:rPr lang="en-GB" dirty="0">
                <a:sym typeface="Wingdings" panose="05000000000000000000" pitchFamily="2" charset="2"/>
              </a:rPr>
              <a:t>Code inside the for block should be indented</a:t>
            </a:r>
          </a:p>
          <a:p>
            <a:r>
              <a:rPr lang="en-GB" dirty="0">
                <a:sym typeface="Wingdings" panose="05000000000000000000" pitchFamily="2" charset="2"/>
              </a:rPr>
              <a:t>Don’t forget </a:t>
            </a:r>
            <a:r>
              <a:rPr lang="en-GB" b="1" dirty="0">
                <a:latin typeface="Courier New" panose="02070309020205020404" pitchFamily="49" charset="0"/>
                <a:cs typeface="Courier New" panose="02070309020205020404" pitchFamily="49" charset="0"/>
                <a:sym typeface="Wingdings" panose="05000000000000000000" pitchFamily="2" charset="2"/>
              </a:rPr>
              <a:t>END WHILE</a:t>
            </a:r>
          </a:p>
          <a:p>
            <a:r>
              <a:rPr lang="en-GB" dirty="0">
                <a:sym typeface="Wingdings" panose="05000000000000000000" pitchFamily="2" charset="2"/>
              </a:rPr>
              <a:t>For nested loops you need multiple END WHILEs</a:t>
            </a:r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5439374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Quotable">
  <a:themeElements>
    <a:clrScheme name="Custom 1">
      <a:dk1>
        <a:sysClr val="windowText" lastClr="000000"/>
      </a:dk1>
      <a:lt1>
        <a:sysClr val="window" lastClr="FFFFFF"/>
      </a:lt1>
      <a:dk2>
        <a:srgbClr val="454551"/>
      </a:dk2>
      <a:lt2>
        <a:srgbClr val="454551"/>
      </a:lt2>
      <a:accent1>
        <a:srgbClr val="E32D91"/>
      </a:accent1>
      <a:accent2>
        <a:srgbClr val="C830CC"/>
      </a:accent2>
      <a:accent3>
        <a:srgbClr val="4EA6DC"/>
      </a:accent3>
      <a:accent4>
        <a:srgbClr val="4775E7"/>
      </a:accent4>
      <a:accent5>
        <a:srgbClr val="8971E1"/>
      </a:accent5>
      <a:accent6>
        <a:srgbClr val="D54773"/>
      </a:accent6>
      <a:hlink>
        <a:srgbClr val="6B9F25"/>
      </a:hlink>
      <a:folHlink>
        <a:srgbClr val="8C8C8C"/>
      </a:folHlink>
    </a:clrScheme>
    <a:fontScheme name="Quotable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Quotable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lumMod val="105000"/>
              </a:schemeClr>
            </a:gs>
            <a:gs pos="100000">
              <a:schemeClr val="phClr">
                <a:tint val="9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8000"/>
                <a:lumMod val="102000"/>
              </a:schemeClr>
              <a:schemeClr val="phClr">
                <a:shade val="98000"/>
                <a:lumMod val="98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innerShdw blurRad="63500" dist="25400" dir="13500000">
              <a:srgbClr val="000000">
                <a:alpha val="75000"/>
              </a:srgbClr>
            </a:inn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</a:schemeClr>
            </a:gs>
            <a:gs pos="100000">
              <a:schemeClr val="phClr">
                <a:tint val="84000"/>
                <a:shade val="84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90000"/>
                <a:satMod val="120000"/>
                <a:lumMod val="90000"/>
              </a:schemeClr>
            </a:gs>
            <a:gs pos="100000">
              <a:schemeClr val="phClr"/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Quotable" id="{39EC5628-30ED-4578-ACD8-9820EDB8E15A}" vid="{98D1675B-7325-48AD-994B-0DEF3379A98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TM03457503[[fn=Quotable]]</Template>
  <TotalTime>63</TotalTime>
  <Words>585</Words>
  <Application>Microsoft Office PowerPoint</Application>
  <PresentationFormat>Widescreen</PresentationFormat>
  <Paragraphs>106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9" baseType="lpstr">
      <vt:lpstr>Century Gothic</vt:lpstr>
      <vt:lpstr>Courier New</vt:lpstr>
      <vt:lpstr>Wingdings</vt:lpstr>
      <vt:lpstr>Wingdings 2</vt:lpstr>
      <vt:lpstr>Quotable</vt:lpstr>
      <vt:lpstr>Pseudocode</vt:lpstr>
      <vt:lpstr>NOTE</vt:lpstr>
      <vt:lpstr>PSEUDOCODE</vt:lpstr>
      <vt:lpstr>INPUT/OUTPUT</vt:lpstr>
      <vt:lpstr>ASSIGNMENT</vt:lpstr>
      <vt:lpstr>CONDITIONALS</vt:lpstr>
      <vt:lpstr>NESTED CONDITIONALS</vt:lpstr>
      <vt:lpstr>ITERATION - FOR</vt:lpstr>
      <vt:lpstr>ITERATION - WHILE</vt:lpstr>
      <vt:lpstr>ARRAYS</vt:lpstr>
      <vt:lpstr>2D ARRAYS</vt:lpstr>
      <vt:lpstr>ARRAY NOTE</vt:lpstr>
      <vt:lpstr>FUNCTIONS</vt:lpstr>
      <vt:lpstr>PROCDEURES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Pseudocode</dc:title>
  <dc:creator>Paul Burgess</dc:creator>
  <cp:lastModifiedBy>Paul Burgess</cp:lastModifiedBy>
  <cp:revision>9</cp:revision>
  <dcterms:created xsi:type="dcterms:W3CDTF">2017-02-25T09:31:53Z</dcterms:created>
  <dcterms:modified xsi:type="dcterms:W3CDTF">2017-02-26T13:14:34Z</dcterms:modified>
</cp:coreProperties>
</file>