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7" r:id="rId1"/>
  </p:sldMasterIdLst>
  <p:sldIdLst>
    <p:sldId id="256" r:id="rId2"/>
    <p:sldId id="272" r:id="rId3"/>
    <p:sldId id="273" r:id="rId4"/>
    <p:sldId id="274" r:id="rId5"/>
    <p:sldId id="275" r:id="rId6"/>
    <p:sldId id="257" r:id="rId7"/>
    <p:sldId id="259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24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888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773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093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9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92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000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08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8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65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99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98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604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3/11/2018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690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Networks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Key Revision Points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733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 to Learn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Key Terms</a:t>
            </a:r>
          </a:p>
          <a:p>
            <a:r>
              <a:rPr lang="en-GB" dirty="0"/>
              <a:t>3 differences between a LAN and a WAN</a:t>
            </a:r>
          </a:p>
          <a:p>
            <a:r>
              <a:rPr lang="en-GB" dirty="0"/>
              <a:t>Advantages/Disadvantages of a LAN vs. stand-alone computers</a:t>
            </a:r>
          </a:p>
          <a:p>
            <a:r>
              <a:rPr lang="en-GB" dirty="0"/>
              <a:t>Hardware need for a network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35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24" y="2834683"/>
            <a:ext cx="10554574" cy="3636511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 computer </a:t>
            </a:r>
            <a:r>
              <a:rPr lang="en-GB" b="1" u="sng" dirty="0"/>
              <a:t>network</a:t>
            </a:r>
            <a:r>
              <a:rPr lang="en-GB" dirty="0"/>
              <a:t> is a number of computers 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linked together to allow them to share resources</a:t>
            </a:r>
            <a:r>
              <a:rPr lang="en-GB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n-GB" dirty="0"/>
              <a:t> Networked computers can share hardware, software and data.</a:t>
            </a:r>
          </a:p>
          <a:p>
            <a:endParaRPr lang="en-GB" dirty="0"/>
          </a:p>
          <a:p>
            <a:r>
              <a:rPr lang="en-GB" dirty="0"/>
              <a:t>Most computer networks have at least one 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server</a:t>
            </a:r>
            <a:r>
              <a:rPr lang="en-GB" dirty="0"/>
              <a:t>. A server is a powerful computer that provides one or more services to a network and its users. For example, file storage and email.</a:t>
            </a:r>
          </a:p>
          <a:p>
            <a:endParaRPr lang="en-GB" dirty="0"/>
          </a:p>
          <a:p>
            <a:r>
              <a:rPr lang="en-GB" dirty="0"/>
              <a:t>A 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LAN (Local Area Network)</a:t>
            </a:r>
            <a:r>
              <a:rPr lang="en-GB" dirty="0"/>
              <a:t> covers a small area such as one site or building, e.g. a school or a college.</a:t>
            </a:r>
          </a:p>
          <a:p>
            <a:endParaRPr lang="en-GB" dirty="0"/>
          </a:p>
          <a:p>
            <a:r>
              <a:rPr lang="en-GB" dirty="0"/>
              <a:t>A 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WAN (Wide Area Network)</a:t>
            </a:r>
            <a:r>
              <a:rPr lang="en-GB" dirty="0"/>
              <a:t> covers a large geographical area. Most WANs are made from several LANs connected together.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07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LAN and WAN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7536" y="2222388"/>
            <a:ext cx="3691374" cy="38333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055" y="2394637"/>
            <a:ext cx="4200453" cy="32465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6FA3BD3-4085-4E59-9321-B6A5BF6A3647}"/>
              </a:ext>
            </a:extLst>
          </p:cNvPr>
          <p:cNvSpPr txBox="1"/>
          <p:nvPr/>
        </p:nvSpPr>
        <p:spPr>
          <a:xfrm>
            <a:off x="713064" y="6226146"/>
            <a:ext cx="10520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Don’t forget that a </a:t>
            </a:r>
            <a:r>
              <a:rPr lang="en-GB" b="1" u="sng" dirty="0"/>
              <a:t>switch</a:t>
            </a:r>
            <a:r>
              <a:rPr lang="en-GB" dirty="0"/>
              <a:t> connects devices on a LAN and a </a:t>
            </a:r>
            <a:r>
              <a:rPr lang="en-GB" b="1" u="sng" dirty="0"/>
              <a:t>router</a:t>
            </a:r>
            <a:r>
              <a:rPr lang="en-GB" dirty="0"/>
              <a:t> connects LANs to a WAN</a:t>
            </a:r>
          </a:p>
        </p:txBody>
      </p:sp>
    </p:spTree>
    <p:extLst>
      <p:ext uri="{BB962C8B-B14F-4D97-AF65-F5344CB8AC3E}">
        <p14:creationId xmlns:p14="http://schemas.microsoft.com/office/powerpoint/2010/main" val="189527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C7322-4501-4FC1-AF7C-7BCD2BBF1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Differences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243591-1277-49F5-8CB7-7D3D9AAAA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859883"/>
              </p:ext>
            </p:extLst>
          </p:nvPr>
        </p:nvGraphicFramePr>
        <p:xfrm>
          <a:off x="721453" y="2222500"/>
          <a:ext cx="10651398" cy="2995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5699">
                  <a:extLst>
                    <a:ext uri="{9D8B030D-6E8A-4147-A177-3AD203B41FA5}">
                      <a16:colId xmlns:a16="http://schemas.microsoft.com/office/drawing/2014/main" val="2350623484"/>
                    </a:ext>
                  </a:extLst>
                </a:gridCol>
                <a:gridCol w="5325699">
                  <a:extLst>
                    <a:ext uri="{9D8B030D-6E8A-4147-A177-3AD203B41FA5}">
                      <a16:colId xmlns:a16="http://schemas.microsoft.com/office/drawing/2014/main" val="1576550835"/>
                    </a:ext>
                  </a:extLst>
                </a:gridCol>
              </a:tblGrid>
              <a:tr h="63382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WAN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177317"/>
                  </a:ext>
                </a:extLst>
              </a:tr>
              <a:tr h="633820">
                <a:tc>
                  <a:txBody>
                    <a:bodyPr/>
                    <a:lstStyle/>
                    <a:p>
                      <a:r>
                        <a:rPr lang="en-GB" dirty="0"/>
                        <a:t>Small geographical area e.g. a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Connects LANs in different locations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2839632"/>
                  </a:ext>
                </a:extLst>
              </a:tr>
              <a:tr h="633820">
                <a:tc>
                  <a:txBody>
                    <a:bodyPr/>
                    <a:lstStyle/>
                    <a:p>
                      <a:r>
                        <a:rPr lang="en-GB" dirty="0"/>
                        <a:t>Hardware owned by the organisation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Organisations hire infrastructure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2038"/>
                  </a:ext>
                </a:extLst>
              </a:tr>
              <a:tr h="1093991">
                <a:tc>
                  <a:txBody>
                    <a:bodyPr/>
                    <a:lstStyle/>
                    <a:p>
                      <a:r>
                        <a:rPr lang="en-GB" dirty="0"/>
                        <a:t>Connected by ethernet(wired) or wireless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Connected using fibre, copper phone lines or satellite 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4894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011C292-9BC9-4B43-972D-AA4A7267AF4D}"/>
              </a:ext>
            </a:extLst>
          </p:cNvPr>
          <p:cNvSpPr txBox="1"/>
          <p:nvPr/>
        </p:nvSpPr>
        <p:spPr>
          <a:xfrm>
            <a:off x="3120705" y="5653481"/>
            <a:ext cx="5012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Each row is one point on an exam question</a:t>
            </a:r>
          </a:p>
        </p:txBody>
      </p:sp>
    </p:spTree>
    <p:extLst>
      <p:ext uri="{BB962C8B-B14F-4D97-AF65-F5344CB8AC3E}">
        <p14:creationId xmlns:p14="http://schemas.microsoft.com/office/powerpoint/2010/main" val="420579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Benefits of 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Advantages</a:t>
            </a:r>
          </a:p>
          <a:p>
            <a:r>
              <a:rPr lang="en-GB" dirty="0"/>
              <a:t>Sharing devices such as printers saves money.</a:t>
            </a:r>
          </a:p>
          <a:p>
            <a:r>
              <a:rPr lang="en-GB" dirty="0"/>
              <a:t>Files can easily be shared between users.</a:t>
            </a:r>
          </a:p>
          <a:p>
            <a:r>
              <a:rPr lang="en-GB" dirty="0"/>
              <a:t>Network users can communicate by email and instant messenger.</a:t>
            </a:r>
          </a:p>
          <a:p>
            <a:r>
              <a:rPr lang="en-GB" dirty="0"/>
              <a:t>Security is good - users cannot see other users' files unlike on stand-alone machines.</a:t>
            </a:r>
          </a:p>
          <a:p>
            <a:r>
              <a:rPr lang="en-GB" dirty="0"/>
              <a:t>Data is easy to backup as all the data is stored on the file server.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603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Drawbacks of 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7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Disadvantages</a:t>
            </a:r>
          </a:p>
          <a:p>
            <a:r>
              <a:rPr lang="en-GB" dirty="0"/>
              <a:t>Purchasing the network cabling and file servers can be expensive.</a:t>
            </a:r>
          </a:p>
          <a:p>
            <a:r>
              <a:rPr lang="en-GB" dirty="0"/>
              <a:t>Managing a large network is complicated. A network manager usually needs to be employed.</a:t>
            </a:r>
          </a:p>
          <a:p>
            <a:r>
              <a:rPr lang="en-GB" dirty="0"/>
              <a:t>If the file server breaks down the files on the file server become inaccessible. </a:t>
            </a:r>
          </a:p>
          <a:p>
            <a:r>
              <a:rPr lang="en-GB" dirty="0"/>
              <a:t>There is a danger of hacking, particularly with wide area networks. Security procedures are needed to prevent such abuse, </a:t>
            </a:r>
            <a:r>
              <a:rPr lang="en-GB" dirty="0" err="1"/>
              <a:t>eg</a:t>
            </a:r>
            <a:r>
              <a:rPr lang="en-GB" dirty="0"/>
              <a:t>. a firewall.</a:t>
            </a:r>
          </a:p>
        </p:txBody>
      </p:sp>
    </p:spTree>
    <p:extLst>
      <p:ext uri="{BB962C8B-B14F-4D97-AF65-F5344CB8AC3E}">
        <p14:creationId xmlns:p14="http://schemas.microsoft.com/office/powerpoint/2010/main" val="247930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8D7D-A0FF-453A-B3EF-8FBF5D596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Hardware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87547-D71E-4152-9AC4-C69612AE3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Each device on a LAN needs a 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network adapter</a:t>
            </a:r>
            <a:r>
              <a:rPr lang="en-GB" dirty="0"/>
              <a:t> such as a </a:t>
            </a:r>
            <a:r>
              <a:rPr lang="en-GB" b="1" dirty="0"/>
              <a:t>network interface card (NIC)</a:t>
            </a:r>
            <a:endParaRPr lang="en-GB" dirty="0"/>
          </a:p>
          <a:p>
            <a:pPr lvl="0"/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Ethernet Cabling</a:t>
            </a:r>
            <a:r>
              <a:rPr lang="en-GB" dirty="0"/>
              <a:t> is needed in a non-wireless network to connect the computers and peripherals. The most common types are 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Cat5e</a:t>
            </a:r>
            <a:r>
              <a:rPr lang="en-GB" dirty="0"/>
              <a:t> and 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Cat6</a:t>
            </a:r>
          </a:p>
        </p:txBody>
      </p:sp>
    </p:spTree>
    <p:extLst>
      <p:ext uri="{BB962C8B-B14F-4D97-AF65-F5344CB8AC3E}">
        <p14:creationId xmlns:p14="http://schemas.microsoft.com/office/powerpoint/2010/main" val="194539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274F9-2A05-4234-B578-613DDEBA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Hardware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DE75A-197D-44E0-A590-8CC76FE66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switch</a:t>
            </a:r>
            <a:r>
              <a:rPr lang="en-GB" dirty="0"/>
              <a:t> is used to link computers and peripherals together in a cabled network. Switches </a:t>
            </a:r>
            <a:r>
              <a:rPr lang="en-GB" b="1" dirty="0"/>
              <a:t>receive data </a:t>
            </a:r>
            <a:r>
              <a:rPr lang="en-GB" dirty="0"/>
              <a:t>from one device (in units called </a:t>
            </a:r>
            <a:r>
              <a:rPr lang="en-GB" b="1" u="sng" dirty="0"/>
              <a:t>frames</a:t>
            </a:r>
            <a:r>
              <a:rPr lang="en-GB" dirty="0"/>
              <a:t>) and </a:t>
            </a:r>
            <a:r>
              <a:rPr lang="en-GB" b="1" dirty="0"/>
              <a:t>transmit it </a:t>
            </a:r>
            <a:r>
              <a:rPr lang="en-GB" dirty="0"/>
              <a:t>to another device</a:t>
            </a:r>
          </a:p>
          <a:p>
            <a:endParaRPr lang="en-GB" dirty="0"/>
          </a:p>
          <a:p>
            <a:r>
              <a:rPr lang="en-GB" dirty="0"/>
              <a:t>A 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wireless access point (WAP) </a:t>
            </a:r>
            <a:r>
              <a:rPr lang="en-GB" dirty="0"/>
              <a:t>is a device that allows computers and printers etc. to connect to a wired network using radio waves rather than cabling (it’s basically a wireless switch). Devices connecting to a WAP need wireless capability</a:t>
            </a:r>
          </a:p>
          <a:p>
            <a:endParaRPr lang="en-GB" dirty="0"/>
          </a:p>
          <a:p>
            <a:r>
              <a:rPr lang="en-GB" dirty="0"/>
              <a:t>A </a:t>
            </a:r>
            <a:r>
              <a:rPr lang="en-GB" b="1" u="sng" dirty="0">
                <a:solidFill>
                  <a:schemeClr val="accent2">
                    <a:lumMod val="75000"/>
                  </a:schemeClr>
                </a:solidFill>
              </a:rPr>
              <a:t>router</a:t>
            </a:r>
            <a:r>
              <a:rPr lang="en-GB" dirty="0"/>
              <a:t> is required to connect different networks e.g. connect your home network to the Internet</a:t>
            </a:r>
          </a:p>
        </p:txBody>
      </p:sp>
    </p:spTree>
    <p:extLst>
      <p:ext uri="{BB962C8B-B14F-4D97-AF65-F5344CB8AC3E}">
        <p14:creationId xmlns:p14="http://schemas.microsoft.com/office/powerpoint/2010/main" val="18332090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194</TotalTime>
  <Words>465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2</vt:lpstr>
      <vt:lpstr>Quotable</vt:lpstr>
      <vt:lpstr>Networks 1</vt:lpstr>
      <vt:lpstr>Key Points to Learn</vt:lpstr>
      <vt:lpstr>Definitions</vt:lpstr>
      <vt:lpstr>LAN and WAN</vt:lpstr>
      <vt:lpstr>Key Differences</vt:lpstr>
      <vt:lpstr>Benefits of LAN</vt:lpstr>
      <vt:lpstr>Drawbacks of LAN</vt:lpstr>
      <vt:lpstr>Hardware 1</vt:lpstr>
      <vt:lpstr>Hardware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SQL</dc:title>
  <dc:creator>Paul Burgess</dc:creator>
  <cp:lastModifiedBy>P Burgess</cp:lastModifiedBy>
  <cp:revision>30</cp:revision>
  <dcterms:created xsi:type="dcterms:W3CDTF">2017-02-25T08:17:27Z</dcterms:created>
  <dcterms:modified xsi:type="dcterms:W3CDTF">2018-03-11T14:09:01Z</dcterms:modified>
</cp:coreProperties>
</file>