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ppt/changesInfos/changesInfo1.xml" ContentType="application/vnd.ms-powerpoint.changesinfo+xml"/>
  <Override PartName="/ppt/revisionInfo.xml" ContentType="application/vnd.ms-powerpoint.revisioninfo+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9" r:id="rId5"/>
    <p:sldId id="261" r:id="rId6"/>
    <p:sldId id="262" r:id="rId7"/>
    <p:sldId id="269" r:id="rId8"/>
    <p:sldId id="265" r:id="rId9"/>
    <p:sldId id="266" r:id="rId10"/>
    <p:sldId id="267" r:id="rId11"/>
    <p:sldId id="268" r:id="rId12"/>
    <p:sldId id="27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page" id="{CDFF5EDD-9ADC-43D5-8E1B-BF4B5C0FDAA2}">
          <p14:sldIdLst>
            <p14:sldId id="260"/>
            <p14:sldId id="256"/>
            <p14:sldId id="257"/>
            <p14:sldId id="259"/>
            <p14:sldId id="261"/>
            <p14:sldId id="262"/>
            <p14:sldId id="269"/>
            <p14:sldId id="265"/>
            <p14:sldId id="266"/>
            <p14:sldId id="267"/>
            <p14:sldId id="268"/>
            <p14:sldId id="2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74007E-2391-6FB7-BE7B-A93F900483C7}" v="10856" dt="2025-09-09T15:18:37.467"/>
    <p1510:client id="{7C363AEA-7AF8-0C6F-4094-B6C0125546BE}" v="9843" dt="2025-09-09T19:20:56.3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5" autoAdjust="0"/>
    <p:restoredTop sz="94660"/>
  </p:normalViewPr>
  <p:slideViewPr>
    <p:cSldViewPr snapToGrid="0">
      <p:cViewPr varScale="1">
        <p:scale>
          <a:sx n="73" d="100"/>
          <a:sy n="73"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 Id="rId22"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 Mitchell" userId="S::g98027@wilmslowhigh.com::1ce89641-0a29-4d60-b1d8-8c77da066bb9" providerId="AD" clId="Web-{2E74007E-2391-6FB7-BE7B-A93F900483C7}"/>
    <pc:docChg chg="addSld modSld sldOrd delSection modSection">
      <pc:chgData name="R Mitchell" userId="S::g98027@wilmslowhigh.com::1ce89641-0a29-4d60-b1d8-8c77da066bb9" providerId="AD" clId="Web-{2E74007E-2391-6FB7-BE7B-A93F900483C7}" dt="2025-09-09T15:18:37.467" v="10719"/>
      <pc:docMkLst>
        <pc:docMk/>
      </pc:docMkLst>
      <pc:sldChg chg="modSp">
        <pc:chgData name="R Mitchell" userId="S::g98027@wilmslowhigh.com::1ce89641-0a29-4d60-b1d8-8c77da066bb9" providerId="AD" clId="Web-{2E74007E-2391-6FB7-BE7B-A93F900483C7}" dt="2025-09-09T12:19:38.904" v="3039"/>
        <pc:sldMkLst>
          <pc:docMk/>
          <pc:sldMk cId="3221353566" sldId="256"/>
        </pc:sldMkLst>
        <pc:graphicFrameChg chg="mod modGraphic">
          <ac:chgData name="R Mitchell" userId="S::g98027@wilmslowhigh.com::1ce89641-0a29-4d60-b1d8-8c77da066bb9" providerId="AD" clId="Web-{2E74007E-2391-6FB7-BE7B-A93F900483C7}" dt="2025-09-09T12:19:38.904" v="3039"/>
          <ac:graphicFrameMkLst>
            <pc:docMk/>
            <pc:sldMk cId="3221353566" sldId="256"/>
            <ac:graphicFrameMk id="5" creationId="{00000000-0000-0000-0000-000000000000}"/>
          </ac:graphicFrameMkLst>
        </pc:graphicFrameChg>
      </pc:sldChg>
      <pc:sldChg chg="modSp">
        <pc:chgData name="R Mitchell" userId="S::g98027@wilmslowhigh.com::1ce89641-0a29-4d60-b1d8-8c77da066bb9" providerId="AD" clId="Web-{2E74007E-2391-6FB7-BE7B-A93F900483C7}" dt="2025-09-09T13:41:55.659" v="6458"/>
        <pc:sldMkLst>
          <pc:docMk/>
          <pc:sldMk cId="1162862718" sldId="257"/>
        </pc:sldMkLst>
        <pc:graphicFrameChg chg="mod modGraphic">
          <ac:chgData name="R Mitchell" userId="S::g98027@wilmslowhigh.com::1ce89641-0a29-4d60-b1d8-8c77da066bb9" providerId="AD" clId="Web-{2E74007E-2391-6FB7-BE7B-A93F900483C7}" dt="2025-09-09T13:41:55.659" v="6458"/>
          <ac:graphicFrameMkLst>
            <pc:docMk/>
            <pc:sldMk cId="1162862718" sldId="257"/>
            <ac:graphicFrameMk id="5" creationId="{00000000-0000-0000-0000-000000000000}"/>
          </ac:graphicFrameMkLst>
        </pc:graphicFrameChg>
      </pc:sldChg>
      <pc:sldChg chg="modSp">
        <pc:chgData name="R Mitchell" userId="S::g98027@wilmslowhigh.com::1ce89641-0a29-4d60-b1d8-8c77da066bb9" providerId="AD" clId="Web-{2E74007E-2391-6FB7-BE7B-A93F900483C7}" dt="2025-09-09T14:29:24.215" v="8854"/>
        <pc:sldMkLst>
          <pc:docMk/>
          <pc:sldMk cId="2612786116" sldId="259"/>
        </pc:sldMkLst>
        <pc:graphicFrameChg chg="mod modGraphic">
          <ac:chgData name="R Mitchell" userId="S::g98027@wilmslowhigh.com::1ce89641-0a29-4d60-b1d8-8c77da066bb9" providerId="AD" clId="Web-{2E74007E-2391-6FB7-BE7B-A93F900483C7}" dt="2025-09-09T14:29:24.215" v="8854"/>
          <ac:graphicFrameMkLst>
            <pc:docMk/>
            <pc:sldMk cId="2612786116" sldId="259"/>
            <ac:graphicFrameMk id="5" creationId="{00000000-0000-0000-0000-000000000000}"/>
          </ac:graphicFrameMkLst>
        </pc:graphicFrameChg>
      </pc:sldChg>
      <pc:sldChg chg="modSp">
        <pc:chgData name="R Mitchell" userId="S::g98027@wilmslowhigh.com::1ce89641-0a29-4d60-b1d8-8c77da066bb9" providerId="AD" clId="Web-{2E74007E-2391-6FB7-BE7B-A93F900483C7}" dt="2025-09-09T14:32:56.107" v="9222"/>
        <pc:sldMkLst>
          <pc:docMk/>
          <pc:sldMk cId="2585146338" sldId="261"/>
        </pc:sldMkLst>
        <pc:graphicFrameChg chg="mod modGraphic">
          <ac:chgData name="R Mitchell" userId="S::g98027@wilmslowhigh.com::1ce89641-0a29-4d60-b1d8-8c77da066bb9" providerId="AD" clId="Web-{2E74007E-2391-6FB7-BE7B-A93F900483C7}" dt="2025-09-09T14:32:56.107" v="9222"/>
          <ac:graphicFrameMkLst>
            <pc:docMk/>
            <pc:sldMk cId="2585146338" sldId="261"/>
            <ac:graphicFrameMk id="5" creationId="{00000000-0000-0000-0000-000000000000}"/>
          </ac:graphicFrameMkLst>
        </pc:graphicFrameChg>
      </pc:sldChg>
      <pc:sldChg chg="modSp ord">
        <pc:chgData name="R Mitchell" userId="S::g98027@wilmslowhigh.com::1ce89641-0a29-4d60-b1d8-8c77da066bb9" providerId="AD" clId="Web-{2E74007E-2391-6FB7-BE7B-A93F900483C7}" dt="2025-09-09T15:18:37.467" v="10719"/>
        <pc:sldMkLst>
          <pc:docMk/>
          <pc:sldMk cId="2103863027" sldId="262"/>
        </pc:sldMkLst>
        <pc:graphicFrameChg chg="mod modGraphic">
          <ac:chgData name="R Mitchell" userId="S::g98027@wilmslowhigh.com::1ce89641-0a29-4d60-b1d8-8c77da066bb9" providerId="AD" clId="Web-{2E74007E-2391-6FB7-BE7B-A93F900483C7}" dt="2025-09-09T15:18:37.467" v="10719"/>
          <ac:graphicFrameMkLst>
            <pc:docMk/>
            <pc:sldMk cId="2103863027" sldId="262"/>
            <ac:graphicFrameMk id="5" creationId="{00000000-0000-0000-0000-000000000000}"/>
          </ac:graphicFrameMkLst>
        </pc:graphicFrameChg>
      </pc:sldChg>
      <pc:sldChg chg="modSp">
        <pc:chgData name="R Mitchell" userId="S::g98027@wilmslowhigh.com::1ce89641-0a29-4d60-b1d8-8c77da066bb9" providerId="AD" clId="Web-{2E74007E-2391-6FB7-BE7B-A93F900483C7}" dt="2025-09-09T11:39:22.881" v="144"/>
        <pc:sldMkLst>
          <pc:docMk/>
          <pc:sldMk cId="482045780" sldId="265"/>
        </pc:sldMkLst>
        <pc:graphicFrameChg chg="mod modGraphic">
          <ac:chgData name="R Mitchell" userId="S::g98027@wilmslowhigh.com::1ce89641-0a29-4d60-b1d8-8c77da066bb9" providerId="AD" clId="Web-{2E74007E-2391-6FB7-BE7B-A93F900483C7}" dt="2025-09-09T11:39:22.881" v="144"/>
          <ac:graphicFrameMkLst>
            <pc:docMk/>
            <pc:sldMk cId="482045780" sldId="265"/>
            <ac:graphicFrameMk id="4" creationId="{00000000-0000-0000-0000-000000000000}"/>
          </ac:graphicFrameMkLst>
        </pc:graphicFrameChg>
      </pc:sldChg>
      <pc:sldChg chg="modSp">
        <pc:chgData name="R Mitchell" userId="S::g98027@wilmslowhigh.com::1ce89641-0a29-4d60-b1d8-8c77da066bb9" providerId="AD" clId="Web-{2E74007E-2391-6FB7-BE7B-A93F900483C7}" dt="2025-09-09T11:39:49.522" v="152"/>
        <pc:sldMkLst>
          <pc:docMk/>
          <pc:sldMk cId="3104601027" sldId="266"/>
        </pc:sldMkLst>
        <pc:graphicFrameChg chg="mod modGraphic">
          <ac:chgData name="R Mitchell" userId="S::g98027@wilmslowhigh.com::1ce89641-0a29-4d60-b1d8-8c77da066bb9" providerId="AD" clId="Web-{2E74007E-2391-6FB7-BE7B-A93F900483C7}" dt="2025-09-09T11:39:49.522" v="152"/>
          <ac:graphicFrameMkLst>
            <pc:docMk/>
            <pc:sldMk cId="3104601027" sldId="266"/>
            <ac:graphicFrameMk id="4" creationId="{00000000-0000-0000-0000-000000000000}"/>
          </ac:graphicFrameMkLst>
        </pc:graphicFrameChg>
      </pc:sldChg>
      <pc:sldChg chg="addSp delSp modSp">
        <pc:chgData name="R Mitchell" userId="S::g98027@wilmslowhigh.com::1ce89641-0a29-4d60-b1d8-8c77da066bb9" providerId="AD" clId="Web-{2E74007E-2391-6FB7-BE7B-A93F900483C7}" dt="2025-09-09T11:40:22.303" v="166"/>
        <pc:sldMkLst>
          <pc:docMk/>
          <pc:sldMk cId="2815132171" sldId="267"/>
        </pc:sldMkLst>
        <pc:spChg chg="add del mod">
          <ac:chgData name="R Mitchell" userId="S::g98027@wilmslowhigh.com::1ce89641-0a29-4d60-b1d8-8c77da066bb9" providerId="AD" clId="Web-{2E74007E-2391-6FB7-BE7B-A93F900483C7}" dt="2025-09-09T11:40:22.303" v="166"/>
          <ac:spMkLst>
            <pc:docMk/>
            <pc:sldMk cId="2815132171" sldId="267"/>
            <ac:spMk id="2" creationId="{055FD445-EEBC-87E8-1330-CD13797F97C5}"/>
          </ac:spMkLst>
        </pc:spChg>
        <pc:graphicFrameChg chg="mod modGraphic">
          <ac:chgData name="R Mitchell" userId="S::g98027@wilmslowhigh.com::1ce89641-0a29-4d60-b1d8-8c77da066bb9" providerId="AD" clId="Web-{2E74007E-2391-6FB7-BE7B-A93F900483C7}" dt="2025-09-09T11:40:17.694" v="162"/>
          <ac:graphicFrameMkLst>
            <pc:docMk/>
            <pc:sldMk cId="2815132171" sldId="267"/>
            <ac:graphicFrameMk id="4" creationId="{00000000-0000-0000-0000-000000000000}"/>
          </ac:graphicFrameMkLst>
        </pc:graphicFrameChg>
      </pc:sldChg>
      <pc:sldChg chg="modSp add replId">
        <pc:chgData name="R Mitchell" userId="S::g98027@wilmslowhigh.com::1ce89641-0a29-4d60-b1d8-8c77da066bb9" providerId="AD" clId="Web-{2E74007E-2391-6FB7-BE7B-A93F900483C7}" dt="2025-09-09T11:41:01.382" v="183"/>
        <pc:sldMkLst>
          <pc:docMk/>
          <pc:sldMk cId="1604144409" sldId="268"/>
        </pc:sldMkLst>
        <pc:graphicFrameChg chg="mod modGraphic">
          <ac:chgData name="R Mitchell" userId="S::g98027@wilmslowhigh.com::1ce89641-0a29-4d60-b1d8-8c77da066bb9" providerId="AD" clId="Web-{2E74007E-2391-6FB7-BE7B-A93F900483C7}" dt="2025-09-09T11:41:01.382" v="183"/>
          <ac:graphicFrameMkLst>
            <pc:docMk/>
            <pc:sldMk cId="1604144409" sldId="268"/>
            <ac:graphicFrameMk id="4" creationId="{844D0A30-55AA-473C-35D0-7A22F033AE4A}"/>
          </ac:graphicFrameMkLst>
        </pc:graphicFrameChg>
      </pc:sldChg>
      <pc:sldChg chg="addSp modSp new">
        <pc:chgData name="R Mitchell" userId="S::g98027@wilmslowhigh.com::1ce89641-0a29-4d60-b1d8-8c77da066bb9" providerId="AD" clId="Web-{2E74007E-2391-6FB7-BE7B-A93F900483C7}" dt="2025-09-09T14:36:40.555" v="9418"/>
        <pc:sldMkLst>
          <pc:docMk/>
          <pc:sldMk cId="2089380541" sldId="269"/>
        </pc:sldMkLst>
        <pc:graphicFrameChg chg="add mod modGraphic">
          <ac:chgData name="R Mitchell" userId="S::g98027@wilmslowhigh.com::1ce89641-0a29-4d60-b1d8-8c77da066bb9" providerId="AD" clId="Web-{2E74007E-2391-6FB7-BE7B-A93F900483C7}" dt="2025-09-09T14:36:40.555" v="9418"/>
          <ac:graphicFrameMkLst>
            <pc:docMk/>
            <pc:sldMk cId="2089380541" sldId="269"/>
            <ac:graphicFrameMk id="3" creationId="{E86B7A1D-2ED4-4A18-FD91-F354773BF054}"/>
          </ac:graphicFrameMkLst>
        </pc:graphicFrameChg>
      </pc:sldChg>
    </pc:docChg>
  </pc:docChgLst>
  <pc:docChgLst>
    <pc:chgData name="R Mitchell" userId="S::g98027@wilmslowhigh.com::1ce89641-0a29-4d60-b1d8-8c77da066bb9" providerId="AD" clId="Web-{7C363AEA-7AF8-0C6F-4094-B6C0125546BE}"/>
    <pc:docChg chg="addSld modSld modSection">
      <pc:chgData name="R Mitchell" userId="S::g98027@wilmslowhigh.com::1ce89641-0a29-4d60-b1d8-8c77da066bb9" providerId="AD" clId="Web-{7C363AEA-7AF8-0C6F-4094-B6C0125546BE}" dt="2025-09-09T19:20:56.339" v="9741"/>
      <pc:docMkLst>
        <pc:docMk/>
      </pc:docMkLst>
      <pc:sldChg chg="modSp">
        <pc:chgData name="R Mitchell" userId="S::g98027@wilmslowhigh.com::1ce89641-0a29-4d60-b1d8-8c77da066bb9" providerId="AD" clId="Web-{7C363AEA-7AF8-0C6F-4094-B6C0125546BE}" dt="2025-09-09T18:15:20.170" v="2724"/>
        <pc:sldMkLst>
          <pc:docMk/>
          <pc:sldMk cId="3221353566" sldId="256"/>
        </pc:sldMkLst>
        <pc:graphicFrameChg chg="mod modGraphic">
          <ac:chgData name="R Mitchell" userId="S::g98027@wilmslowhigh.com::1ce89641-0a29-4d60-b1d8-8c77da066bb9" providerId="AD" clId="Web-{7C363AEA-7AF8-0C6F-4094-B6C0125546BE}" dt="2025-09-09T18:15:20.170" v="2724"/>
          <ac:graphicFrameMkLst>
            <pc:docMk/>
            <pc:sldMk cId="3221353566" sldId="256"/>
            <ac:graphicFrameMk id="5" creationId="{00000000-0000-0000-0000-000000000000}"/>
          </ac:graphicFrameMkLst>
        </pc:graphicFrameChg>
      </pc:sldChg>
      <pc:sldChg chg="modSp">
        <pc:chgData name="R Mitchell" userId="S::g98027@wilmslowhigh.com::1ce89641-0a29-4d60-b1d8-8c77da066bb9" providerId="AD" clId="Web-{7C363AEA-7AF8-0C6F-4094-B6C0125546BE}" dt="2025-09-09T19:20:56.339" v="9741"/>
        <pc:sldMkLst>
          <pc:docMk/>
          <pc:sldMk cId="1162862718" sldId="257"/>
        </pc:sldMkLst>
        <pc:graphicFrameChg chg="mod modGraphic">
          <ac:chgData name="R Mitchell" userId="S::g98027@wilmslowhigh.com::1ce89641-0a29-4d60-b1d8-8c77da066bb9" providerId="AD" clId="Web-{7C363AEA-7AF8-0C6F-4094-B6C0125546BE}" dt="2025-09-09T19:20:56.339" v="9741"/>
          <ac:graphicFrameMkLst>
            <pc:docMk/>
            <pc:sldMk cId="1162862718" sldId="257"/>
            <ac:graphicFrameMk id="5" creationId="{00000000-0000-0000-0000-000000000000}"/>
          </ac:graphicFrameMkLst>
        </pc:graphicFrameChg>
      </pc:sldChg>
      <pc:sldChg chg="modSp">
        <pc:chgData name="R Mitchell" userId="S::g98027@wilmslowhigh.com::1ce89641-0a29-4d60-b1d8-8c77da066bb9" providerId="AD" clId="Web-{7C363AEA-7AF8-0C6F-4094-B6C0125546BE}" dt="2025-09-09T18:16:15.282" v="2771"/>
        <pc:sldMkLst>
          <pc:docMk/>
          <pc:sldMk cId="2612786116" sldId="259"/>
        </pc:sldMkLst>
        <pc:graphicFrameChg chg="mod modGraphic">
          <ac:chgData name="R Mitchell" userId="S::g98027@wilmslowhigh.com::1ce89641-0a29-4d60-b1d8-8c77da066bb9" providerId="AD" clId="Web-{7C363AEA-7AF8-0C6F-4094-B6C0125546BE}" dt="2025-09-09T18:16:15.282" v="2771"/>
          <ac:graphicFrameMkLst>
            <pc:docMk/>
            <pc:sldMk cId="2612786116" sldId="259"/>
            <ac:graphicFrameMk id="5" creationId="{00000000-0000-0000-0000-000000000000}"/>
          </ac:graphicFrameMkLst>
        </pc:graphicFrameChg>
      </pc:sldChg>
      <pc:sldChg chg="modSp">
        <pc:chgData name="R Mitchell" userId="S::g98027@wilmslowhigh.com::1ce89641-0a29-4d60-b1d8-8c77da066bb9" providerId="AD" clId="Web-{7C363AEA-7AF8-0C6F-4094-B6C0125546BE}" dt="2025-09-09T18:16:51.425" v="2789"/>
        <pc:sldMkLst>
          <pc:docMk/>
          <pc:sldMk cId="2585146338" sldId="261"/>
        </pc:sldMkLst>
        <pc:graphicFrameChg chg="mod modGraphic">
          <ac:chgData name="R Mitchell" userId="S::g98027@wilmslowhigh.com::1ce89641-0a29-4d60-b1d8-8c77da066bb9" providerId="AD" clId="Web-{7C363AEA-7AF8-0C6F-4094-B6C0125546BE}" dt="2025-09-09T18:16:51.425" v="2789"/>
          <ac:graphicFrameMkLst>
            <pc:docMk/>
            <pc:sldMk cId="2585146338" sldId="261"/>
            <ac:graphicFrameMk id="5" creationId="{00000000-0000-0000-0000-000000000000}"/>
          </ac:graphicFrameMkLst>
        </pc:graphicFrameChg>
      </pc:sldChg>
      <pc:sldChg chg="modSp">
        <pc:chgData name="R Mitchell" userId="S::g98027@wilmslowhigh.com::1ce89641-0a29-4d60-b1d8-8c77da066bb9" providerId="AD" clId="Web-{7C363AEA-7AF8-0C6F-4094-B6C0125546BE}" dt="2025-09-09T19:20:33.245" v="9736"/>
        <pc:sldMkLst>
          <pc:docMk/>
          <pc:sldMk cId="2103863027" sldId="262"/>
        </pc:sldMkLst>
        <pc:graphicFrameChg chg="mod modGraphic">
          <ac:chgData name="R Mitchell" userId="S::g98027@wilmslowhigh.com::1ce89641-0a29-4d60-b1d8-8c77da066bb9" providerId="AD" clId="Web-{7C363AEA-7AF8-0C6F-4094-B6C0125546BE}" dt="2025-09-09T19:20:33.245" v="9736"/>
          <ac:graphicFrameMkLst>
            <pc:docMk/>
            <pc:sldMk cId="2103863027" sldId="262"/>
            <ac:graphicFrameMk id="5" creationId="{00000000-0000-0000-0000-000000000000}"/>
          </ac:graphicFrameMkLst>
        </pc:graphicFrameChg>
      </pc:sldChg>
      <pc:sldChg chg="modSp">
        <pc:chgData name="R Mitchell" userId="S::g98027@wilmslowhigh.com::1ce89641-0a29-4d60-b1d8-8c77da066bb9" providerId="AD" clId="Web-{7C363AEA-7AF8-0C6F-4094-B6C0125546BE}" dt="2025-09-09T19:19:07.179" v="9727"/>
        <pc:sldMkLst>
          <pc:docMk/>
          <pc:sldMk cId="482045780" sldId="265"/>
        </pc:sldMkLst>
        <pc:graphicFrameChg chg="mod modGraphic">
          <ac:chgData name="R Mitchell" userId="S::g98027@wilmslowhigh.com::1ce89641-0a29-4d60-b1d8-8c77da066bb9" providerId="AD" clId="Web-{7C363AEA-7AF8-0C6F-4094-B6C0125546BE}" dt="2025-09-09T19:19:07.179" v="9727"/>
          <ac:graphicFrameMkLst>
            <pc:docMk/>
            <pc:sldMk cId="482045780" sldId="265"/>
            <ac:graphicFrameMk id="4" creationId="{00000000-0000-0000-0000-000000000000}"/>
          </ac:graphicFrameMkLst>
        </pc:graphicFrameChg>
      </pc:sldChg>
      <pc:sldChg chg="modSp">
        <pc:chgData name="R Mitchell" userId="S::g98027@wilmslowhigh.com::1ce89641-0a29-4d60-b1d8-8c77da066bb9" providerId="AD" clId="Web-{7C363AEA-7AF8-0C6F-4094-B6C0125546BE}" dt="2025-09-09T19:19:01.038" v="9723"/>
        <pc:sldMkLst>
          <pc:docMk/>
          <pc:sldMk cId="3104601027" sldId="266"/>
        </pc:sldMkLst>
        <pc:graphicFrameChg chg="mod modGraphic">
          <ac:chgData name="R Mitchell" userId="S::g98027@wilmslowhigh.com::1ce89641-0a29-4d60-b1d8-8c77da066bb9" providerId="AD" clId="Web-{7C363AEA-7AF8-0C6F-4094-B6C0125546BE}" dt="2025-09-09T19:19:01.038" v="9723"/>
          <ac:graphicFrameMkLst>
            <pc:docMk/>
            <pc:sldMk cId="3104601027" sldId="266"/>
            <ac:graphicFrameMk id="4" creationId="{00000000-0000-0000-0000-000000000000}"/>
          </ac:graphicFrameMkLst>
        </pc:graphicFrameChg>
      </pc:sldChg>
      <pc:sldChg chg="modSp">
        <pc:chgData name="R Mitchell" userId="S::g98027@wilmslowhigh.com::1ce89641-0a29-4d60-b1d8-8c77da066bb9" providerId="AD" clId="Web-{7C363AEA-7AF8-0C6F-4094-B6C0125546BE}" dt="2025-09-09T19:18:41.350" v="9697"/>
        <pc:sldMkLst>
          <pc:docMk/>
          <pc:sldMk cId="2815132171" sldId="267"/>
        </pc:sldMkLst>
        <pc:graphicFrameChg chg="mod modGraphic">
          <ac:chgData name="R Mitchell" userId="S::g98027@wilmslowhigh.com::1ce89641-0a29-4d60-b1d8-8c77da066bb9" providerId="AD" clId="Web-{7C363AEA-7AF8-0C6F-4094-B6C0125546BE}" dt="2025-09-09T19:18:41.350" v="9697"/>
          <ac:graphicFrameMkLst>
            <pc:docMk/>
            <pc:sldMk cId="2815132171" sldId="267"/>
            <ac:graphicFrameMk id="4" creationId="{00000000-0000-0000-0000-000000000000}"/>
          </ac:graphicFrameMkLst>
        </pc:graphicFrameChg>
      </pc:sldChg>
      <pc:sldChg chg="modSp">
        <pc:chgData name="R Mitchell" userId="S::g98027@wilmslowhigh.com::1ce89641-0a29-4d60-b1d8-8c77da066bb9" providerId="AD" clId="Web-{7C363AEA-7AF8-0C6F-4094-B6C0125546BE}" dt="2025-09-09T19:18:46.788" v="9705"/>
        <pc:sldMkLst>
          <pc:docMk/>
          <pc:sldMk cId="1604144409" sldId="268"/>
        </pc:sldMkLst>
        <pc:graphicFrameChg chg="mod modGraphic">
          <ac:chgData name="R Mitchell" userId="S::g98027@wilmslowhigh.com::1ce89641-0a29-4d60-b1d8-8c77da066bb9" providerId="AD" clId="Web-{7C363AEA-7AF8-0C6F-4094-B6C0125546BE}" dt="2025-09-09T19:18:46.788" v="9705"/>
          <ac:graphicFrameMkLst>
            <pc:docMk/>
            <pc:sldMk cId="1604144409" sldId="268"/>
            <ac:graphicFrameMk id="4" creationId="{844D0A30-55AA-473C-35D0-7A22F033AE4A}"/>
          </ac:graphicFrameMkLst>
        </pc:graphicFrameChg>
      </pc:sldChg>
      <pc:sldChg chg="modSp">
        <pc:chgData name="R Mitchell" userId="S::g98027@wilmslowhigh.com::1ce89641-0a29-4d60-b1d8-8c77da066bb9" providerId="AD" clId="Web-{7C363AEA-7AF8-0C6F-4094-B6C0125546BE}" dt="2025-09-09T19:19:20.179" v="9731"/>
        <pc:sldMkLst>
          <pc:docMk/>
          <pc:sldMk cId="2089380541" sldId="269"/>
        </pc:sldMkLst>
        <pc:graphicFrameChg chg="mod modGraphic">
          <ac:chgData name="R Mitchell" userId="S::g98027@wilmslowhigh.com::1ce89641-0a29-4d60-b1d8-8c77da066bb9" providerId="AD" clId="Web-{7C363AEA-7AF8-0C6F-4094-B6C0125546BE}" dt="2025-09-09T19:19:20.179" v="9731"/>
          <ac:graphicFrameMkLst>
            <pc:docMk/>
            <pc:sldMk cId="2089380541" sldId="269"/>
            <ac:graphicFrameMk id="3" creationId="{E86B7A1D-2ED4-4A18-FD91-F354773BF054}"/>
          </ac:graphicFrameMkLst>
        </pc:graphicFrameChg>
      </pc:sldChg>
      <pc:sldChg chg="modSp add replId">
        <pc:chgData name="R Mitchell" userId="S::g98027@wilmslowhigh.com::1ce89641-0a29-4d60-b1d8-8c77da066bb9" providerId="AD" clId="Web-{7C363AEA-7AF8-0C6F-4094-B6C0125546BE}" dt="2025-09-09T19:18:51.991" v="9713"/>
        <pc:sldMkLst>
          <pc:docMk/>
          <pc:sldMk cId="3357653773" sldId="270"/>
        </pc:sldMkLst>
        <pc:graphicFrameChg chg="mod modGraphic">
          <ac:chgData name="R Mitchell" userId="S::g98027@wilmslowhigh.com::1ce89641-0a29-4d60-b1d8-8c77da066bb9" providerId="AD" clId="Web-{7C363AEA-7AF8-0C6F-4094-B6C0125546BE}" dt="2025-09-09T19:18:51.991" v="9713"/>
          <ac:graphicFrameMkLst>
            <pc:docMk/>
            <pc:sldMk cId="3357653773" sldId="270"/>
            <ac:graphicFrameMk id="4" creationId="{D184637B-041F-A0C4-4086-B0F5F82E1D55}"/>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F578E6C-2636-4D2C-8457-1725E458BB54}" type="datetimeFigureOut">
              <a:rPr lang="en-GB" smtClean="0"/>
              <a:t>09/09/2025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6F8472-7247-491F-8F1B-73DC01EFEC92}" type="slidenum">
              <a:rPr lang="en-GB" smtClean="0"/>
              <a:t>‹#›</a:t>
            </a:fld>
            <a:endParaRPr lang="en-GB"/>
          </a:p>
        </p:txBody>
      </p:sp>
    </p:spTree>
    <p:extLst>
      <p:ext uri="{BB962C8B-B14F-4D97-AF65-F5344CB8AC3E}">
        <p14:creationId xmlns:p14="http://schemas.microsoft.com/office/powerpoint/2010/main" val="2961053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F578E6C-2636-4D2C-8457-1725E458BB54}" type="datetimeFigureOut">
              <a:rPr lang="en-GB" smtClean="0"/>
              <a:t>09/09/2025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6F8472-7247-491F-8F1B-73DC01EFEC92}" type="slidenum">
              <a:rPr lang="en-GB" smtClean="0"/>
              <a:t>‹#›</a:t>
            </a:fld>
            <a:endParaRPr lang="en-GB"/>
          </a:p>
        </p:txBody>
      </p:sp>
    </p:spTree>
    <p:extLst>
      <p:ext uri="{BB962C8B-B14F-4D97-AF65-F5344CB8AC3E}">
        <p14:creationId xmlns:p14="http://schemas.microsoft.com/office/powerpoint/2010/main" val="1569786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F578E6C-2636-4D2C-8457-1725E458BB54}" type="datetimeFigureOut">
              <a:rPr lang="en-GB" smtClean="0"/>
              <a:t>09/09/2025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6F8472-7247-491F-8F1B-73DC01EFEC92}" type="slidenum">
              <a:rPr lang="en-GB" smtClean="0"/>
              <a:t>‹#›</a:t>
            </a:fld>
            <a:endParaRPr lang="en-GB"/>
          </a:p>
        </p:txBody>
      </p:sp>
    </p:spTree>
    <p:extLst>
      <p:ext uri="{BB962C8B-B14F-4D97-AF65-F5344CB8AC3E}">
        <p14:creationId xmlns:p14="http://schemas.microsoft.com/office/powerpoint/2010/main" val="4225595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F578E6C-2636-4D2C-8457-1725E458BB54}" type="datetimeFigureOut">
              <a:rPr lang="en-GB" smtClean="0"/>
              <a:t>09/09/2025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6F8472-7247-491F-8F1B-73DC01EFEC92}" type="slidenum">
              <a:rPr lang="en-GB" smtClean="0"/>
              <a:t>‹#›</a:t>
            </a:fld>
            <a:endParaRPr lang="en-GB"/>
          </a:p>
        </p:txBody>
      </p:sp>
    </p:spTree>
    <p:extLst>
      <p:ext uri="{BB962C8B-B14F-4D97-AF65-F5344CB8AC3E}">
        <p14:creationId xmlns:p14="http://schemas.microsoft.com/office/powerpoint/2010/main" val="1496681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578E6C-2636-4D2C-8457-1725E458BB54}" type="datetimeFigureOut">
              <a:rPr lang="en-GB" smtClean="0"/>
              <a:t>09/09/2025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6F8472-7247-491F-8F1B-73DC01EFEC92}" type="slidenum">
              <a:rPr lang="en-GB" smtClean="0"/>
              <a:t>‹#›</a:t>
            </a:fld>
            <a:endParaRPr lang="en-GB"/>
          </a:p>
        </p:txBody>
      </p:sp>
    </p:spTree>
    <p:extLst>
      <p:ext uri="{BB962C8B-B14F-4D97-AF65-F5344CB8AC3E}">
        <p14:creationId xmlns:p14="http://schemas.microsoft.com/office/powerpoint/2010/main" val="1394141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F578E6C-2636-4D2C-8457-1725E458BB54}" type="datetimeFigureOut">
              <a:rPr lang="en-GB" smtClean="0"/>
              <a:t>09/09/2025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6F8472-7247-491F-8F1B-73DC01EFEC92}" type="slidenum">
              <a:rPr lang="en-GB" smtClean="0"/>
              <a:t>‹#›</a:t>
            </a:fld>
            <a:endParaRPr lang="en-GB"/>
          </a:p>
        </p:txBody>
      </p:sp>
    </p:spTree>
    <p:extLst>
      <p:ext uri="{BB962C8B-B14F-4D97-AF65-F5344CB8AC3E}">
        <p14:creationId xmlns:p14="http://schemas.microsoft.com/office/powerpoint/2010/main" val="1697060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F578E6C-2636-4D2C-8457-1725E458BB54}" type="datetimeFigureOut">
              <a:rPr lang="en-GB" smtClean="0"/>
              <a:t>09/09/2025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56F8472-7247-491F-8F1B-73DC01EFEC92}" type="slidenum">
              <a:rPr lang="en-GB" smtClean="0"/>
              <a:t>‹#›</a:t>
            </a:fld>
            <a:endParaRPr lang="en-GB"/>
          </a:p>
        </p:txBody>
      </p:sp>
    </p:spTree>
    <p:extLst>
      <p:ext uri="{BB962C8B-B14F-4D97-AF65-F5344CB8AC3E}">
        <p14:creationId xmlns:p14="http://schemas.microsoft.com/office/powerpoint/2010/main" val="826106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F578E6C-2636-4D2C-8457-1725E458BB54}" type="datetimeFigureOut">
              <a:rPr lang="en-GB" smtClean="0"/>
              <a:t>09/09/2025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56F8472-7247-491F-8F1B-73DC01EFEC92}" type="slidenum">
              <a:rPr lang="en-GB" smtClean="0"/>
              <a:t>‹#›</a:t>
            </a:fld>
            <a:endParaRPr lang="en-GB"/>
          </a:p>
        </p:txBody>
      </p:sp>
    </p:spTree>
    <p:extLst>
      <p:ext uri="{BB962C8B-B14F-4D97-AF65-F5344CB8AC3E}">
        <p14:creationId xmlns:p14="http://schemas.microsoft.com/office/powerpoint/2010/main" val="176854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578E6C-2636-4D2C-8457-1725E458BB54}" type="datetimeFigureOut">
              <a:rPr lang="en-GB" smtClean="0"/>
              <a:t>09/09/2025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56F8472-7247-491F-8F1B-73DC01EFEC92}" type="slidenum">
              <a:rPr lang="en-GB" smtClean="0"/>
              <a:t>‹#›</a:t>
            </a:fld>
            <a:endParaRPr lang="en-GB"/>
          </a:p>
        </p:txBody>
      </p:sp>
    </p:spTree>
    <p:extLst>
      <p:ext uri="{BB962C8B-B14F-4D97-AF65-F5344CB8AC3E}">
        <p14:creationId xmlns:p14="http://schemas.microsoft.com/office/powerpoint/2010/main" val="1745974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578E6C-2636-4D2C-8457-1725E458BB54}" type="datetimeFigureOut">
              <a:rPr lang="en-GB" smtClean="0"/>
              <a:t>09/09/2025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6F8472-7247-491F-8F1B-73DC01EFEC92}" type="slidenum">
              <a:rPr lang="en-GB" smtClean="0"/>
              <a:t>‹#›</a:t>
            </a:fld>
            <a:endParaRPr lang="en-GB"/>
          </a:p>
        </p:txBody>
      </p:sp>
    </p:spTree>
    <p:extLst>
      <p:ext uri="{BB962C8B-B14F-4D97-AF65-F5344CB8AC3E}">
        <p14:creationId xmlns:p14="http://schemas.microsoft.com/office/powerpoint/2010/main" val="267053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578E6C-2636-4D2C-8457-1725E458BB54}" type="datetimeFigureOut">
              <a:rPr lang="en-GB" smtClean="0"/>
              <a:t>09/09/2025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6F8472-7247-491F-8F1B-73DC01EFEC92}" type="slidenum">
              <a:rPr lang="en-GB" smtClean="0"/>
              <a:t>‹#›</a:t>
            </a:fld>
            <a:endParaRPr lang="en-GB"/>
          </a:p>
        </p:txBody>
      </p:sp>
    </p:spTree>
    <p:extLst>
      <p:ext uri="{BB962C8B-B14F-4D97-AF65-F5344CB8AC3E}">
        <p14:creationId xmlns:p14="http://schemas.microsoft.com/office/powerpoint/2010/main" val="3884054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578E6C-2636-4D2C-8457-1725E458BB54}" type="datetimeFigureOut">
              <a:rPr lang="en-GB" smtClean="0"/>
              <a:t>09/09/2025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6F8472-7247-491F-8F1B-73DC01EFEC92}" type="slidenum">
              <a:rPr lang="en-GB" smtClean="0"/>
              <a:t>‹#›</a:t>
            </a:fld>
            <a:endParaRPr lang="en-GB"/>
          </a:p>
        </p:txBody>
      </p:sp>
    </p:spTree>
    <p:extLst>
      <p:ext uri="{BB962C8B-B14F-4D97-AF65-F5344CB8AC3E}">
        <p14:creationId xmlns:p14="http://schemas.microsoft.com/office/powerpoint/2010/main" val="2001140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C4D85F-38FA-1B46-8625-5960BDD6472C}"/>
              </a:ext>
            </a:extLst>
          </p:cNvPr>
          <p:cNvSpPr/>
          <p:nvPr/>
        </p:nvSpPr>
        <p:spPr>
          <a:xfrm>
            <a:off x="737404" y="567801"/>
            <a:ext cx="10862411" cy="212365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lvl="0" algn="ctr" defTabSz="914400" eaLnBrk="0" fontAlgn="base" hangingPunct="0">
              <a:spcBef>
                <a:spcPct val="0"/>
              </a:spcBef>
              <a:spcAft>
                <a:spcPct val="0"/>
              </a:spcAft>
            </a:pPr>
            <a:r>
              <a:rPr lang="en-US" altLang="en-US" sz="4800" b="1" dirty="0">
                <a:latin typeface="Britannic Bold" panose="020B0903060703020204" pitchFamily="34" charset="0"/>
                <a:ea typeface="Gulim" panose="020B0600000101010101" pitchFamily="34" charset="-127"/>
                <a:cs typeface="Arial" panose="020B0604020202020204" pitchFamily="34" charset="0"/>
              </a:rPr>
              <a:t>Year 10</a:t>
            </a:r>
          </a:p>
          <a:p>
            <a:pPr lvl="0" algn="ctr" defTabSz="914400" eaLnBrk="0" fontAlgn="base" hangingPunct="0">
              <a:spcBef>
                <a:spcPct val="0"/>
              </a:spcBef>
              <a:spcAft>
                <a:spcPct val="0"/>
              </a:spcAft>
            </a:pPr>
            <a:r>
              <a:rPr lang="en-US" altLang="en-US" sz="4800" b="1" dirty="0">
                <a:latin typeface="Britannic Bold" panose="020B0903060703020204" pitchFamily="34" charset="0"/>
                <a:ea typeface="Gulim" panose="020B0600000101010101" pitchFamily="34" charset="-127"/>
                <a:cs typeface="Arial" panose="020B0604020202020204" pitchFamily="34" charset="0"/>
              </a:rPr>
              <a:t>An Inspector Calls</a:t>
            </a:r>
          </a:p>
          <a:p>
            <a:pPr lvl="0" algn="ctr" defTabSz="914400" eaLnBrk="0" fontAlgn="base" hangingPunct="0">
              <a:spcBef>
                <a:spcPct val="0"/>
              </a:spcBef>
              <a:spcAft>
                <a:spcPct val="0"/>
              </a:spcAft>
            </a:pPr>
            <a:r>
              <a:rPr lang="en-US" altLang="en-US" sz="3600" b="1" dirty="0">
                <a:latin typeface="Britannic Bold" panose="020B0903060703020204" pitchFamily="34" charset="0"/>
                <a:ea typeface="Gulim" panose="020B0600000101010101" pitchFamily="34" charset="-127"/>
                <a:cs typeface="Arial" panose="020B0604020202020204" pitchFamily="34" charset="0"/>
              </a:rPr>
              <a:t>Key Quote Bank</a:t>
            </a:r>
          </a:p>
        </p:txBody>
      </p:sp>
      <p:sp>
        <p:nvSpPr>
          <p:cNvPr id="2" name="TextBox 1"/>
          <p:cNvSpPr txBox="1"/>
          <p:nvPr/>
        </p:nvSpPr>
        <p:spPr>
          <a:xfrm>
            <a:off x="2915956" y="5590902"/>
            <a:ext cx="6505303"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Name: _____________________________________________</a:t>
            </a:r>
          </a:p>
          <a:p>
            <a:r>
              <a:rPr lang="en-GB" dirty="0"/>
              <a:t>Class: ______________________________________________</a:t>
            </a:r>
          </a:p>
          <a:p>
            <a:r>
              <a:rPr lang="en-GB" dirty="0"/>
              <a:t>Teacher: ___________________________________________</a:t>
            </a:r>
          </a:p>
        </p:txBody>
      </p:sp>
      <p:pic>
        <p:nvPicPr>
          <p:cNvPr id="3" name="Picture 2"/>
          <p:cNvPicPr>
            <a:picLocks noChangeAspect="1"/>
          </p:cNvPicPr>
          <p:nvPr/>
        </p:nvPicPr>
        <p:blipFill>
          <a:blip r:embed="rId2"/>
          <a:stretch>
            <a:fillRect/>
          </a:stretch>
        </p:blipFill>
        <p:spPr>
          <a:xfrm>
            <a:off x="3982213" y="2994660"/>
            <a:ext cx="4006332" cy="2243546"/>
          </a:xfrm>
          <a:prstGeom prst="rect">
            <a:avLst/>
          </a:prstGeom>
          <a:ln>
            <a:noFill/>
          </a:ln>
          <a:effectLst>
            <a:outerShdw blurRad="292100" dist="139700" dir="2700000" algn="tl" rotWithShape="0">
              <a:srgbClr val="333333">
                <a:alpha val="65000"/>
              </a:srgbClr>
            </a:outerShdw>
          </a:effectLst>
        </p:spPr>
      </p:pic>
      <p:pic>
        <p:nvPicPr>
          <p:cNvPr id="9" name="Picture 8"/>
          <p:cNvPicPr>
            <a:picLocks noChangeAspect="1"/>
          </p:cNvPicPr>
          <p:nvPr/>
        </p:nvPicPr>
        <p:blipFill>
          <a:blip r:embed="rId3"/>
          <a:stretch>
            <a:fillRect/>
          </a:stretch>
        </p:blipFill>
        <p:spPr>
          <a:xfrm>
            <a:off x="287384" y="5891978"/>
            <a:ext cx="1506582" cy="700630"/>
          </a:xfrm>
          <a:prstGeom prst="rect">
            <a:avLst/>
          </a:prstGeom>
        </p:spPr>
      </p:pic>
      <p:pic>
        <p:nvPicPr>
          <p:cNvPr id="6" name="Picture 5"/>
          <p:cNvPicPr>
            <a:picLocks noChangeAspect="1"/>
          </p:cNvPicPr>
          <p:nvPr/>
        </p:nvPicPr>
        <p:blipFill>
          <a:blip r:embed="rId3"/>
          <a:stretch>
            <a:fillRect/>
          </a:stretch>
        </p:blipFill>
        <p:spPr>
          <a:xfrm>
            <a:off x="9988733" y="5813602"/>
            <a:ext cx="1506582" cy="700630"/>
          </a:xfrm>
          <a:prstGeom prst="rect">
            <a:avLst/>
          </a:prstGeom>
        </p:spPr>
      </p:pic>
    </p:spTree>
    <p:extLst>
      <p:ext uri="{BB962C8B-B14F-4D97-AF65-F5344CB8AC3E}">
        <p14:creationId xmlns:p14="http://schemas.microsoft.com/office/powerpoint/2010/main" val="1873384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23440316"/>
              </p:ext>
            </p:extLst>
          </p:nvPr>
        </p:nvGraphicFramePr>
        <p:xfrm>
          <a:off x="111394" y="63060"/>
          <a:ext cx="11984812" cy="6779868"/>
        </p:xfrm>
        <a:graphic>
          <a:graphicData uri="http://schemas.openxmlformats.org/drawingml/2006/table">
            <a:tbl>
              <a:tblPr firstRow="1" bandRow="1">
                <a:tableStyleId>{5C22544A-7EE6-4342-B048-85BDC9FD1C3A}</a:tableStyleId>
              </a:tblPr>
              <a:tblGrid>
                <a:gridCol w="1650731">
                  <a:extLst>
                    <a:ext uri="{9D8B030D-6E8A-4147-A177-3AD203B41FA5}">
                      <a16:colId xmlns:a16="http://schemas.microsoft.com/office/drawing/2014/main" val="3236896543"/>
                    </a:ext>
                  </a:extLst>
                </a:gridCol>
                <a:gridCol w="1895475">
                  <a:extLst>
                    <a:ext uri="{9D8B030D-6E8A-4147-A177-3AD203B41FA5}">
                      <a16:colId xmlns:a16="http://schemas.microsoft.com/office/drawing/2014/main" val="2654073511"/>
                    </a:ext>
                  </a:extLst>
                </a:gridCol>
                <a:gridCol w="8438606">
                  <a:extLst>
                    <a:ext uri="{9D8B030D-6E8A-4147-A177-3AD203B41FA5}">
                      <a16:colId xmlns:a16="http://schemas.microsoft.com/office/drawing/2014/main" val="2965346026"/>
                    </a:ext>
                  </a:extLst>
                </a:gridCol>
              </a:tblGrid>
              <a:tr h="287628">
                <a:tc>
                  <a:txBody>
                    <a:bodyPr/>
                    <a:lstStyle/>
                    <a:p>
                      <a:r>
                        <a:rPr lang="en-GB" sz="1200" dirty="0">
                          <a:solidFill>
                            <a:sysClr val="windowText" lastClr="000000"/>
                          </a:solidFill>
                          <a:latin typeface="Corbel" panose="020B0503020204020204" pitchFamily="34" charset="0"/>
                        </a:rPr>
                        <a:t>Key quote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dirty="0">
                          <a:solidFill>
                            <a:sysClr val="windowText" lastClr="000000"/>
                          </a:solidFill>
                          <a:latin typeface="Corbel" panose="020B0503020204020204" pitchFamily="34" charset="0"/>
                        </a:rPr>
                        <a:t>Who said it and when?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dirty="0">
                          <a:solidFill>
                            <a:sysClr val="windowText" lastClr="000000"/>
                          </a:solidFill>
                          <a:latin typeface="Corbel" panose="020B0503020204020204" pitchFamily="34" charset="0"/>
                        </a:rPr>
                        <a:t>In depth analysis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6085777"/>
                  </a:ext>
                </a:extLst>
              </a:tr>
              <a:tr h="1400508">
                <a:tc>
                  <a:txBody>
                    <a:bodyPr/>
                    <a:lstStyle/>
                    <a:p>
                      <a:pPr lvl="0" algn="ctr">
                        <a:buNone/>
                      </a:pPr>
                      <a:r>
                        <a:rPr lang="en-GB" sz="1100" b="0" i="0" u="none" strike="noStrike" baseline="0" noProof="0" dirty="0">
                          <a:solidFill>
                            <a:srgbClr val="000000"/>
                          </a:solidFill>
                          <a:latin typeface="Calibri"/>
                        </a:rPr>
                        <a:t>I threatened to make a row… I was in a state when a chap easily turns nasty.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b="0" baseline="0" dirty="0">
                          <a:solidFill>
                            <a:schemeClr val="tx1"/>
                          </a:solidFill>
                        </a:rPr>
                        <a:t>Eric – Act 3 during his confession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“Threatened”</a:t>
                      </a:r>
                      <a:r>
                        <a:rPr lang="en-GB" sz="1200" b="0" i="0" u="none" strike="noStrike" baseline="0" noProof="0" dirty="0">
                          <a:solidFill>
                            <a:schemeClr val="tx1"/>
                          </a:solidFill>
                          <a:latin typeface="Calibri"/>
                        </a:rPr>
                        <a:t> – implies aggression and coercion. Eric admits he tried to use intimidation to get what he wanted from Eva.</a:t>
                      </a:r>
                      <a:endParaRPr lang="en-US"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“Make a row”</a:t>
                      </a:r>
                      <a:r>
                        <a:rPr lang="en-GB" sz="1200" b="0" i="0" u="none" strike="noStrike" baseline="0" noProof="0" dirty="0">
                          <a:solidFill>
                            <a:schemeClr val="tx1"/>
                          </a:solidFill>
                          <a:latin typeface="Calibri"/>
                        </a:rPr>
                        <a:t> – colloquial, almost casual phrasing. It trivialises what is essentially sexual harassment, showing Eric struggling to face the seriousness of his behaviour.</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“I was in a state”</a:t>
                      </a:r>
                      <a:r>
                        <a:rPr lang="en-GB" sz="1200" b="0" i="0" u="none" strike="noStrike" baseline="0" noProof="0" dirty="0">
                          <a:solidFill>
                            <a:schemeClr val="tx1"/>
                          </a:solidFill>
                          <a:latin typeface="Calibri"/>
                        </a:rPr>
                        <a:t> – vague and evasive. It points to drunkenness, but also suggests Eric is excusing his actions by blaming his condition rather than taking full responsibility.</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“A chap”</a:t>
                      </a:r>
                      <a:r>
                        <a:rPr lang="en-GB" sz="1200" b="0" i="0" u="none" strike="noStrike" baseline="0" noProof="0" dirty="0">
                          <a:solidFill>
                            <a:schemeClr val="tx1"/>
                          </a:solidFill>
                          <a:latin typeface="Calibri"/>
                        </a:rPr>
                        <a:t> – distancing language. By generalising his behaviour (“a chap”) instead of “I,” he spreads the blame, as though any young man might have done the same. </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“Easily turns nasty”</a:t>
                      </a:r>
                      <a:r>
                        <a:rPr lang="en-GB" sz="1200" b="0" i="0" u="none" strike="noStrike" baseline="0" noProof="0" dirty="0">
                          <a:solidFill>
                            <a:schemeClr val="tx1"/>
                          </a:solidFill>
                          <a:latin typeface="Calibri"/>
                        </a:rPr>
                        <a:t> – chilling phrase. “Nasty” is an understatement for the exploitation he’s admitting. It conveys menace, and highlights Eric’s awareness of the danger men like him pose when fuelled by drink and privilege. This is clearly a learnt behaviour he has adopted from his upbringing – he is simply a product of his society. "Easily" - </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Hyphen </a:t>
                      </a:r>
                      <a:r>
                        <a:rPr lang="en-GB" sz="1200" b="0" i="0" u="none" strike="noStrike" baseline="0" noProof="0" dirty="0">
                          <a:solidFill>
                            <a:schemeClr val="tx1"/>
                          </a:solidFill>
                          <a:latin typeface="Calibri"/>
                        </a:rPr>
                        <a:t>– indicates a pause - Eric hesitates before providing details of what he did to Eva. In this moment he makes a choice to be open and honest about his actions and goes on to own up to violence towards her –chooses not to hind behind half truths but lay his actions bare.</a:t>
                      </a:r>
                    </a:p>
                    <a:p>
                      <a:pPr marL="285750" lvl="0" indent="-285750" algn="l">
                        <a:lnSpc>
                          <a:spcPct val="100000"/>
                        </a:lnSpc>
                        <a:spcBef>
                          <a:spcPts val="0"/>
                        </a:spcBef>
                        <a:spcAft>
                          <a:spcPts val="0"/>
                        </a:spcAft>
                        <a:buFont typeface="Arial"/>
                        <a:buChar char="•"/>
                      </a:pPr>
                      <a:endParaRPr lang="en-GB" sz="1200" b="0" i="0" u="none" strike="noStrike" baseline="0" noProof="0" dirty="0">
                        <a:solidFill>
                          <a:schemeClr val="tx1"/>
                        </a:solidFill>
                        <a:latin typeface="Calibri"/>
                      </a:endParaRPr>
                    </a:p>
                    <a:p>
                      <a:pPr marL="0" lvl="0" indent="0" algn="l">
                        <a:lnSpc>
                          <a:spcPct val="100000"/>
                        </a:lnSpc>
                        <a:spcBef>
                          <a:spcPts val="0"/>
                        </a:spcBef>
                        <a:spcAft>
                          <a:spcPts val="0"/>
                        </a:spcAft>
                        <a:buNone/>
                      </a:pPr>
                      <a:r>
                        <a:rPr lang="en-GB" sz="1200" b="1" i="0" u="none" strike="noStrike" baseline="0" noProof="0" dirty="0">
                          <a:solidFill>
                            <a:schemeClr val="tx1"/>
                          </a:solidFill>
                          <a:latin typeface="Calibri"/>
                        </a:rPr>
                        <a:t>Alt analysis:</a:t>
                      </a:r>
                      <a:r>
                        <a:rPr lang="en-GB" sz="1200" b="0" i="0" u="none" strike="noStrike" baseline="0" noProof="0" dirty="0">
                          <a:solidFill>
                            <a:schemeClr val="tx1"/>
                          </a:solidFill>
                          <a:latin typeface="Calibri"/>
                        </a:rPr>
                        <a:t> on a deeper level, "a chap" is a colloquialism, </a:t>
                      </a:r>
                      <a:r>
                        <a:rPr lang="en-GB" sz="1200" b="0" i="0" u="none" strike="noStrike" baseline="0" noProof="0" dirty="0">
                          <a:solidFill>
                            <a:schemeClr val="tx1"/>
                          </a:solidFill>
                        </a:rPr>
                        <a:t>reflects a </a:t>
                      </a:r>
                      <a:r>
                        <a:rPr lang="en-GB" sz="1200" b="0" i="1" u="none" strike="noStrike" baseline="0" noProof="0" dirty="0">
                          <a:solidFill>
                            <a:schemeClr val="tx1"/>
                          </a:solidFill>
                        </a:rPr>
                        <a:t>boys’ club mentality</a:t>
                      </a:r>
                      <a:r>
                        <a:rPr lang="en-GB" sz="1200" b="0" i="0" u="none" strike="noStrike" baseline="0" noProof="0" dirty="0">
                          <a:solidFill>
                            <a:schemeClr val="tx1"/>
                          </a:solidFill>
                        </a:rPr>
                        <a:t>, where exploitative male behaviour is excused as typical or inevitable, </a:t>
                      </a:r>
                      <a:r>
                        <a:rPr lang="en-GB" sz="1200" b="0" i="0" u="none" strike="noStrike" baseline="0" noProof="0" dirty="0">
                          <a:solidFill>
                            <a:schemeClr val="tx1"/>
                          </a:solidFill>
                          <a:latin typeface="Calibri"/>
                        </a:rPr>
                        <a:t>reduces it to ordinary “laddish” behaviour instead of a serious moral failing.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60116141"/>
                  </a:ext>
                </a:extLst>
              </a:tr>
              <a:tr h="1205227">
                <a:tc>
                  <a:txBody>
                    <a:bodyPr/>
                    <a:lstStyle/>
                    <a:p>
                      <a:pPr lvl="0" algn="ctr">
                        <a:buNone/>
                      </a:pPr>
                      <a:r>
                        <a:rPr lang="en-GB" sz="1100" b="0" i="0" u="none" strike="noStrike" noProof="0" dirty="0">
                          <a:solidFill>
                            <a:srgbClr val="000000"/>
                          </a:solidFill>
                          <a:latin typeface="Calibri"/>
                        </a:rPr>
                        <a:t>‘You’re beginning to pretend as if nothings really happened at all.  And I can’t see it like that.’</a:t>
                      </a:r>
                      <a:endParaRPr lang="en-US" sz="11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b="0" dirty="0">
                          <a:solidFill>
                            <a:schemeClr val="tx1"/>
                          </a:solidFill>
                        </a:rPr>
                        <a:t>Sheila – Act 3 – during family's argument after Inspector has left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Accusation “pretend”</a:t>
                      </a:r>
                      <a:r>
                        <a:rPr lang="en-GB" sz="1200" b="0" i="0" u="none" strike="noStrike" baseline="0" noProof="0" dirty="0">
                          <a:solidFill>
                            <a:schemeClr val="tx1"/>
                          </a:solidFill>
                          <a:latin typeface="Calibri"/>
                        </a:rPr>
                        <a:t> – Sheila directly challenges her parents’ self-deception, exposing their denial.</a:t>
                      </a:r>
                      <a:endParaRPr lang="en-US"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Contrast “nothing’s happened” vs “I can’t see it like that”</a:t>
                      </a:r>
                      <a:r>
                        <a:rPr lang="en-GB" sz="1200" b="0" i="0" u="none" strike="noStrike" baseline="0" noProof="0" dirty="0">
                          <a:solidFill>
                            <a:schemeClr val="tx1"/>
                          </a:solidFill>
                          <a:latin typeface="Calibri"/>
                        </a:rPr>
                        <a:t> – highlights the divide between generations: the older Birlings want to move on, Sheila insists on facing the truth and is very firm in this decision to separate herself.</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Personal pronoun “I”</a:t>
                      </a:r>
                      <a:r>
                        <a:rPr lang="en-GB" sz="1200" b="0" i="0" u="none" strike="noStrike" baseline="0" noProof="0" dirty="0">
                          <a:solidFill>
                            <a:schemeClr val="tx1"/>
                          </a:solidFill>
                          <a:latin typeface="Calibri"/>
                        </a:rPr>
                        <a:t> – shows Sheila’s independence; she refuses to conform to her parents’ worldview.</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Tone</a:t>
                      </a:r>
                      <a:r>
                        <a:rPr lang="en-GB" sz="1200" b="0" i="0" u="none" strike="noStrike" baseline="0" noProof="0" dirty="0">
                          <a:solidFill>
                            <a:schemeClr val="tx1"/>
                          </a:solidFill>
                          <a:latin typeface="Calibri"/>
                        </a:rPr>
                        <a:t> – frustrated but resolute, showing her transformation into the Inspector’s moral echo.</a:t>
                      </a:r>
                      <a:endParaRPr lang="en-GB" dirty="0"/>
                    </a:p>
                    <a:p>
                      <a:pPr marL="285750" lvl="0" indent="-285750" algn="l">
                        <a:lnSpc>
                          <a:spcPct val="100000"/>
                        </a:lnSpc>
                        <a:spcBef>
                          <a:spcPts val="0"/>
                        </a:spcBef>
                        <a:spcAft>
                          <a:spcPts val="0"/>
                        </a:spcAft>
                        <a:buFont typeface="Arial"/>
                        <a:buChar char="•"/>
                      </a:pPr>
                      <a:r>
                        <a:rPr lang="en-GB" sz="1200" b="0" i="0" u="none" strike="noStrike" baseline="0" noProof="0" dirty="0">
                          <a:solidFill>
                            <a:schemeClr val="tx1"/>
                          </a:solidFill>
                          <a:latin typeface="Calibri"/>
                        </a:rPr>
                        <a:t>"</a:t>
                      </a:r>
                      <a:r>
                        <a:rPr lang="en-GB" sz="1200" b="1" i="0" u="none" strike="noStrike" baseline="0" noProof="0" dirty="0">
                          <a:solidFill>
                            <a:schemeClr val="tx1"/>
                          </a:solidFill>
                          <a:latin typeface="Calibri"/>
                        </a:rPr>
                        <a:t>pretend</a:t>
                      </a:r>
                      <a:r>
                        <a:rPr lang="en-GB" sz="1200" b="0" i="0" u="none" strike="noStrike" baseline="0" noProof="0" dirty="0">
                          <a:solidFill>
                            <a:schemeClr val="tx1"/>
                          </a:solidFill>
                          <a:latin typeface="Calibri"/>
                        </a:rPr>
                        <a:t>" - Priestley exposes the typical upper classes traits of honouring pretence to save face rather than avoid the truth and learn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5882326"/>
                  </a:ext>
                </a:extLst>
              </a:tr>
              <a:tr h="1253086">
                <a:tc>
                  <a:txBody>
                    <a:bodyPr/>
                    <a:lstStyle/>
                    <a:p>
                      <a:pPr lvl="0" algn="ctr">
                        <a:buNone/>
                      </a:pPr>
                      <a:r>
                        <a:rPr lang="en-GB" sz="1100" b="0" i="0" u="none" strike="noStrike" noProof="0" dirty="0">
                          <a:solidFill>
                            <a:srgbClr val="000000"/>
                          </a:solidFill>
                          <a:latin typeface="Calibri"/>
                        </a:rPr>
                        <a:t>‘We all helped to kill her.’</a:t>
                      </a:r>
                      <a:endParaRPr lang="en-US" sz="11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b="0" dirty="0">
                          <a:solidFill>
                            <a:schemeClr val="tx1"/>
                          </a:solidFill>
                        </a:rPr>
                        <a:t>Sheila – Act 3 – after the Inspector has left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Collective pronoun “we all”</a:t>
                      </a:r>
                      <a:r>
                        <a:rPr lang="en-GB" sz="1200" b="0" i="0" u="none" strike="noStrike" baseline="0" noProof="0" dirty="0">
                          <a:solidFill>
                            <a:schemeClr val="tx1"/>
                          </a:solidFill>
                          <a:latin typeface="Calibri"/>
                        </a:rPr>
                        <a:t> – Sheila acknowledges shared responsibility. She doesn’t blame just one person; the guilt is communal.</a:t>
                      </a:r>
                      <a:endParaRPr lang="en-US"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Active verb “helped”</a:t>
                      </a:r>
                      <a:r>
                        <a:rPr lang="en-GB" sz="1200" b="0" i="0" u="none" strike="noStrike" baseline="0" noProof="0" dirty="0">
                          <a:solidFill>
                            <a:schemeClr val="tx1"/>
                          </a:solidFill>
                          <a:latin typeface="Calibri"/>
                        </a:rPr>
                        <a:t> – implies direct participation. Everyone contributed to Eva Smith’s death through their actions or inaction.</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Shock word “kill”</a:t>
                      </a:r>
                      <a:r>
                        <a:rPr lang="en-GB" sz="1200" b="0" i="0" u="none" strike="noStrike" baseline="0" noProof="0" dirty="0">
                          <a:solidFill>
                            <a:schemeClr val="tx1"/>
                          </a:solidFill>
                          <a:latin typeface="Calibri"/>
                        </a:rPr>
                        <a:t> – stark and morally loaded. Priestley chooses this deliberately; although no one literally murdered Eva, their selfishness and cruelty had lethal consequences.</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Short, blunt sentence</a:t>
                      </a:r>
                      <a:r>
                        <a:rPr lang="en-GB" sz="1200" b="0" i="0" u="none" strike="noStrike" baseline="0" noProof="0" dirty="0">
                          <a:solidFill>
                            <a:schemeClr val="tx1"/>
                          </a:solidFill>
                          <a:latin typeface="Calibri"/>
                        </a:rPr>
                        <a:t> – the economy of language makes the confession feel immediate, sincere, and emotionally charged.</a:t>
                      </a:r>
                      <a:endParaRPr lang="en-GB" dirty="0"/>
                    </a:p>
                    <a:p>
                      <a:pPr marL="285750" lvl="0" indent="-285750" algn="l">
                        <a:lnSpc>
                          <a:spcPct val="100000"/>
                        </a:lnSpc>
                        <a:spcBef>
                          <a:spcPts val="0"/>
                        </a:spcBef>
                        <a:spcAft>
                          <a:spcPts val="0"/>
                        </a:spcAft>
                        <a:buFont typeface="Arial"/>
                        <a:buChar char="•"/>
                      </a:pPr>
                      <a:r>
                        <a:rPr lang="en-GB" sz="1200" b="0" i="0" u="none" strike="noStrike" baseline="0" noProof="0" dirty="0">
                          <a:solidFill>
                            <a:schemeClr val="tx1"/>
                          </a:solidFill>
                          <a:latin typeface="Calibri"/>
                        </a:rPr>
                        <a:t>Echoing the voice of Priestley, Sheila acts as his stand in now, fully embodying his teachings. </a:t>
                      </a:r>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Contrast </a:t>
                      </a:r>
                      <a:r>
                        <a:rPr lang="en-GB" sz="1200" b="0" i="0" u="none" strike="noStrike" baseline="0" noProof="0" dirty="0">
                          <a:solidFill>
                            <a:schemeClr val="tx1"/>
                          </a:solidFill>
                          <a:latin typeface="Calibri"/>
                        </a:rPr>
                        <a:t>– Mr Birling's reaction: (imitating the Inspector) You all helped to kill her (pointing at Sheila and Eric laughing) - Mr Birling says almost the exact same words but through a juxtaposing tone, one loaded with mockery and comedy as he finds the whole thing funny, Sheila's in contrast, carries a serious and unsettling tone. </a:t>
                      </a:r>
                    </a:p>
                    <a:p>
                      <a:pPr lvl="0">
                        <a:buNone/>
                      </a:pPr>
                      <a:endParaRPr lang="en-GB" sz="1200" b="0"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51632287"/>
                  </a:ext>
                </a:extLst>
              </a:tr>
            </a:tbl>
          </a:graphicData>
        </a:graphic>
      </p:graphicFrame>
    </p:spTree>
    <p:extLst>
      <p:ext uri="{BB962C8B-B14F-4D97-AF65-F5344CB8AC3E}">
        <p14:creationId xmlns:p14="http://schemas.microsoft.com/office/powerpoint/2010/main" val="2815132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E6623-1569-8691-F4CE-AF1348B263AC}"/>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44D0A30-55AA-473C-35D0-7A22F033AE4A}"/>
              </a:ext>
            </a:extLst>
          </p:cNvPr>
          <p:cNvGraphicFramePr>
            <a:graphicFrameLocks noGrp="1"/>
          </p:cNvGraphicFramePr>
          <p:nvPr>
            <p:extLst>
              <p:ext uri="{D42A27DB-BD31-4B8C-83A1-F6EECF244321}">
                <p14:modId xmlns:p14="http://schemas.microsoft.com/office/powerpoint/2010/main" val="2214844861"/>
              </p:ext>
            </p:extLst>
          </p:nvPr>
        </p:nvGraphicFramePr>
        <p:xfrm>
          <a:off x="111394" y="63060"/>
          <a:ext cx="11984812" cy="6048348"/>
        </p:xfrm>
        <a:graphic>
          <a:graphicData uri="http://schemas.openxmlformats.org/drawingml/2006/table">
            <a:tbl>
              <a:tblPr firstRow="1" bandRow="1">
                <a:tableStyleId>{5C22544A-7EE6-4342-B048-85BDC9FD1C3A}</a:tableStyleId>
              </a:tblPr>
              <a:tblGrid>
                <a:gridCol w="1650731">
                  <a:extLst>
                    <a:ext uri="{9D8B030D-6E8A-4147-A177-3AD203B41FA5}">
                      <a16:colId xmlns:a16="http://schemas.microsoft.com/office/drawing/2014/main" val="3236896543"/>
                    </a:ext>
                  </a:extLst>
                </a:gridCol>
                <a:gridCol w="1895475">
                  <a:extLst>
                    <a:ext uri="{9D8B030D-6E8A-4147-A177-3AD203B41FA5}">
                      <a16:colId xmlns:a16="http://schemas.microsoft.com/office/drawing/2014/main" val="2654073511"/>
                    </a:ext>
                  </a:extLst>
                </a:gridCol>
                <a:gridCol w="8438606">
                  <a:extLst>
                    <a:ext uri="{9D8B030D-6E8A-4147-A177-3AD203B41FA5}">
                      <a16:colId xmlns:a16="http://schemas.microsoft.com/office/drawing/2014/main" val="2965346026"/>
                    </a:ext>
                  </a:extLst>
                </a:gridCol>
              </a:tblGrid>
              <a:tr h="287628">
                <a:tc>
                  <a:txBody>
                    <a:bodyPr/>
                    <a:lstStyle/>
                    <a:p>
                      <a:r>
                        <a:rPr lang="en-GB" sz="1200" dirty="0">
                          <a:solidFill>
                            <a:sysClr val="windowText" lastClr="000000"/>
                          </a:solidFill>
                          <a:latin typeface="Corbel" panose="020B0503020204020204" pitchFamily="34" charset="0"/>
                        </a:rPr>
                        <a:t>Key quote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dirty="0">
                          <a:solidFill>
                            <a:sysClr val="windowText" lastClr="000000"/>
                          </a:solidFill>
                          <a:latin typeface="Corbel" panose="020B0503020204020204" pitchFamily="34" charset="0"/>
                        </a:rPr>
                        <a:t>Who said it and when?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dirty="0">
                          <a:solidFill>
                            <a:sysClr val="windowText" lastClr="000000"/>
                          </a:solidFill>
                          <a:latin typeface="Corbel" panose="020B0503020204020204" pitchFamily="34" charset="0"/>
                        </a:rPr>
                        <a:t>In depth analysis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6085777"/>
                  </a:ext>
                </a:extLst>
              </a:tr>
              <a:tr h="1205227">
                <a:tc>
                  <a:txBody>
                    <a:bodyPr/>
                    <a:lstStyle/>
                    <a:p>
                      <a:pPr lvl="0" algn="ctr">
                        <a:buNone/>
                      </a:pPr>
                      <a:r>
                        <a:rPr lang="en-GB" sz="1100" b="0" i="0" u="none" strike="noStrike" baseline="0" noProof="0" dirty="0">
                          <a:solidFill>
                            <a:srgbClr val="000000"/>
                          </a:solidFill>
                          <a:latin typeface="Calibri"/>
                        </a:rPr>
                        <a:t>‘…a handsome, well-bred man about town.’</a:t>
                      </a:r>
                      <a:endParaRPr lang="en-US" sz="11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b="0" dirty="0">
                          <a:solidFill>
                            <a:schemeClr val="tx1"/>
                          </a:solidFill>
                        </a:rPr>
                        <a:t>Stage Direction – Gerald – Act 1 at the beginning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“Handsome”</a:t>
                      </a:r>
                      <a:r>
                        <a:rPr lang="en-GB" sz="1200" b="0" i="0" u="none" strike="noStrike" baseline="0" noProof="0" dirty="0">
                          <a:solidFill>
                            <a:schemeClr val="tx1"/>
                          </a:solidFill>
                          <a:latin typeface="Calibri"/>
                        </a:rPr>
                        <a:t> – highlights Gerald’s physical attractiveness, which immediately appeals to Sheila and suggests charm and superficial appeal.</a:t>
                      </a:r>
                      <a:endParaRPr lang="en-US"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“Well-bred”</a:t>
                      </a:r>
                      <a:r>
                        <a:rPr lang="en-GB" sz="1200" b="0" i="0" u="none" strike="noStrike" baseline="0" noProof="0" dirty="0">
                          <a:solidFill>
                            <a:schemeClr val="tx1"/>
                          </a:solidFill>
                          <a:latin typeface="Calibri"/>
                        </a:rPr>
                        <a:t> – implies social status, refinement, and etiquette. It positions Gerald as a product of upper-class privilege.</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“Man about town”</a:t>
                      </a:r>
                      <a:r>
                        <a:rPr lang="en-GB" sz="1200" b="0" i="0" u="none" strike="noStrike" baseline="0" noProof="0" dirty="0">
                          <a:solidFill>
                            <a:schemeClr val="tx1"/>
                          </a:solidFill>
                          <a:latin typeface="Calibri"/>
                        </a:rPr>
                        <a:t> – colloquial phrase suggesting sophistication, leisure, and social confidence. Also hints at a playboy lifestyle, foreshadowing his affair with Eva.</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Cumulative effect</a:t>
                      </a:r>
                      <a:r>
                        <a:rPr lang="en-GB" sz="1200" b="0" i="0" u="none" strike="noStrike" baseline="0" noProof="0" dirty="0">
                          <a:solidFill>
                            <a:schemeClr val="tx1"/>
                          </a:solidFill>
                          <a:latin typeface="Calibri"/>
                        </a:rPr>
                        <a:t> – the adjectives together create a polished, appealing image, masking moral flaws that the audience will later see.</a:t>
                      </a:r>
                      <a:endParaRPr lang="en-GB" dirty="0"/>
                    </a:p>
                    <a:p>
                      <a:pPr lvl="0">
                        <a:buNone/>
                      </a:pPr>
                      <a:endParaRPr lang="en-GB" sz="1200" b="0" baseline="0" dirty="0">
                        <a:solidFill>
                          <a:schemeClr val="tx1"/>
                        </a:solidFill>
                      </a:endParaRPr>
                    </a:p>
                    <a:p>
                      <a:pPr lvl="0">
                        <a:buNone/>
                      </a:pPr>
                      <a:r>
                        <a:rPr lang="en-GB" sz="1200" b="1" baseline="0" dirty="0">
                          <a:solidFill>
                            <a:schemeClr val="tx1"/>
                          </a:solidFill>
                        </a:rPr>
                        <a:t>Alt analysis: </a:t>
                      </a:r>
                      <a:r>
                        <a:rPr lang="en-GB" sz="1200" b="0" baseline="0" dirty="0">
                          <a:solidFill>
                            <a:schemeClr val="tx1"/>
                          </a:solidFill>
                        </a:rPr>
                        <a:t>"bred" could, like Eric, imply on some level Gerald is just a product of his society's making, he's literally been 'bred', raised, created, to appear sophisticated only to use this as a façade (a mask) that covers up his sinful and exploitative behaviours.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5882326"/>
                  </a:ext>
                </a:extLst>
              </a:tr>
              <a:tr h="1205226">
                <a:tc>
                  <a:txBody>
                    <a:bodyPr/>
                    <a:lstStyle/>
                    <a:p>
                      <a:pPr lvl="0" algn="ctr">
                        <a:buNone/>
                      </a:pPr>
                      <a:r>
                        <a:rPr lang="en-GB" sz="1100" b="0" i="0" u="none" strike="noStrike" baseline="0" noProof="0" dirty="0">
                          <a:solidFill>
                            <a:srgbClr val="000000"/>
                          </a:solidFill>
                          <a:latin typeface="Calibri"/>
                        </a:rPr>
                        <a:t>‘Young, fresh and charming.’</a:t>
                      </a:r>
                      <a:endParaRPr lang="en-US" sz="11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buNone/>
                      </a:pPr>
                      <a:r>
                        <a:rPr lang="en-GB" sz="1200" b="0" dirty="0">
                          <a:solidFill>
                            <a:schemeClr val="tx1"/>
                          </a:solidFill>
                        </a:rPr>
                        <a:t>Gerald – Act 2 – says this about Daisy (Eva) when they meet</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noFill/>
                  </a:tcPr>
                </a:tc>
                <a:tc>
                  <a:txBody>
                    <a:bodyPr/>
                    <a:lstStyle/>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Adjectives “young, fresh and charming”</a:t>
                      </a:r>
                      <a:r>
                        <a:rPr lang="en-GB" sz="1200" b="0" i="0" u="none" strike="noStrike" baseline="0" noProof="0" dirty="0">
                          <a:solidFill>
                            <a:schemeClr val="tx1"/>
                          </a:solidFill>
                          <a:latin typeface="Calibri"/>
                        </a:rPr>
                        <a:t> – all positive and aesthetic, emphasising Eva’s attractiveness and innocence rather than her humanity or struggles. He clearly sought her out only because she was pretty. </a:t>
                      </a:r>
                      <a:endParaRPr lang="en-US"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“Young”</a:t>
                      </a:r>
                      <a:r>
                        <a:rPr lang="en-GB" sz="1200" b="0" i="0" u="none" strike="noStrike" baseline="0" noProof="0" dirty="0">
                          <a:solidFill>
                            <a:schemeClr val="tx1"/>
                          </a:solidFill>
                          <a:latin typeface="Calibri"/>
                        </a:rPr>
                        <a:t> – highlights vulnerability and dependence, which makes her exploitation more morally significant.</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“Fresh”</a:t>
                      </a:r>
                      <a:r>
                        <a:rPr lang="en-GB" sz="1200" b="0" i="0" u="none" strike="noStrike" baseline="0" noProof="0" dirty="0">
                          <a:solidFill>
                            <a:schemeClr val="tx1"/>
                          </a:solidFill>
                          <a:latin typeface="Calibri"/>
                        </a:rPr>
                        <a:t> – suggests vitality, naturalness, and naïveté, reinforcing her contrast with Gerald’s world of wealth and sophistication.</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“Charming”</a:t>
                      </a:r>
                      <a:r>
                        <a:rPr lang="en-GB" sz="1200" b="0" i="0" u="none" strike="noStrike" baseline="0" noProof="0" dirty="0">
                          <a:solidFill>
                            <a:schemeClr val="tx1"/>
                          </a:solidFill>
                          <a:latin typeface="Calibri"/>
                        </a:rPr>
                        <a:t> – presents her as socially appealing and likeable, but also objectifies her, reducing her identity to how she pleases others.</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Cumulative effect</a:t>
                      </a:r>
                      <a:r>
                        <a:rPr lang="en-GB" sz="1200" b="0" i="0" u="none" strike="noStrike" baseline="0" noProof="0" dirty="0">
                          <a:solidFill>
                            <a:schemeClr val="tx1"/>
                          </a:solidFill>
                          <a:latin typeface="Calibri"/>
                        </a:rPr>
                        <a:t> – Gerald sees Eva through a lens of pleasure and status, not as a person with dignity or rights.</a:t>
                      </a:r>
                      <a:endParaRPr lang="en-GB" dirty="0"/>
                    </a:p>
                    <a:p>
                      <a:pPr marL="285750" lvl="0" indent="-285750" algn="l">
                        <a:lnSpc>
                          <a:spcPct val="100000"/>
                        </a:lnSpc>
                        <a:spcBef>
                          <a:spcPts val="0"/>
                        </a:spcBef>
                        <a:spcAft>
                          <a:spcPts val="0"/>
                        </a:spcAft>
                        <a:buFont typeface="Arial"/>
                        <a:buChar char="•"/>
                      </a:pPr>
                      <a:endParaRPr lang="en-GB" sz="1200" b="0" i="0" u="none" strike="noStrike" baseline="0" noProof="0" dirty="0">
                        <a:solidFill>
                          <a:schemeClr val="tx1"/>
                        </a:solidFill>
                        <a:latin typeface="Calibri"/>
                      </a:endParaRPr>
                    </a:p>
                    <a:p>
                      <a:pPr marL="0" lvl="0" indent="0" algn="l">
                        <a:lnSpc>
                          <a:spcPct val="100000"/>
                        </a:lnSpc>
                        <a:spcBef>
                          <a:spcPts val="0"/>
                        </a:spcBef>
                        <a:spcAft>
                          <a:spcPts val="0"/>
                        </a:spcAft>
                        <a:buNone/>
                      </a:pPr>
                      <a:r>
                        <a:rPr lang="en-GB" sz="1200" b="1" i="0" u="none" strike="noStrike" baseline="0" noProof="0" dirty="0">
                          <a:solidFill>
                            <a:schemeClr val="tx1"/>
                          </a:solidFill>
                          <a:latin typeface="Calibri"/>
                        </a:rPr>
                        <a:t>Alt analysis</a:t>
                      </a:r>
                      <a:r>
                        <a:rPr lang="en-GB" sz="1200" b="0" i="0" u="none" strike="noStrike" baseline="0" noProof="0" dirty="0">
                          <a:solidFill>
                            <a:schemeClr val="tx1"/>
                          </a:solidFill>
                          <a:latin typeface="Calibri"/>
                        </a:rPr>
                        <a:t>: "fresh" - he sees her as innocent, untainted, and therefore weak, easy to exploit (use) for his own benefit and take advantage of. </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lnTlToBr w="0">
                      <a:noFill/>
                    </a:lnTlToBr>
                    <a:lnBlToTr w="0">
                      <a:noFill/>
                    </a:lnBlToTr>
                    <a:noFill/>
                  </a:tcPr>
                </a:tc>
                <a:extLst>
                  <a:ext uri="{0D108BD9-81ED-4DB2-BD59-A6C34878D82A}">
                    <a16:rowId xmlns:a16="http://schemas.microsoft.com/office/drawing/2014/main" val="3586391993"/>
                  </a:ext>
                </a:extLst>
              </a:tr>
              <a:tr h="1205225">
                <a:tc>
                  <a:txBody>
                    <a:bodyPr/>
                    <a:lstStyle/>
                    <a:p>
                      <a:pPr lvl="0" algn="ctr">
                        <a:buNone/>
                      </a:pPr>
                      <a:r>
                        <a:rPr lang="en-GB" sz="1100" b="0" i="0" u="none" strike="noStrike" noProof="0" dirty="0">
                          <a:solidFill>
                            <a:srgbClr val="000000"/>
                          </a:solidFill>
                          <a:latin typeface="Calibri"/>
                        </a:rPr>
                        <a:t>‘I insisted on Daisy moving into these rooms and I made her take some money.’</a:t>
                      </a:r>
                      <a:endParaRPr lang="en-US" sz="11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buNone/>
                      </a:pPr>
                      <a:r>
                        <a:rPr lang="en-GB" sz="1200" b="0" dirty="0">
                          <a:solidFill>
                            <a:schemeClr val="tx1"/>
                          </a:solidFill>
                        </a:rPr>
                        <a:t>Gerald – Act 2 – during his confession</a:t>
                      </a:r>
                    </a:p>
                  </a:txBody>
                  <a:tcPr>
                    <a:lnL w="12700">
                      <a:solidFill>
                        <a:schemeClr val="tx1"/>
                      </a:solidFill>
                    </a:lnL>
                    <a:lnR w="12700">
                      <a:solidFill>
                        <a:schemeClr val="tx1"/>
                      </a:solidFill>
                    </a:lnR>
                    <a:lnT w="12700">
                      <a:solidFill>
                        <a:schemeClr val="tx1"/>
                      </a:solidFill>
                    </a:lnT>
                    <a:lnB w="12700">
                      <a:solidFill>
                        <a:schemeClr val="tx1"/>
                      </a:solidFill>
                    </a:lnB>
                    <a:lnTlToBr w="0">
                      <a:noFill/>
                    </a:lnTlToBr>
                    <a:lnBlToTr w="0">
                      <a:noFill/>
                    </a:lnBlToTr>
                    <a:noFill/>
                  </a:tcPr>
                </a:tc>
                <a:tc>
                  <a:txBody>
                    <a:bodyPr/>
                    <a:lstStyle/>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“Insisted”</a:t>
                      </a:r>
                      <a:r>
                        <a:rPr lang="en-GB" sz="1200" b="0" i="0" u="none" strike="noStrike" baseline="0" noProof="0" dirty="0">
                          <a:solidFill>
                            <a:schemeClr val="tx1"/>
                          </a:solidFill>
                          <a:latin typeface="Calibri"/>
                        </a:rPr>
                        <a:t> – a forceful verb showing dominance and control. Gerald frames his actions as benevolent, but the language implies coercion.</a:t>
                      </a:r>
                      <a:endParaRPr lang="en-US"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“Made her”</a:t>
                      </a:r>
                      <a:r>
                        <a:rPr lang="en-GB" sz="1200" b="0" i="0" u="none" strike="noStrike" baseline="0" noProof="0" dirty="0">
                          <a:solidFill>
                            <a:schemeClr val="tx1"/>
                          </a:solidFill>
                          <a:latin typeface="Calibri"/>
                        </a:rPr>
                        <a:t> – further emphasises power imbalance. Eva/Daisy is not given agency; Gerald dictates her actions, highlighting exploitation.</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“Take some money”</a:t>
                      </a:r>
                      <a:r>
                        <a:rPr lang="en-GB" sz="1200" b="0" i="0" u="none" strike="noStrike" baseline="0" noProof="0" dirty="0">
                          <a:solidFill>
                            <a:schemeClr val="tx1"/>
                          </a:solidFill>
                          <a:latin typeface="Calibri"/>
                        </a:rPr>
                        <a:t> – superficially charitable, but it underscores a transactional relationship. Money is used to exert control and perhaps assuage guilt rather than provide genuine support.</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Tone</a:t>
                      </a:r>
                      <a:r>
                        <a:rPr lang="en-GB" sz="1200" b="0" i="0" u="none" strike="noStrike" baseline="0" noProof="0" dirty="0">
                          <a:solidFill>
                            <a:schemeClr val="tx1"/>
                          </a:solidFill>
                          <a:latin typeface="Calibri"/>
                        </a:rPr>
                        <a:t> – casual and almost proud, showing Gerald’s moral blindness. He perceives his behaviour as helpful rather than recognising the ethical issues.</a:t>
                      </a:r>
                      <a:endParaRPr lang="en-GB" dirty="0"/>
                    </a:p>
                    <a:p>
                      <a:pPr marL="285750" lvl="0" indent="-285750" algn="l">
                        <a:lnSpc>
                          <a:spcPct val="100000"/>
                        </a:lnSpc>
                        <a:spcBef>
                          <a:spcPts val="0"/>
                        </a:spcBef>
                        <a:spcAft>
                          <a:spcPts val="0"/>
                        </a:spcAft>
                        <a:buFont typeface="Arial"/>
                        <a:buChar char="•"/>
                      </a:pPr>
                      <a:endParaRPr lang="en-GB" sz="1200" b="0" i="0" u="none" strike="noStrike" baseline="0" noProof="0" dirty="0">
                        <a:solidFill>
                          <a:schemeClr val="tx1"/>
                        </a:solidFill>
                        <a:latin typeface="Calibri"/>
                      </a:endParaRPr>
                    </a:p>
                    <a:p>
                      <a:pPr lvl="0">
                        <a:buNone/>
                      </a:pPr>
                      <a:r>
                        <a:rPr lang="en-GB" sz="1200" b="0" baseline="0" dirty="0">
                          <a:solidFill>
                            <a:schemeClr val="tx1"/>
                          </a:solidFill>
                        </a:rPr>
                        <a:t>Gerald wears a façade (mask) of respectability but uses this mask to exploit the working class for his own selfishness. </a:t>
                      </a:r>
                    </a:p>
                  </a:txBody>
                  <a:tcPr>
                    <a:lnL w="12700">
                      <a:solidFill>
                        <a:schemeClr val="tx1"/>
                      </a:solidFill>
                    </a:lnL>
                    <a:lnR w="12700">
                      <a:solidFill>
                        <a:schemeClr val="tx1"/>
                      </a:solidFill>
                    </a:lnR>
                    <a:lnT w="12700">
                      <a:solidFill>
                        <a:schemeClr val="tx1"/>
                      </a:solidFill>
                    </a:lnT>
                    <a:lnB w="12700">
                      <a:solidFill>
                        <a:schemeClr val="tx1"/>
                      </a:solidFill>
                    </a:lnB>
                    <a:lnTlToBr w="0">
                      <a:noFill/>
                    </a:lnTlToBr>
                    <a:lnBlToTr w="0">
                      <a:noFill/>
                    </a:lnBlToTr>
                    <a:noFill/>
                  </a:tcPr>
                </a:tc>
                <a:extLst>
                  <a:ext uri="{0D108BD9-81ED-4DB2-BD59-A6C34878D82A}">
                    <a16:rowId xmlns:a16="http://schemas.microsoft.com/office/drawing/2014/main" val="3773664149"/>
                  </a:ext>
                </a:extLst>
              </a:tr>
            </a:tbl>
          </a:graphicData>
        </a:graphic>
      </p:graphicFrame>
    </p:spTree>
    <p:extLst>
      <p:ext uri="{BB962C8B-B14F-4D97-AF65-F5344CB8AC3E}">
        <p14:creationId xmlns:p14="http://schemas.microsoft.com/office/powerpoint/2010/main" val="1604144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F5023-A6A1-C7B7-3723-976084BD017C}"/>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184637B-041F-A0C4-4086-B0F5F82E1D55}"/>
              </a:ext>
            </a:extLst>
          </p:cNvPr>
          <p:cNvGraphicFramePr>
            <a:graphicFrameLocks noGrp="1"/>
          </p:cNvGraphicFramePr>
          <p:nvPr>
            <p:extLst>
              <p:ext uri="{D42A27DB-BD31-4B8C-83A1-F6EECF244321}">
                <p14:modId xmlns:p14="http://schemas.microsoft.com/office/powerpoint/2010/main" val="1225919669"/>
              </p:ext>
            </p:extLst>
          </p:nvPr>
        </p:nvGraphicFramePr>
        <p:xfrm>
          <a:off x="111394" y="63060"/>
          <a:ext cx="11984812" cy="6414108"/>
        </p:xfrm>
        <a:graphic>
          <a:graphicData uri="http://schemas.openxmlformats.org/drawingml/2006/table">
            <a:tbl>
              <a:tblPr firstRow="1" bandRow="1">
                <a:tableStyleId>{5C22544A-7EE6-4342-B048-85BDC9FD1C3A}</a:tableStyleId>
              </a:tblPr>
              <a:tblGrid>
                <a:gridCol w="1650731">
                  <a:extLst>
                    <a:ext uri="{9D8B030D-6E8A-4147-A177-3AD203B41FA5}">
                      <a16:colId xmlns:a16="http://schemas.microsoft.com/office/drawing/2014/main" val="3236896543"/>
                    </a:ext>
                  </a:extLst>
                </a:gridCol>
                <a:gridCol w="1895475">
                  <a:extLst>
                    <a:ext uri="{9D8B030D-6E8A-4147-A177-3AD203B41FA5}">
                      <a16:colId xmlns:a16="http://schemas.microsoft.com/office/drawing/2014/main" val="2654073511"/>
                    </a:ext>
                  </a:extLst>
                </a:gridCol>
                <a:gridCol w="8438606">
                  <a:extLst>
                    <a:ext uri="{9D8B030D-6E8A-4147-A177-3AD203B41FA5}">
                      <a16:colId xmlns:a16="http://schemas.microsoft.com/office/drawing/2014/main" val="2965346026"/>
                    </a:ext>
                  </a:extLst>
                </a:gridCol>
              </a:tblGrid>
              <a:tr h="287628">
                <a:tc>
                  <a:txBody>
                    <a:bodyPr/>
                    <a:lstStyle/>
                    <a:p>
                      <a:r>
                        <a:rPr lang="en-GB" sz="1200" dirty="0">
                          <a:solidFill>
                            <a:sysClr val="windowText" lastClr="000000"/>
                          </a:solidFill>
                          <a:latin typeface="Corbel" panose="020B0503020204020204" pitchFamily="34" charset="0"/>
                        </a:rPr>
                        <a:t>Key quote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dirty="0">
                          <a:solidFill>
                            <a:sysClr val="windowText" lastClr="000000"/>
                          </a:solidFill>
                          <a:latin typeface="Corbel" panose="020B0503020204020204" pitchFamily="34" charset="0"/>
                        </a:rPr>
                        <a:t>Who said it and when?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dirty="0">
                          <a:solidFill>
                            <a:sysClr val="windowText" lastClr="000000"/>
                          </a:solidFill>
                          <a:latin typeface="Corbel" panose="020B0503020204020204" pitchFamily="34" charset="0"/>
                        </a:rPr>
                        <a:t>In depth analysis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6085777"/>
                  </a:ext>
                </a:extLst>
              </a:tr>
              <a:tr h="1253086">
                <a:tc>
                  <a:txBody>
                    <a:bodyPr/>
                    <a:lstStyle/>
                    <a:p>
                      <a:pPr lvl="0" algn="ctr">
                        <a:buNone/>
                      </a:pPr>
                      <a:r>
                        <a:rPr lang="en-GB" sz="1100" b="0" i="0" u="none" strike="noStrike" noProof="0" dirty="0">
                          <a:solidFill>
                            <a:srgbClr val="000000"/>
                          </a:solidFill>
                          <a:latin typeface="Calibri"/>
                        </a:rPr>
                        <a:t>11</a:t>
                      </a:r>
                      <a:endParaRPr lang="en-US" sz="11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buNone/>
                      </a:pPr>
                      <a:r>
                        <a:rPr lang="en-GB" sz="1200" b="0" dirty="0">
                          <a:solidFill>
                            <a:schemeClr val="tx1"/>
                          </a:solidFill>
                        </a:rPr>
                        <a:t>Sheila – Act 2 – said to Gerald during his confession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“Wonderful Fairy Prince”</a:t>
                      </a:r>
                      <a:r>
                        <a:rPr lang="en-GB" sz="1200" b="0" i="0" u="none" strike="noStrike" baseline="0" noProof="0" dirty="0">
                          <a:solidFill>
                            <a:schemeClr val="tx1"/>
                          </a:solidFill>
                          <a:latin typeface="Calibri"/>
                        </a:rPr>
                        <a:t> – sarcastic imagery. Sheila frames Gerald as a charming, privileged man who plays the heroic, romantic role for his own benefit rather than genuine care.</a:t>
                      </a:r>
                      <a:endParaRPr lang="en-US"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“You must have adored it”</a:t>
                      </a:r>
                      <a:r>
                        <a:rPr lang="en-GB" sz="1200" b="0" i="0" u="none" strike="noStrike" baseline="0" noProof="0" dirty="0">
                          <a:solidFill>
                            <a:schemeClr val="tx1"/>
                          </a:solidFill>
                          <a:latin typeface="Calibri"/>
                        </a:rPr>
                        <a:t> – sarcastic tone; Sheila recognises that Gerald took pleasure in the affair, implying selfish enjoyment rather than responsibility or morality.</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Metaphor &amp; irony</a:t>
                      </a:r>
                      <a:r>
                        <a:rPr lang="en-GB" sz="1200" b="0" i="0" u="none" strike="noStrike" baseline="0" noProof="0" dirty="0">
                          <a:solidFill>
                            <a:schemeClr val="tx1"/>
                          </a:solidFill>
                          <a:latin typeface="Calibri"/>
                        </a:rPr>
                        <a:t> – the “Fairy Prince” image suggests fantasy and escapism, highlighting the superficial and unequal nature of Gerald’s relationship with Eva/Daisy. Again – her intentionally wears a façade of respectability, aligning himself with the role of aq saviour simply to use her for his own benefit. </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Sheila's foresight</a:t>
                      </a:r>
                      <a:r>
                        <a:rPr lang="en-GB" sz="1200" b="0" i="0" u="none" strike="noStrike" baseline="0" noProof="0" dirty="0">
                          <a:solidFill>
                            <a:schemeClr val="tx1"/>
                          </a:solidFill>
                          <a:latin typeface="Calibri"/>
                        </a:rPr>
                        <a:t> – Sheila is clearly ten steps ahead and is able to see through his pretence by calling him out on it. </a:t>
                      </a:r>
                    </a:p>
                    <a:p>
                      <a:pPr lvl="0">
                        <a:buNone/>
                      </a:pPr>
                      <a:endParaRPr lang="en-GB" sz="1200" b="0"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51632287"/>
                  </a:ext>
                </a:extLst>
              </a:tr>
              <a:tr h="1205227">
                <a:tc>
                  <a:txBody>
                    <a:bodyPr/>
                    <a:lstStyle/>
                    <a:p>
                      <a:pPr lvl="0" algn="ctr">
                        <a:buNone/>
                      </a:pPr>
                      <a:r>
                        <a:rPr lang="en-GB" sz="1100" b="0" i="0" u="none" strike="noStrike" baseline="0" noProof="0" dirty="0">
                          <a:solidFill>
                            <a:srgbClr val="000000"/>
                          </a:solidFill>
                          <a:latin typeface="Calibri"/>
                        </a:rPr>
                        <a:t>‘All right – I did for a time. Nearly any man would have done.’</a:t>
                      </a:r>
                      <a:endParaRPr lang="en-US" sz="11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buNone/>
                      </a:pPr>
                      <a:r>
                        <a:rPr lang="en-GB" sz="1200" b="0" dirty="0">
                          <a:solidFill>
                            <a:schemeClr val="tx1"/>
                          </a:solidFill>
                        </a:rPr>
                        <a:t>Gerald – Act 2 - during his confession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“All right – I did for a time”</a:t>
                      </a:r>
                      <a:r>
                        <a:rPr lang="en-GB" sz="1200" b="0" i="0" u="none" strike="noStrike" baseline="0" noProof="0" dirty="0">
                          <a:solidFill>
                            <a:schemeClr val="tx1"/>
                          </a:solidFill>
                          <a:latin typeface="Calibri"/>
                        </a:rPr>
                        <a:t> – Gerald begins with a casual, almost defensive admission. The phrasing downplays the seriousness of his affair with Eva/Daisy Renton.</a:t>
                      </a:r>
                      <a:endParaRPr lang="en-US"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“Nearly any man would have done”</a:t>
                      </a:r>
                      <a:r>
                        <a:rPr lang="en-GB" sz="1200" b="0" i="0" u="none" strike="noStrike" baseline="0" noProof="0" dirty="0">
                          <a:solidFill>
                            <a:schemeClr val="tx1"/>
                          </a:solidFill>
                          <a:latin typeface="Calibri"/>
                        </a:rPr>
                        <a:t> – generalisation; he normalises his behaviour as typical male behaviour. This reflects the </a:t>
                      </a:r>
                      <a:r>
                        <a:rPr lang="en-GB" sz="1200" b="0" i="1" u="none" strike="noStrike" baseline="0" noProof="0" dirty="0">
                          <a:solidFill>
                            <a:schemeClr val="tx1"/>
                          </a:solidFill>
                          <a:latin typeface="Calibri"/>
                        </a:rPr>
                        <a:t>“boys’ club”</a:t>
                      </a:r>
                      <a:r>
                        <a:rPr lang="en-GB" sz="1200" b="0" i="0" u="none" strike="noStrike" baseline="0" noProof="0" dirty="0">
                          <a:solidFill>
                            <a:schemeClr val="tx1"/>
                          </a:solidFill>
                          <a:latin typeface="Calibri"/>
                        </a:rPr>
                        <a:t> mentality, where exploitation of women is excused as something any man might do. This is an attempt to shift blame. </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Tone</a:t>
                      </a:r>
                      <a:r>
                        <a:rPr lang="en-GB" sz="1200" b="0" i="0" u="none" strike="noStrike" baseline="0" noProof="0" dirty="0">
                          <a:solidFill>
                            <a:schemeClr val="tx1"/>
                          </a:solidFill>
                          <a:latin typeface="Calibri"/>
                        </a:rPr>
                        <a:t> – defensive and self-justifying. Gerald avoids full responsibility by framing his actions as socially acceptable among men of his class.</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Temporal phrase “for a time”</a:t>
                      </a:r>
                      <a:r>
                        <a:rPr lang="en-GB" sz="1200" b="0" i="0" u="none" strike="noStrike" baseline="0" noProof="0" dirty="0">
                          <a:solidFill>
                            <a:schemeClr val="tx1"/>
                          </a:solidFill>
                          <a:latin typeface="Calibri"/>
                        </a:rPr>
                        <a:t> – minimises his wrongdoing, making it sound temporary and less morally significant than it really was.</a:t>
                      </a:r>
                      <a:endParaRPr lang="en-GB" dirty="0"/>
                    </a:p>
                    <a:p>
                      <a:pPr lvl="0">
                        <a:buNone/>
                      </a:pPr>
                      <a:endParaRPr lang="en-GB" sz="1200" b="0"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72250992"/>
                  </a:ext>
                </a:extLst>
              </a:tr>
              <a:tr h="1205227">
                <a:tc>
                  <a:txBody>
                    <a:bodyPr/>
                    <a:lstStyle/>
                    <a:p>
                      <a:pPr lvl="0" algn="ctr">
                        <a:buNone/>
                      </a:pPr>
                      <a:r>
                        <a:rPr lang="en-GB" sz="1100" b="0" i="0" u="none" strike="noStrike" baseline="0" noProof="0" dirty="0">
                          <a:solidFill>
                            <a:srgbClr val="000000"/>
                          </a:solidFill>
                          <a:latin typeface="Calibri"/>
                        </a:rPr>
                        <a:t>‘He looks round triumphantly at them.’</a:t>
                      </a:r>
                      <a:endParaRPr lang="en-US" sz="11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buNone/>
                      </a:pPr>
                      <a:r>
                        <a:rPr lang="en-GB" sz="1200" b="0" dirty="0">
                          <a:solidFill>
                            <a:schemeClr val="tx1"/>
                          </a:solidFill>
                        </a:rPr>
                        <a:t>Stage direction about Gerald – Act 3 – when he discovers the Inspector isn't real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Stage direction</a:t>
                      </a:r>
                      <a:r>
                        <a:rPr lang="en-GB" sz="1200" b="0" i="0" u="none" strike="noStrike" baseline="0" noProof="0" dirty="0">
                          <a:solidFill>
                            <a:schemeClr val="tx1"/>
                          </a:solidFill>
                          <a:latin typeface="Calibri"/>
                        </a:rPr>
                        <a:t> – provides insight into Gerald’s inner confidence before he speaks; he is still concerned with appearances and being admired, rather than fully accepting moral responsibility.</a:t>
                      </a:r>
                      <a:endParaRPr lang="en-US"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“Looks round at them”</a:t>
                      </a:r>
                      <a:r>
                        <a:rPr lang="en-GB" sz="1200" b="0" i="0" u="none" strike="noStrike" baseline="0" noProof="0" dirty="0">
                          <a:solidFill>
                            <a:schemeClr val="tx1"/>
                          </a:solidFill>
                          <a:latin typeface="Calibri"/>
                        </a:rPr>
                        <a:t> – implies he wants recognition or approval from the Birlings, especially Sheila. His triumph is partly about being seen as clever or in control of the situation. He is proud of his achievement in escaping responsibility. </a:t>
                      </a:r>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Stage direction</a:t>
                      </a:r>
                      <a:r>
                        <a:rPr lang="en-GB" sz="1200" b="0" i="0" u="none" strike="noStrike" baseline="0" noProof="0" dirty="0">
                          <a:solidFill>
                            <a:schemeClr val="tx1"/>
                          </a:solidFill>
                          <a:latin typeface="Calibri"/>
                        </a:rPr>
                        <a:t> – just before he left the stage, Gerald asked to "be alone for a while" because he was "rather more upset" - it clearly indicates how he cleverly calculated his exit and time off stage to try and shirk his responsibility rather than actually feel any guilt or absorb the lessons from the Inspector. Another example of him pretending and masking his true intentions. </a:t>
                      </a:r>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Adverb - "Triumphantly"</a:t>
                      </a:r>
                      <a:r>
                        <a:rPr lang="en-GB" sz="1200" b="0" i="0" u="none" strike="noStrike" baseline="0" noProof="0" dirty="0">
                          <a:solidFill>
                            <a:schemeClr val="tx1"/>
                          </a:solidFill>
                          <a:latin typeface="Calibri"/>
                        </a:rPr>
                        <a:t> - connotes pride and smugness, he is content with the fact that he has got the Birlings off the hook. </a:t>
                      </a:r>
                    </a:p>
                    <a:p>
                      <a:pPr marL="285750" lvl="0" indent="-285750" algn="l">
                        <a:lnSpc>
                          <a:spcPct val="100000"/>
                        </a:lnSpc>
                        <a:spcBef>
                          <a:spcPts val="0"/>
                        </a:spcBef>
                        <a:spcAft>
                          <a:spcPts val="0"/>
                        </a:spcAft>
                        <a:buFont typeface="Arial"/>
                        <a:buChar char="•"/>
                      </a:pPr>
                      <a:r>
                        <a:rPr lang="en-GB" sz="1200" b="0" i="0" u="none" strike="noStrike" baseline="0" noProof="0" dirty="0">
                          <a:solidFill>
                            <a:schemeClr val="tx1"/>
                          </a:solidFill>
                          <a:latin typeface="Calibri"/>
                        </a:rPr>
                        <a:t>Dramatic Irony: while Gerald thinks he has 'done well' he is morally blind to the true suffering he has caused Eva.</a:t>
                      </a:r>
                    </a:p>
                    <a:p>
                      <a:pPr marL="285750" lvl="0" indent="-285750" algn="l">
                        <a:lnSpc>
                          <a:spcPct val="100000"/>
                        </a:lnSpc>
                        <a:spcBef>
                          <a:spcPts val="0"/>
                        </a:spcBef>
                        <a:spcAft>
                          <a:spcPts val="0"/>
                        </a:spcAft>
                        <a:buFont typeface="Arial"/>
                        <a:buChar char="•"/>
                      </a:pPr>
                      <a:endParaRPr lang="en-GB" sz="1200" b="0" i="0" u="none" strike="noStrike" baseline="0" noProof="0" dirty="0">
                        <a:solidFill>
                          <a:schemeClr val="tx1"/>
                        </a:solidFill>
                        <a:latin typeface="Calibri"/>
                      </a:endParaRPr>
                    </a:p>
                    <a:p>
                      <a:pPr marL="0" lvl="0" indent="0" algn="l">
                        <a:lnSpc>
                          <a:spcPct val="100000"/>
                        </a:lnSpc>
                        <a:spcBef>
                          <a:spcPts val="0"/>
                        </a:spcBef>
                        <a:spcAft>
                          <a:spcPts val="0"/>
                        </a:spcAft>
                        <a:buNone/>
                      </a:pPr>
                      <a:r>
                        <a:rPr lang="en-GB" sz="1200" b="1" i="0" u="none" strike="noStrike" baseline="0" noProof="0" dirty="0">
                          <a:solidFill>
                            <a:schemeClr val="tx1"/>
                          </a:solidFill>
                          <a:latin typeface="Calibri"/>
                        </a:rPr>
                        <a:t>Alt analysis:</a:t>
                      </a:r>
                      <a:r>
                        <a:rPr lang="en-GB" sz="1200" b="0" i="0" u="none" strike="noStrike" baseline="0" noProof="0" dirty="0">
                          <a:solidFill>
                            <a:schemeClr val="tx1"/>
                          </a:solidFill>
                          <a:latin typeface="Calibri"/>
                        </a:rPr>
                        <a:t> "looks around at them" - Gerald wants to yet again look like the 'saviour' who has saved the family from public scandal and exposure. He </a:t>
                      </a:r>
                    </a:p>
                    <a:p>
                      <a:pPr lvl="0">
                        <a:buNone/>
                      </a:pPr>
                      <a:endParaRPr lang="en-GB" sz="1200" b="0"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3995808"/>
                  </a:ext>
                </a:extLst>
              </a:tr>
            </a:tbl>
          </a:graphicData>
        </a:graphic>
      </p:graphicFrame>
    </p:spTree>
    <p:extLst>
      <p:ext uri="{BB962C8B-B14F-4D97-AF65-F5344CB8AC3E}">
        <p14:creationId xmlns:p14="http://schemas.microsoft.com/office/powerpoint/2010/main" val="3357653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085852614"/>
              </p:ext>
            </p:extLst>
          </p:nvPr>
        </p:nvGraphicFramePr>
        <p:xfrm>
          <a:off x="217616" y="130333"/>
          <a:ext cx="11770742" cy="6726599"/>
        </p:xfrm>
        <a:graphic>
          <a:graphicData uri="http://schemas.openxmlformats.org/drawingml/2006/table">
            <a:tbl>
              <a:tblPr firstRow="1" bandRow="1">
                <a:tableStyleId>{5C22544A-7EE6-4342-B048-85BDC9FD1C3A}</a:tableStyleId>
              </a:tblPr>
              <a:tblGrid>
                <a:gridCol w="2066930">
                  <a:extLst>
                    <a:ext uri="{9D8B030D-6E8A-4147-A177-3AD203B41FA5}">
                      <a16:colId xmlns:a16="http://schemas.microsoft.com/office/drawing/2014/main" val="1316781019"/>
                    </a:ext>
                  </a:extLst>
                </a:gridCol>
                <a:gridCol w="1898444">
                  <a:extLst>
                    <a:ext uri="{9D8B030D-6E8A-4147-A177-3AD203B41FA5}">
                      <a16:colId xmlns:a16="http://schemas.microsoft.com/office/drawing/2014/main" val="339869215"/>
                    </a:ext>
                  </a:extLst>
                </a:gridCol>
                <a:gridCol w="7805368">
                  <a:extLst>
                    <a:ext uri="{9D8B030D-6E8A-4147-A177-3AD203B41FA5}">
                      <a16:colId xmlns:a16="http://schemas.microsoft.com/office/drawing/2014/main" val="3035955421"/>
                    </a:ext>
                  </a:extLst>
                </a:gridCol>
              </a:tblGrid>
              <a:tr h="417239">
                <a:tc>
                  <a:txBody>
                    <a:bodyPr/>
                    <a:lstStyle/>
                    <a:p>
                      <a:r>
                        <a:rPr lang="en-GB" sz="1200" dirty="0">
                          <a:solidFill>
                            <a:sysClr val="windowText" lastClr="000000"/>
                          </a:solidFill>
                          <a:latin typeface="Calibri"/>
                        </a:rPr>
                        <a:t>Key quote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dirty="0">
                          <a:solidFill>
                            <a:sysClr val="windowText" lastClr="000000"/>
                          </a:solidFill>
                          <a:latin typeface="Calibri"/>
                        </a:rPr>
                        <a:t>Who said it and when?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dirty="0">
                          <a:solidFill>
                            <a:sysClr val="windowText" lastClr="000000"/>
                          </a:solidFill>
                          <a:latin typeface="Calibri"/>
                        </a:rPr>
                        <a:t>In depth analysis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72270255"/>
                  </a:ext>
                </a:extLst>
              </a:tr>
              <a:tr h="1668957">
                <a:tc>
                  <a:txBody>
                    <a:bodyPr/>
                    <a:lstStyle/>
                    <a:p>
                      <a:pPr marL="0" marR="0" lvl="0" indent="0" algn="ctr">
                        <a:lnSpc>
                          <a:spcPct val="100000"/>
                        </a:lnSpc>
                        <a:spcBef>
                          <a:spcPts val="0"/>
                        </a:spcBef>
                        <a:spcAft>
                          <a:spcPts val="0"/>
                        </a:spcAft>
                        <a:buNone/>
                      </a:pPr>
                      <a:r>
                        <a:rPr lang="en-US" sz="1100" b="0" i="0" u="none" strike="noStrike" noProof="0" dirty="0">
                          <a:solidFill>
                            <a:srgbClr val="000000"/>
                          </a:solidFill>
                          <a:latin typeface="Calibri"/>
                        </a:rPr>
                        <a:t>‘I'm talking as a hard-headed, practical man of business’</a:t>
                      </a:r>
                      <a:endParaRPr lang="en-GB" sz="1100" b="0" i="0" u="none" strike="noStrike" noProof="0" dirty="0">
                        <a:solidFill>
                          <a:srgbClr val="000000"/>
                        </a:solidFill>
                        <a:latin typeface="Calibri"/>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aseline="0" dirty="0">
                          <a:solidFill>
                            <a:schemeClr val="tx1"/>
                          </a:solidFill>
                          <a:latin typeface="Calibri"/>
                        </a:rPr>
                        <a:t>Mr Birling – describes himself during his capitalist rant in Act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buFont typeface="Arial"/>
                        <a:buChar char="•"/>
                      </a:pPr>
                      <a:r>
                        <a:rPr lang="en-GB" sz="1100" b="1" i="0" u="none" strike="noStrike" baseline="0" noProof="0" dirty="0">
                          <a:solidFill>
                            <a:schemeClr val="tx1"/>
                          </a:solidFill>
                          <a:latin typeface="Calibri"/>
                        </a:rPr>
                        <a:t>Irony: “hard-headed” and “practical”</a:t>
                      </a:r>
                      <a:r>
                        <a:rPr lang="en-GB" sz="1100" b="0" i="0" u="none" strike="noStrike" baseline="0" noProof="0" dirty="0">
                          <a:solidFill>
                            <a:schemeClr val="tx1"/>
                          </a:solidFill>
                          <a:latin typeface="Calibri"/>
                        </a:rPr>
                        <a:t> suggests that he sees himself as someone grounded in reality—someone who values reason and logic over emotion or idealism, however this is ironic since he is detached from the reality if anything. He prides himself on being a successful businessman and firmly believes that the capitalist system he is part of is the best way to organise society. </a:t>
                      </a:r>
                      <a:endParaRPr lang="en-US" sz="1100">
                        <a:latin typeface="Calibri"/>
                      </a:endParaRPr>
                    </a:p>
                    <a:p>
                      <a:pPr marL="171450" lvl="0" indent="-171450">
                        <a:buFont typeface="Arial"/>
                        <a:buChar char="•"/>
                      </a:pPr>
                      <a:r>
                        <a:rPr lang="en-GB" sz="1100" b="1" i="0" u="none" strike="noStrike" baseline="0" noProof="0" dirty="0">
                          <a:solidFill>
                            <a:schemeClr val="tx1"/>
                          </a:solidFill>
                          <a:latin typeface="Calibri"/>
                        </a:rPr>
                        <a:t>By describing himself as a “man of business,”</a:t>
                      </a:r>
                      <a:r>
                        <a:rPr lang="en-GB" sz="1100" b="0" i="0" u="none" strike="noStrike" baseline="0" noProof="0" dirty="0">
                          <a:solidFill>
                            <a:schemeClr val="tx1"/>
                          </a:solidFill>
                          <a:latin typeface="Calibri"/>
                        </a:rPr>
                        <a:t> Mr. Birling is emphasising his pride in his wealth and status, but also how this shows his business is such a key part of him – he doesn’t associate himself with anything else (family, community etc.) but business and money are continually at the forefront of his character. </a:t>
                      </a:r>
                      <a:endParaRPr lang="en-US" sz="1100">
                        <a:latin typeface="Calibri"/>
                      </a:endParaRPr>
                    </a:p>
                    <a:p>
                      <a:pPr marL="171450" lvl="0" indent="-171450">
                        <a:buFont typeface="Arial"/>
                        <a:buChar char="•"/>
                      </a:pPr>
                      <a:r>
                        <a:rPr lang="en-GB" sz="1100" b="1" i="0" u="none" strike="noStrike" baseline="0" noProof="0" dirty="0">
                          <a:solidFill>
                            <a:schemeClr val="tx1"/>
                          </a:solidFill>
                          <a:latin typeface="Calibri"/>
                        </a:rPr>
                        <a:t>The phrase "hard-headed"</a:t>
                      </a:r>
                      <a:r>
                        <a:rPr lang="en-GB" sz="1100" b="0" i="0" u="none" strike="noStrike" baseline="0" noProof="0" dirty="0">
                          <a:solidFill>
                            <a:schemeClr val="tx1"/>
                          </a:solidFill>
                          <a:latin typeface="Calibri"/>
                        </a:rPr>
                        <a:t> is also deeply revealing of Mr. Birling’s dismissive attitude toward social responsibility. The phrase suggests that he’s not just rational but "tough" or "unfeeling." His focus on being “practical” signals a philosophy that prioritises material success over human connection. It's a stance that refuses to see the "connectedness" of human lives. </a:t>
                      </a:r>
                      <a:endParaRPr lang="en-US" sz="1100">
                        <a:latin typeface="Calibri"/>
                      </a:endParaRPr>
                    </a:p>
                    <a:p>
                      <a:pPr marL="171450" lvl="0" indent="-171450">
                        <a:buFont typeface="Arial"/>
                        <a:buChar char="•"/>
                      </a:pPr>
                      <a:r>
                        <a:rPr lang="en-GB" sz="1100" b="0" i="0" u="none" strike="noStrike" baseline="0" noProof="0" dirty="0">
                          <a:solidFill>
                            <a:schemeClr val="tx1"/>
                          </a:solidFill>
                          <a:latin typeface="Calibri"/>
                        </a:rPr>
                        <a:t>He is unashamedly capitalist, brazen and even proud to admit it. Priestley uses his to criticise upper class capitalists. </a:t>
                      </a:r>
                      <a:endParaRPr lang="en-US" sz="1100">
                        <a:latin typeface="Calibri"/>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90796432"/>
                  </a:ext>
                </a:extLst>
              </a:tr>
              <a:tr h="1843925">
                <a:tc>
                  <a:txBody>
                    <a:bodyPr/>
                    <a:lstStyle/>
                    <a:p>
                      <a:pPr marL="0" marR="0" lvl="0" indent="0" algn="ctr">
                        <a:lnSpc>
                          <a:spcPct val="100000"/>
                        </a:lnSpc>
                        <a:spcBef>
                          <a:spcPts val="0"/>
                        </a:spcBef>
                        <a:spcAft>
                          <a:spcPts val="0"/>
                        </a:spcAft>
                        <a:buNone/>
                      </a:pPr>
                      <a:r>
                        <a:rPr lang="en-GB" sz="1100" b="0" i="0" u="none" strike="noStrike" noProof="0" dirty="0">
                          <a:solidFill>
                            <a:srgbClr val="000000"/>
                          </a:solidFill>
                          <a:latin typeface="Calibri"/>
                        </a:rPr>
                        <a:t>‘A man has to make his own way – has to look after himself – and his family too, of course.’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lgn="ctr">
                        <a:buNone/>
                      </a:pPr>
                      <a:r>
                        <a:rPr lang="en-GB" sz="1100" b="0" i="0" u="none" strike="noStrike" noProof="0" dirty="0">
                          <a:solidFill>
                            <a:schemeClr val="tx1"/>
                          </a:solidFill>
                          <a:latin typeface="Calibri"/>
                        </a:rPr>
                        <a:t>Mr. Birling -  during his conversation with the Inspector in Act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buFont typeface="Arial"/>
                        <a:buChar char="•"/>
                      </a:pPr>
                      <a:r>
                        <a:rPr lang="en-GB" sz="1100" b="1" i="0" u="none" strike="noStrike" baseline="0" noProof="0" dirty="0">
                          <a:solidFill>
                            <a:schemeClr val="tx1"/>
                          </a:solidFill>
                          <a:latin typeface="Calibri"/>
                        </a:rPr>
                        <a:t>Mr. Birling’s statement that “a man has to make his own way”</a:t>
                      </a:r>
                      <a:r>
                        <a:rPr lang="en-GB" sz="1100" b="0" i="0" u="none" strike="noStrike" baseline="0" noProof="0" dirty="0">
                          <a:solidFill>
                            <a:schemeClr val="tx1"/>
                          </a:solidFill>
                          <a:latin typeface="Calibri"/>
                        </a:rPr>
                        <a:t> reflects his belief in the "self-made man" ideal, which suggests success is earned solely through individual effort. However, Priestley critiques this view, showing that Birling's wealth stems not from pure merit but from exploiting others and benefiting from privilege. This highlights his blind spot—his failure to recognise that social and economic systems are rigged to favour the privileged, and success is often shaped by factors beyond individual control. </a:t>
                      </a:r>
                    </a:p>
                    <a:p>
                      <a:pPr marL="171450" lvl="0" indent="-171450">
                        <a:buFont typeface="Arial"/>
                        <a:buChar char="•"/>
                      </a:pPr>
                      <a:r>
                        <a:rPr lang="en-GB" sz="1100" b="1" i="0" u="none" strike="noStrike" baseline="0" noProof="0" dirty="0">
                          <a:solidFill>
                            <a:schemeClr val="tx1"/>
                          </a:solidFill>
                          <a:latin typeface="Calibri"/>
                        </a:rPr>
                        <a:t>The hyphen</a:t>
                      </a:r>
                      <a:r>
                        <a:rPr lang="en-GB" sz="1100" b="0" i="0" u="none" strike="noStrike" baseline="0" noProof="0" dirty="0">
                          <a:solidFill>
                            <a:schemeClr val="tx1"/>
                          </a:solidFill>
                          <a:latin typeface="Calibri"/>
                        </a:rPr>
                        <a:t> (signally a pause and additional information) reveals how family is merely an afterthought to Mr Birling. His priority will always be himself. </a:t>
                      </a:r>
                    </a:p>
                    <a:p>
                      <a:pPr marL="171450" lvl="0" indent="-171450">
                        <a:buFont typeface="Arial"/>
                        <a:buChar char="•"/>
                      </a:pPr>
                      <a:r>
                        <a:rPr lang="en-GB" sz="1100" b="1" i="0" u="none" strike="noStrike" baseline="0" noProof="0" dirty="0">
                          <a:solidFill>
                            <a:schemeClr val="tx1"/>
                          </a:solidFill>
                          <a:latin typeface="Calibri"/>
                        </a:rPr>
                        <a:t>The word "provide"</a:t>
                      </a:r>
                      <a:r>
                        <a:rPr lang="en-GB" sz="1100" b="0" i="0" u="none" strike="noStrike" baseline="0" noProof="0" dirty="0">
                          <a:solidFill>
                            <a:schemeClr val="tx1"/>
                          </a:solidFill>
                          <a:latin typeface="Calibri"/>
                        </a:rPr>
                        <a:t> highlights his emotionally detached attitude to family; for him, it’s about providing materially, rather than offering emotional or moral support. This links to his view of society: he sees relationships as transactional, based on practical concerns like money and social status, rather than mutual care or solidarity.</a:t>
                      </a:r>
                      <a:endParaRPr lang="en-GB" sz="1100" b="0" i="0" u="none" strike="noStrike" baseline="0" noProof="0">
                        <a:solidFill>
                          <a:schemeClr val="tx1"/>
                        </a:solidFill>
                        <a:latin typeface="Calibri"/>
                      </a:endParaRPr>
                    </a:p>
                    <a:p>
                      <a:pPr lvl="0">
                        <a:buNone/>
                      </a:pPr>
                      <a:endParaRPr lang="en-GB" sz="1100" b="0" i="0" u="none" strike="noStrike" baseline="0" noProof="0" dirty="0">
                        <a:solidFill>
                          <a:schemeClr val="tx1"/>
                        </a:solidFill>
                        <a:latin typeface="Calibri"/>
                      </a:endParaRPr>
                    </a:p>
                    <a:p>
                      <a:pPr lvl="0">
                        <a:buNone/>
                      </a:pPr>
                      <a:r>
                        <a:rPr lang="en-GB" sz="1100" b="1" i="0" u="none" strike="noStrike" baseline="0" noProof="0" dirty="0">
                          <a:solidFill>
                            <a:schemeClr val="tx1"/>
                          </a:solidFill>
                          <a:latin typeface="Calibri"/>
                        </a:rPr>
                        <a:t>Alt analysis:</a:t>
                      </a:r>
                      <a:r>
                        <a:rPr lang="en-GB" sz="1100" b="0" i="0" u="none" strike="noStrike" baseline="0" noProof="0" dirty="0">
                          <a:solidFill>
                            <a:schemeClr val="tx1"/>
                          </a:solidFill>
                          <a:latin typeface="Calibri"/>
                        </a:rPr>
                        <a:t> There’s a subtle implication here that the family unit exists primarily to serve the interests of the patriarchal figure </a:t>
                      </a:r>
                      <a:endParaRPr lang="en-GB" sz="1100" b="0" i="0" u="none" strike="noStrike" baseline="0" noProof="0">
                        <a:solidFill>
                          <a:schemeClr val="tx1"/>
                        </a:solidFill>
                        <a:latin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50928449"/>
                  </a:ext>
                </a:extLst>
              </a:tr>
              <a:tr h="2368842">
                <a:tc>
                  <a:txBody>
                    <a:bodyPr/>
                    <a:lstStyle/>
                    <a:p>
                      <a:pPr marL="0" marR="0" lvl="0" indent="0" algn="ctr">
                        <a:lnSpc>
                          <a:spcPct val="100000"/>
                        </a:lnSpc>
                        <a:spcBef>
                          <a:spcPts val="0"/>
                        </a:spcBef>
                        <a:spcAft>
                          <a:spcPts val="0"/>
                        </a:spcAft>
                        <a:buNone/>
                      </a:pPr>
                      <a:r>
                        <a:rPr lang="en-US" sz="1100" b="0" i="0" u="none" strike="noStrike" noProof="0" dirty="0">
                          <a:solidFill>
                            <a:schemeClr val="tx1"/>
                          </a:solidFill>
                          <a:latin typeface="Calibri"/>
                        </a:rPr>
                        <a:t>“the way these cranks talk and write now, you'd think everybody has to look after everybody else, as if we were all mixed up together like bees in a hive, community and all that nonsense"</a:t>
                      </a:r>
                      <a:endParaRPr lang="en-US" b="0">
                        <a:solidFill>
                          <a:schemeClr val="tx1"/>
                        </a:solidFill>
                        <a:latin typeface="Calibri"/>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100" baseline="0" dirty="0">
                          <a:solidFill>
                            <a:schemeClr val="tx1"/>
                          </a:solidFill>
                          <a:latin typeface="Calibri"/>
                        </a:rPr>
                        <a:t>Mr Birling – during his capitalist rant in Act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buFont typeface="Arial"/>
                        <a:buChar char="•"/>
                      </a:pPr>
                      <a:r>
                        <a:rPr lang="en-GB" sz="1100" b="0" i="0" u="none" strike="noStrike" baseline="0" noProof="0" dirty="0">
                          <a:solidFill>
                            <a:schemeClr val="tx1"/>
                          </a:solidFill>
                          <a:latin typeface="Calibri"/>
                        </a:rPr>
                        <a:t>"</a:t>
                      </a:r>
                      <a:r>
                        <a:rPr lang="en-GB" sz="1100" b="1" i="0" u="none" strike="noStrike" baseline="0" noProof="0" dirty="0">
                          <a:solidFill>
                            <a:schemeClr val="tx1"/>
                          </a:solidFill>
                          <a:latin typeface="Calibri"/>
                        </a:rPr>
                        <a:t>nonsense</a:t>
                      </a:r>
                      <a:r>
                        <a:rPr lang="en-GB" sz="1100" b="0" i="0" u="none" strike="noStrike" baseline="0" noProof="0" dirty="0">
                          <a:solidFill>
                            <a:schemeClr val="tx1"/>
                          </a:solidFill>
                          <a:latin typeface="Calibri"/>
                        </a:rPr>
                        <a:t>," suggesting that he sees any notion of collective responsibility as unrealistic and misguided, almost laughable/ridiculous. </a:t>
                      </a:r>
                    </a:p>
                    <a:p>
                      <a:pPr marL="171450" lvl="0" indent="-171450">
                        <a:buFont typeface="Arial"/>
                        <a:buChar char="•"/>
                      </a:pPr>
                      <a:r>
                        <a:rPr lang="en-GB" sz="1100" b="1" i="0" u="none" strike="noStrike" baseline="0" noProof="0" dirty="0">
                          <a:solidFill>
                            <a:schemeClr val="tx1"/>
                          </a:solidFill>
                          <a:latin typeface="Calibri"/>
                        </a:rPr>
                        <a:t>Metaphor 'bees in a hive'</a:t>
                      </a:r>
                      <a:r>
                        <a:rPr lang="en-GB" sz="1100" b="0" i="0" u="none" strike="noStrike" baseline="0" noProof="0" dirty="0">
                          <a:solidFill>
                            <a:schemeClr val="tx1"/>
                          </a:solidFill>
                          <a:latin typeface="Calibri"/>
                        </a:rPr>
                        <a:t> -  highlights his rejection of collective effort and community. He dismisses the idea of mutual care as "nonsense," belittling the concept of interconnectedness and solidarity. This reveals Birling’s detachment from the needs of the wider society, viewing cooperation as weak or unnatural. </a:t>
                      </a:r>
                      <a:endParaRPr lang="en-GB" sz="1100" b="0" i="0" u="none" strike="noStrike" baseline="0" noProof="0">
                        <a:solidFill>
                          <a:schemeClr val="tx1"/>
                        </a:solidFill>
                        <a:latin typeface="Calibri"/>
                      </a:endParaRPr>
                    </a:p>
                    <a:p>
                      <a:pPr marL="171450" lvl="0" indent="-171450">
                        <a:buFont typeface="Arial"/>
                        <a:buChar char="•"/>
                      </a:pPr>
                      <a:r>
                        <a:rPr lang="en-GB" sz="1100" b="1" i="0" u="none" strike="noStrike" baseline="0" noProof="0" dirty="0">
                          <a:solidFill>
                            <a:schemeClr val="tx1"/>
                          </a:solidFill>
                          <a:latin typeface="Calibri"/>
                        </a:rPr>
                        <a:t>By calling reformers "cranks</a:t>
                      </a:r>
                      <a:r>
                        <a:rPr lang="en-GB" sz="1100" b="0" i="0" u="none" strike="noStrike" baseline="0" noProof="0" dirty="0">
                          <a:solidFill>
                            <a:schemeClr val="tx1"/>
                          </a:solidFill>
                          <a:latin typeface="Calibri"/>
                        </a:rPr>
                        <a:t>," Birling belittles those advocating for social change, dismissing their ideas as irrational. This reflects his arrogance, intellectual laziness, and resistance to any challenge to his worldview – almost attempting to marginalise them. Priestley uses Birling’s words to critique the selfishness at the heart of capitalist ideology.</a:t>
                      </a:r>
                      <a:endParaRPr lang="en-GB" sz="1100" b="0" i="0" u="none" strike="noStrike" baseline="0" noProof="0">
                        <a:solidFill>
                          <a:schemeClr val="tx1"/>
                        </a:solidFill>
                        <a:latin typeface="Calibri"/>
                      </a:endParaRPr>
                    </a:p>
                    <a:p>
                      <a:pPr lvl="0">
                        <a:buNone/>
                      </a:pPr>
                      <a:endParaRPr lang="en-GB" sz="1100" b="0" i="0" u="none" strike="noStrike" baseline="0" noProof="0" dirty="0">
                        <a:solidFill>
                          <a:schemeClr val="tx1"/>
                        </a:solidFill>
                        <a:latin typeface="Calibri"/>
                      </a:endParaRPr>
                    </a:p>
                    <a:p>
                      <a:pPr lvl="0">
                        <a:buNone/>
                      </a:pPr>
                      <a:r>
                        <a:rPr lang="en-GB" sz="1100" b="1" i="0" u="none" strike="noStrike" baseline="0" noProof="0" dirty="0">
                          <a:solidFill>
                            <a:schemeClr val="tx1"/>
                          </a:solidFill>
                          <a:latin typeface="Calibri"/>
                        </a:rPr>
                        <a:t>Alt analysis:</a:t>
                      </a:r>
                      <a:r>
                        <a:rPr lang="en-GB" sz="1100" b="0" i="0" u="none" strike="noStrike" baseline="0" noProof="0" dirty="0">
                          <a:solidFill>
                            <a:schemeClr val="tx1"/>
                          </a:solidFill>
                          <a:latin typeface="Calibri"/>
                        </a:rPr>
                        <a:t> "nonsense" could imply that collective responsibility is genuinely 'nonsense' to him because he is unable to fathom a world where individuals work together for a common goal, his mind is hard wired towards money and individualism. </a:t>
                      </a:r>
                    </a:p>
                    <a:p>
                      <a:pPr lvl="0">
                        <a:buNone/>
                      </a:pPr>
                      <a:endParaRPr lang="en-GB" sz="1100" b="0" i="0" u="none" strike="noStrike" baseline="0" noProof="0" dirty="0">
                        <a:solidFill>
                          <a:schemeClr val="tx1"/>
                        </a:solidFill>
                        <a:latin typeface="Calibri"/>
                      </a:endParaRPr>
                    </a:p>
                    <a:p>
                      <a:pPr lvl="0">
                        <a:buNone/>
                      </a:pPr>
                      <a:r>
                        <a:rPr lang="en-GB" sz="1100" b="1" i="0" u="none" strike="noStrike" baseline="0" noProof="0" dirty="0">
                          <a:solidFill>
                            <a:schemeClr val="tx1"/>
                          </a:solidFill>
                          <a:latin typeface="Calibri"/>
                        </a:rPr>
                        <a:t>Alt analysis:</a:t>
                      </a:r>
                      <a:r>
                        <a:rPr lang="en-GB" sz="1100" b="0" i="0" u="none" strike="noStrike" baseline="0" noProof="0" dirty="0">
                          <a:solidFill>
                            <a:schemeClr val="tx1"/>
                          </a:solidFill>
                          <a:latin typeface="Calibri"/>
                        </a:rPr>
                        <a:t> The line reveals Birling’s fear of social change, seeing ideas of community and equality as a threat to his wealth and status. He believes the existing status quo, where the wealthy hold power, should remain intact, viewing calls for fairness as disruptive.</a:t>
                      </a:r>
                      <a:endParaRPr lang="en-GB">
                        <a:latin typeface="Calibri"/>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09299847"/>
                  </a:ext>
                </a:extLst>
              </a:tr>
            </a:tbl>
          </a:graphicData>
        </a:graphic>
      </p:graphicFrame>
    </p:spTree>
    <p:extLst>
      <p:ext uri="{BB962C8B-B14F-4D97-AF65-F5344CB8AC3E}">
        <p14:creationId xmlns:p14="http://schemas.microsoft.com/office/powerpoint/2010/main" val="3221353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077106748"/>
              </p:ext>
            </p:extLst>
          </p:nvPr>
        </p:nvGraphicFramePr>
        <p:xfrm>
          <a:off x="169868" y="126734"/>
          <a:ext cx="11944304" cy="6919381"/>
        </p:xfrm>
        <a:graphic>
          <a:graphicData uri="http://schemas.openxmlformats.org/drawingml/2006/table">
            <a:tbl>
              <a:tblPr firstRow="1" bandRow="1">
                <a:tableStyleId>{5C22544A-7EE6-4342-B048-85BDC9FD1C3A}</a:tableStyleId>
              </a:tblPr>
              <a:tblGrid>
                <a:gridCol w="1538432">
                  <a:extLst>
                    <a:ext uri="{9D8B030D-6E8A-4147-A177-3AD203B41FA5}">
                      <a16:colId xmlns:a16="http://schemas.microsoft.com/office/drawing/2014/main" val="1316781019"/>
                    </a:ext>
                  </a:extLst>
                </a:gridCol>
                <a:gridCol w="1799616">
                  <a:extLst>
                    <a:ext uri="{9D8B030D-6E8A-4147-A177-3AD203B41FA5}">
                      <a16:colId xmlns:a16="http://schemas.microsoft.com/office/drawing/2014/main" val="339869215"/>
                    </a:ext>
                  </a:extLst>
                </a:gridCol>
                <a:gridCol w="8606256">
                  <a:extLst>
                    <a:ext uri="{9D8B030D-6E8A-4147-A177-3AD203B41FA5}">
                      <a16:colId xmlns:a16="http://schemas.microsoft.com/office/drawing/2014/main" val="3035955421"/>
                    </a:ext>
                  </a:extLst>
                </a:gridCol>
              </a:tblGrid>
              <a:tr h="274741">
                <a:tc>
                  <a:txBody>
                    <a:bodyPr/>
                    <a:lstStyle/>
                    <a:p>
                      <a:r>
                        <a:rPr lang="en-GB" sz="1200" dirty="0">
                          <a:solidFill>
                            <a:sysClr val="windowText" lastClr="000000"/>
                          </a:solidFill>
                          <a:latin typeface="Corbel" panose="020B0503020204020204" pitchFamily="34" charset="0"/>
                        </a:rPr>
                        <a:t>Key quote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dirty="0">
                          <a:solidFill>
                            <a:sysClr val="windowText" lastClr="000000"/>
                          </a:solidFill>
                          <a:latin typeface="Corbel" panose="020B0503020204020204" pitchFamily="34" charset="0"/>
                        </a:rPr>
                        <a:t>Who said it and when?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dirty="0">
                          <a:solidFill>
                            <a:sysClr val="windowText" lastClr="000000"/>
                          </a:solidFill>
                          <a:latin typeface="Corbel" panose="020B0503020204020204" pitchFamily="34" charset="0"/>
                        </a:rPr>
                        <a:t>In depth analysis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72270255"/>
                  </a:ext>
                </a:extLst>
              </a:tr>
              <a:tr h="2228460">
                <a:tc>
                  <a:txBody>
                    <a:bodyPr/>
                    <a:lstStyle/>
                    <a:p>
                      <a:pPr marL="0" lvl="0" indent="0" algn="ctr">
                        <a:lnSpc>
                          <a:spcPct val="100000"/>
                        </a:lnSpc>
                        <a:spcBef>
                          <a:spcPts val="0"/>
                        </a:spcBef>
                        <a:spcAft>
                          <a:spcPts val="0"/>
                        </a:spcAft>
                        <a:buNone/>
                      </a:pPr>
                      <a:r>
                        <a:rPr lang="en-GB" sz="1200" b="0" i="0" u="none" strike="noStrike" noProof="0" dirty="0">
                          <a:solidFill>
                            <a:srgbClr val="000000"/>
                          </a:solidFill>
                          <a:latin typeface="Calibri"/>
                        </a:rPr>
                        <a:t>‘The girl had been causing trouble in the works.  I was quite justified.’  </a:t>
                      </a:r>
                      <a:endParaRPr lang="en-US" sz="1200">
                        <a:latin typeface="Calibri"/>
                      </a:endParaRPr>
                    </a:p>
                  </a:txBody>
                  <a:tcPr anchor="ctr">
                    <a:lnL w="12700">
                      <a:solidFill>
                        <a:schemeClr val="tx1"/>
                      </a:solidFill>
                    </a:lnL>
                    <a:lnR w="12700">
                      <a:solidFill>
                        <a:schemeClr val="tx1"/>
                      </a:solidFill>
                    </a:lnR>
                    <a:lnT w="12700">
                      <a:solidFill>
                        <a:schemeClr val="tx1"/>
                      </a:solidFill>
                    </a:lnT>
                    <a:lnB w="12700">
                      <a:solidFill>
                        <a:schemeClr val="tx1"/>
                      </a:solidFill>
                    </a:lnB>
                    <a:lnTlToBr w="0">
                      <a:noFill/>
                    </a:lnTlToBr>
                    <a:lnBlToTr w="0">
                      <a:noFill/>
                    </a:lnBlToTr>
                    <a:solidFill>
                      <a:schemeClr val="bg1"/>
                    </a:solidFill>
                  </a:tcPr>
                </a:tc>
                <a:tc>
                  <a:txBody>
                    <a:bodyPr/>
                    <a:lstStyle/>
                    <a:p>
                      <a:pPr lvl="0">
                        <a:buNone/>
                      </a:pPr>
                      <a:r>
                        <a:rPr lang="en-GB" sz="1200" dirty="0">
                          <a:solidFill>
                            <a:schemeClr val="tx1"/>
                          </a:solidFill>
                          <a:latin typeface="Calibri"/>
                        </a:rPr>
                        <a:t>Mr Birling – during his interrogation in Act 1</a:t>
                      </a:r>
                    </a:p>
                  </a:txBody>
                  <a:tcPr>
                    <a:lnL w="12700">
                      <a:solidFill>
                        <a:schemeClr val="tx1"/>
                      </a:solidFill>
                    </a:lnL>
                    <a:lnR w="12700">
                      <a:solidFill>
                        <a:schemeClr val="tx1"/>
                      </a:solidFill>
                    </a:lnR>
                    <a:lnT w="12700">
                      <a:solidFill>
                        <a:schemeClr val="tx1"/>
                      </a:solidFill>
                    </a:lnT>
                    <a:lnB w="12700">
                      <a:solidFill>
                        <a:schemeClr val="tx1"/>
                      </a:solidFill>
                    </a:lnB>
                    <a:lnTlToBr w="0">
                      <a:noFill/>
                    </a:lnTlToBr>
                    <a:lnBlToTr w="0">
                      <a:noFill/>
                    </a:lnBlToTr>
                    <a:solidFill>
                      <a:schemeClr val="bg1"/>
                    </a:solidFill>
                  </a:tcPr>
                </a:tc>
                <a:tc>
                  <a:txBody>
                    <a:bodyPr/>
                    <a:lstStyle/>
                    <a:p>
                      <a:pPr marL="171450" lvl="0" indent="-171450">
                        <a:buFont typeface="Arial"/>
                        <a:buChar char="•"/>
                      </a:pPr>
                      <a:r>
                        <a:rPr lang="en-GB" sz="1100" b="1" i="0" u="none" strike="noStrike" baseline="0" noProof="0" dirty="0">
                          <a:solidFill>
                            <a:schemeClr val="tx1"/>
                          </a:solidFill>
                          <a:latin typeface="Calibri"/>
                        </a:rPr>
                        <a:t>“The girl had been causing trouble in the works”</a:t>
                      </a:r>
                      <a:r>
                        <a:rPr lang="en-GB" sz="1100" b="0" i="0" u="none" strike="noStrike" baseline="0" noProof="0" dirty="0">
                          <a:solidFill>
                            <a:schemeClr val="tx1"/>
                          </a:solidFill>
                          <a:latin typeface="Calibri"/>
                        </a:rPr>
                        <a:t> is an attempt to shift blame away from himself, branding/labelling Eva as the 'problem'. </a:t>
                      </a:r>
                    </a:p>
                    <a:p>
                      <a:pPr marL="171450" lvl="0" indent="-171450">
                        <a:buFont typeface="Arial"/>
                        <a:buChar char="•"/>
                      </a:pPr>
                      <a:r>
                        <a:rPr lang="en-GB" sz="1100" b="1" i="0" u="none" strike="noStrike" baseline="0" noProof="0" dirty="0">
                          <a:solidFill>
                            <a:schemeClr val="tx1"/>
                          </a:solidFill>
                          <a:latin typeface="Calibri"/>
                        </a:rPr>
                        <a:t>“the girl”</a:t>
                      </a:r>
                      <a:r>
                        <a:rPr lang="en-GB" sz="1100" b="0" i="0" u="none" strike="noStrike" baseline="0" noProof="0" dirty="0">
                          <a:solidFill>
                            <a:schemeClr val="tx1"/>
                          </a:solidFill>
                          <a:latin typeface="Calibri"/>
                        </a:rPr>
                        <a:t> suggests a total lack of empathy, but also reduces her to a mere object of convenience in his narrative, rather than acknowledging her humanity or the impact his actions had on her life. This reflects his broader attitude toward the working class, whom he sees as faceless and easily replaceable. </a:t>
                      </a:r>
                    </a:p>
                    <a:p>
                      <a:pPr marL="171450" lvl="0" indent="-171450">
                        <a:buFont typeface="Arial"/>
                        <a:buChar char="•"/>
                      </a:pPr>
                      <a:r>
                        <a:rPr lang="en-GB" sz="1100" b="0" i="0" u="none" strike="noStrike" baseline="0" noProof="0" dirty="0">
                          <a:solidFill>
                            <a:schemeClr val="tx1"/>
                          </a:solidFill>
                          <a:latin typeface="Calibri"/>
                        </a:rPr>
                        <a:t>"</a:t>
                      </a:r>
                      <a:r>
                        <a:rPr lang="en-GB" sz="1100" b="1" i="0" u="none" strike="noStrike" baseline="0" noProof="0" dirty="0">
                          <a:solidFill>
                            <a:schemeClr val="tx1"/>
                          </a:solidFill>
                          <a:latin typeface="Calibri"/>
                        </a:rPr>
                        <a:t>justified</a:t>
                      </a:r>
                      <a:r>
                        <a:rPr lang="en-GB" sz="1100" b="0" i="0" u="none" strike="noStrike" baseline="0" noProof="0" dirty="0">
                          <a:solidFill>
                            <a:schemeClr val="tx1"/>
                          </a:solidFill>
                          <a:latin typeface="Calibri"/>
                        </a:rPr>
                        <a:t>" shows his belief in his authority and his right to control his workers without question. It shows hoe he views his decision as morally sound, rooted in his position of power. </a:t>
                      </a:r>
                    </a:p>
                    <a:p>
                      <a:pPr marL="171450" lvl="0" indent="-171450">
                        <a:buFont typeface="Arial"/>
                        <a:buChar char="•"/>
                      </a:pPr>
                      <a:r>
                        <a:rPr lang="en-GB" sz="1100" b="1" i="0" u="none" strike="noStrike" baseline="0" noProof="0" dirty="0">
                          <a:solidFill>
                            <a:schemeClr val="tx1"/>
                          </a:solidFill>
                          <a:latin typeface="Calibri"/>
                        </a:rPr>
                        <a:t>Colloquialism/short sentence</a:t>
                      </a:r>
                      <a:r>
                        <a:rPr lang="en-GB" sz="1100" b="0" i="0" u="none" strike="noStrike" baseline="0" noProof="0" dirty="0">
                          <a:solidFill>
                            <a:schemeClr val="tx1"/>
                          </a:solidFill>
                          <a:latin typeface="Calibri"/>
                        </a:rPr>
                        <a:t> - "I was quite justified"; he genuinely sees no issue, feels no remorse. He doesn’t consider the broader impact of his decision on Eva Smith’s life. His focus is purely on the practicalities of running his business, with no regard for the human consequences of his actions.</a:t>
                      </a:r>
                      <a:endParaRPr lang="en-GB" sz="1100" b="0" i="0" u="none" strike="noStrike" baseline="0" noProof="0">
                        <a:solidFill>
                          <a:schemeClr val="tx1"/>
                        </a:solidFill>
                        <a:latin typeface="Calibri"/>
                      </a:endParaRPr>
                    </a:p>
                    <a:p>
                      <a:pPr lvl="0">
                        <a:buNone/>
                      </a:pPr>
                      <a:endParaRPr lang="en-GB" sz="1100" b="0" i="0" u="none" strike="noStrike" baseline="0" noProof="0" dirty="0">
                        <a:solidFill>
                          <a:schemeClr val="tx1"/>
                        </a:solidFill>
                        <a:latin typeface="Calibri"/>
                      </a:endParaRPr>
                    </a:p>
                    <a:p>
                      <a:pPr lvl="0">
                        <a:buNone/>
                      </a:pPr>
                      <a:r>
                        <a:rPr lang="en-GB" sz="1100" b="1" i="0" u="none" strike="noStrike" baseline="0" noProof="0" dirty="0">
                          <a:solidFill>
                            <a:schemeClr val="tx1"/>
                          </a:solidFill>
                          <a:latin typeface="Calibri"/>
                        </a:rPr>
                        <a:t>Alt analysis</a:t>
                      </a:r>
                      <a:r>
                        <a:rPr lang="en-GB" sz="1100" b="0" i="0" u="none" strike="noStrike" baseline="0" noProof="0" dirty="0">
                          <a:solidFill>
                            <a:schemeClr val="tx1"/>
                          </a:solidFill>
                          <a:latin typeface="Calibri"/>
                        </a:rPr>
                        <a:t>: Typical capitalist mindset; workers like Eva Smith are disposable, and their well-being is secondary to maintaining order and profit in the workplace. </a:t>
                      </a:r>
                    </a:p>
                    <a:p>
                      <a:pPr lvl="0">
                        <a:buNone/>
                      </a:pPr>
                      <a:r>
                        <a:rPr lang="en-GB" sz="1100" b="0" i="0" u="none" strike="noStrike" baseline="0" noProof="0" dirty="0">
                          <a:solidFill>
                            <a:schemeClr val="tx1"/>
                          </a:solidFill>
                          <a:latin typeface="Calibri"/>
                        </a:rPr>
                        <a:t>Alt analysis: "causing trouble" - labelling working class as trouble makers, similar to Mrs B "</a:t>
                      </a:r>
                      <a:r>
                        <a:rPr lang="en-GB" sz="1100" b="0" i="0" u="none" strike="noStrike" baseline="0" noProof="0" dirty="0">
                          <a:solidFill>
                            <a:srgbClr val="000000"/>
                          </a:solidFill>
                          <a:latin typeface="Calibri"/>
                        </a:rPr>
                        <a:t>I think it was simply a piece of gross impertinence – quite deliberate..."</a:t>
                      </a:r>
                      <a:endParaRPr lang="en-GB" sz="1100" b="0" i="0" u="none" strike="noStrike" baseline="0" noProof="0" dirty="0">
                        <a:solidFill>
                          <a:schemeClr val="tx1"/>
                        </a:solidFill>
                        <a:latin typeface="Calibri"/>
                      </a:endParaRPr>
                    </a:p>
                  </a:txBody>
                  <a:tcPr>
                    <a:lnL w="12700">
                      <a:solidFill>
                        <a:schemeClr val="tx1"/>
                      </a:solidFill>
                    </a:lnL>
                    <a:lnR w="12700">
                      <a:solidFill>
                        <a:schemeClr val="tx1"/>
                      </a:solidFill>
                    </a:lnR>
                    <a:lnT w="12700">
                      <a:solidFill>
                        <a:schemeClr val="tx1"/>
                      </a:solidFill>
                    </a:lnT>
                    <a:lnB w="12700">
                      <a:solidFill>
                        <a:schemeClr val="tx1"/>
                      </a:solidFill>
                    </a:lnB>
                    <a:lnTlToBr w="0">
                      <a:noFill/>
                    </a:lnTlToBr>
                    <a:lnBlToTr w="0">
                      <a:noFill/>
                    </a:lnBlToTr>
                    <a:solidFill>
                      <a:schemeClr val="bg1"/>
                    </a:solidFill>
                  </a:tcPr>
                </a:tc>
                <a:extLst>
                  <a:ext uri="{0D108BD9-81ED-4DB2-BD59-A6C34878D82A}">
                    <a16:rowId xmlns:a16="http://schemas.microsoft.com/office/drawing/2014/main" val="1707464136"/>
                  </a:ext>
                </a:extLst>
              </a:tr>
              <a:tr h="1770563">
                <a:tc>
                  <a:txBody>
                    <a:bodyPr/>
                    <a:lstStyle/>
                    <a:p>
                      <a:pPr marL="0" marR="0" lvl="0" indent="0" algn="ctr">
                        <a:lnSpc>
                          <a:spcPct val="100000"/>
                        </a:lnSpc>
                        <a:spcBef>
                          <a:spcPts val="0"/>
                        </a:spcBef>
                        <a:spcAft>
                          <a:spcPts val="0"/>
                        </a:spcAft>
                        <a:buNone/>
                      </a:pPr>
                      <a:r>
                        <a:rPr lang="en-GB" sz="1050" b="0" i="0" u="none" strike="noStrike" noProof="0" dirty="0">
                          <a:solidFill>
                            <a:srgbClr val="000000"/>
                          </a:solidFill>
                          <a:latin typeface="Calibri"/>
                        </a:rPr>
                        <a:t>‘There you are! Proof positive.  The whole story is just a lot of moonshine.’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dirty="0">
                          <a:solidFill>
                            <a:schemeClr val="tx1"/>
                          </a:solidFill>
                          <a:latin typeface="Calibri"/>
                        </a:rPr>
                        <a:t>Mr Birling – Act 3 when the Inspector has left and he believes the Inspector isn't real/Eva may not have been the same person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buFont typeface="Arial"/>
                        <a:buChar char="•"/>
                      </a:pPr>
                      <a:r>
                        <a:rPr lang="en-GB" sz="1100" b="1" i="0" u="none" strike="noStrike" baseline="0" noProof="0" dirty="0">
                          <a:solidFill>
                            <a:schemeClr val="tx1"/>
                          </a:solidFill>
                          <a:latin typeface="Calibri"/>
                        </a:rPr>
                        <a:t>"proof positive"</a:t>
                      </a:r>
                      <a:r>
                        <a:rPr lang="en-GB" sz="1100" b="0" i="0" u="none" strike="noStrike" baseline="0" noProof="0" dirty="0">
                          <a:solidFill>
                            <a:schemeClr val="tx1"/>
                          </a:solidFill>
                          <a:latin typeface="Calibri"/>
                        </a:rPr>
                        <a:t>: Birling is eager to dismiss any challenge to his worldview, showing his deep need to preserve his reputation - "proof positive" shows his confidence in this “proof” reflects his desire to maintain control over the narrative and to reject the idea that he could be morally responsible for Eva Smith’s death. </a:t>
                      </a:r>
                      <a:endParaRPr lang="en-US">
                        <a:latin typeface="Calibri"/>
                      </a:endParaRPr>
                    </a:p>
                    <a:p>
                      <a:pPr marL="171450" lvl="0" indent="-171450">
                        <a:buFont typeface="Arial"/>
                        <a:buChar char="•"/>
                      </a:pPr>
                      <a:r>
                        <a:rPr lang="en-GB" sz="1100" b="0" i="0" u="none" strike="noStrike" baseline="0" noProof="0" dirty="0">
                          <a:solidFill>
                            <a:schemeClr val="tx1"/>
                          </a:solidFill>
                          <a:latin typeface="Calibri"/>
                        </a:rPr>
                        <a:t>"</a:t>
                      </a:r>
                      <a:r>
                        <a:rPr lang="en-GB" sz="1100" b="1" i="0" u="none" strike="noStrike" baseline="0" noProof="0" dirty="0">
                          <a:solidFill>
                            <a:schemeClr val="tx1"/>
                          </a:solidFill>
                          <a:latin typeface="Calibri"/>
                        </a:rPr>
                        <a:t>Moonshine</a:t>
                      </a:r>
                      <a:r>
                        <a:rPr lang="en-GB" sz="1100" b="0" i="0" u="none" strike="noStrike" baseline="0" noProof="0" dirty="0">
                          <a:solidFill>
                            <a:schemeClr val="tx1"/>
                          </a:solidFill>
                          <a:latin typeface="Calibri"/>
                        </a:rPr>
                        <a:t>" - dismissive term, has connotations of fabrication or nonsense, Birling uses this word to belittle the Inspector’s investigation and to suggest that all the moral questions raised by the Inspector are merely baseless, idealistic fantasies and not real. </a:t>
                      </a:r>
                    </a:p>
                    <a:p>
                      <a:pPr marL="171450" lvl="0" indent="-171450">
                        <a:buFont typeface="Arial"/>
                        <a:buChar char="•"/>
                      </a:pPr>
                      <a:r>
                        <a:rPr lang="en-GB" sz="1100" b="1" i="0" u="none" strike="noStrike" baseline="0" noProof="0" dirty="0">
                          <a:solidFill>
                            <a:schemeClr val="tx1"/>
                          </a:solidFill>
                          <a:latin typeface="Calibri"/>
                        </a:rPr>
                        <a:t>Exclamation </a:t>
                      </a:r>
                      <a:r>
                        <a:rPr lang="en-GB" sz="1100" b="0" i="0" u="none" strike="noStrike" baseline="0" noProof="0" dirty="0">
                          <a:solidFill>
                            <a:schemeClr val="tx1"/>
                          </a:solidFill>
                          <a:latin typeface="Calibri"/>
                        </a:rPr>
                        <a:t>(!): His immediate instinct is to deny any connection between his actions and Eva Smith’s fate, even when the evidence suggests otherwise, almost jumps at the chance to evade responsibility.</a:t>
                      </a:r>
                      <a:endParaRPr lang="en-GB">
                        <a:latin typeface="Calibri"/>
                      </a:endParaRPr>
                    </a:p>
                    <a:p>
                      <a:pPr lvl="0">
                        <a:buNone/>
                      </a:pPr>
                      <a:endParaRPr lang="en-GB" sz="1100" b="0" i="0" u="none" strike="noStrike" baseline="0" noProof="0" dirty="0">
                        <a:solidFill>
                          <a:schemeClr val="tx1"/>
                        </a:solidFill>
                        <a:latin typeface="Calibri"/>
                      </a:endParaRPr>
                    </a:p>
                    <a:p>
                      <a:pPr lvl="0">
                        <a:buNone/>
                      </a:pPr>
                      <a:r>
                        <a:rPr lang="en-GB" sz="1100" b="1" i="0" u="none" strike="noStrike" baseline="0" noProof="0" dirty="0">
                          <a:solidFill>
                            <a:schemeClr val="tx1"/>
                          </a:solidFill>
                          <a:latin typeface="Calibri"/>
                        </a:rPr>
                        <a:t>Alt analysis:</a:t>
                      </a:r>
                      <a:r>
                        <a:rPr lang="en-GB" sz="1100" b="0" i="0" u="none" strike="noStrike" baseline="0" noProof="0" dirty="0">
                          <a:solidFill>
                            <a:schemeClr val="tx1"/>
                          </a:solidFill>
                          <a:latin typeface="Calibri"/>
                        </a:rPr>
                        <a:t> Arrogance is his hubris; his use of "proof positive" suggests that he has convinced himself that his earlier actions were justified, and he believes this will be the final word on the matter. This overconfidence leads him to ignore the nuances of the situation and the possibility that his actions might have had serious consequences for others.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90796432"/>
                  </a:ext>
                </a:extLst>
              </a:tr>
              <a:tr h="2228460">
                <a:tc>
                  <a:txBody>
                    <a:bodyPr/>
                    <a:lstStyle/>
                    <a:p>
                      <a:pPr marL="0" marR="0" lvl="0" indent="0" algn="ctr">
                        <a:lnSpc>
                          <a:spcPct val="100000"/>
                        </a:lnSpc>
                        <a:spcBef>
                          <a:spcPts val="0"/>
                        </a:spcBef>
                        <a:spcAft>
                          <a:spcPts val="0"/>
                        </a:spcAft>
                        <a:buNone/>
                      </a:pPr>
                      <a:r>
                        <a:rPr lang="en-GB" sz="1050" b="0" i="0" u="none" strike="noStrike" noProof="0" dirty="0">
                          <a:solidFill>
                            <a:srgbClr val="000000"/>
                          </a:solidFill>
                          <a:latin typeface="Calibri"/>
                        </a:rPr>
                        <a:t>‘pink and intimate’ to ‘brighter and harder’  ‘rather pleased with themselves’</a:t>
                      </a:r>
                      <a:endParaRPr lang="en-US" sz="1050">
                        <a:latin typeface="Calibri"/>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dirty="0">
                          <a:solidFill>
                            <a:schemeClr val="tx1"/>
                          </a:solidFill>
                          <a:latin typeface="Calibri"/>
                        </a:rPr>
                        <a:t>Stage Directions – Act 1 – very beginning of the play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buFont typeface="Arial"/>
                        <a:buChar char="•"/>
                      </a:pPr>
                      <a:r>
                        <a:rPr lang="en-GB" sz="1100" b="1" baseline="0" dirty="0">
                          <a:solidFill>
                            <a:schemeClr val="tx1"/>
                          </a:solidFill>
                          <a:latin typeface="Calibri"/>
                        </a:rPr>
                        <a:t>"pink and intimate"</a:t>
                      </a:r>
                      <a:r>
                        <a:rPr lang="en-GB" sz="1100" baseline="0" dirty="0">
                          <a:solidFill>
                            <a:schemeClr val="tx1"/>
                          </a:solidFill>
                          <a:latin typeface="Calibri"/>
                        </a:rPr>
                        <a:t>: </a:t>
                      </a:r>
                      <a:r>
                        <a:rPr lang="en-GB" sz="1100" b="0" i="0" u="none" strike="noStrike" baseline="0" noProof="0" dirty="0">
                          <a:solidFill>
                            <a:schemeClr val="tx1"/>
                          </a:solidFill>
                          <a:latin typeface="Calibri"/>
                        </a:rPr>
                        <a:t>reflects the cozy, comfortable, and somewhat insular world of the Birling family at the beginning of the play. The warm pink light symbolizes the family's sense of security, wealth, and well-being. At this stage, the family is oblivious to the consequences of their actions and is wrapped up in their own world. </a:t>
                      </a:r>
                      <a:endParaRPr lang="en-US">
                        <a:latin typeface="Calibri"/>
                      </a:endParaRPr>
                    </a:p>
                    <a:p>
                      <a:pPr marL="171450" lvl="0" indent="-171450">
                        <a:buFont typeface="Arial"/>
                        <a:buChar char="•"/>
                      </a:pPr>
                      <a:r>
                        <a:rPr lang="en-GB" sz="1100" b="0" i="0" u="none" strike="noStrike" baseline="0" noProof="0" dirty="0">
                          <a:solidFill>
                            <a:schemeClr val="tx1"/>
                          </a:solidFill>
                          <a:latin typeface="Calibri"/>
                        </a:rPr>
                        <a:t>"</a:t>
                      </a:r>
                      <a:r>
                        <a:rPr lang="en-GB" sz="1100" b="1" i="0" u="none" strike="noStrike" baseline="0" noProof="0" dirty="0">
                          <a:solidFill>
                            <a:schemeClr val="tx1"/>
                          </a:solidFill>
                          <a:latin typeface="Calibri"/>
                        </a:rPr>
                        <a:t>pink</a:t>
                      </a:r>
                      <a:r>
                        <a:rPr lang="en-GB" sz="1100" b="0" i="0" u="none" strike="noStrike" baseline="0" noProof="0" dirty="0">
                          <a:solidFill>
                            <a:schemeClr val="tx1"/>
                          </a:solidFill>
                          <a:latin typeface="Calibri"/>
                        </a:rPr>
                        <a:t>" could symbolise a false sense of comfort or innocence. It’s a gentle, soothing light, but it’s also somewhat superficial—a world untouched by the harsh realities that will soon unfold (reminds us of the phrase "wearing rose tinted glasses"). </a:t>
                      </a:r>
                    </a:p>
                    <a:p>
                      <a:pPr marL="171450" lvl="0" indent="-171450">
                        <a:buFont typeface="Arial"/>
                        <a:buChar char="•"/>
                      </a:pPr>
                      <a:r>
                        <a:rPr lang="en-GB" sz="1100" b="1" i="0" u="none" strike="noStrike" baseline="0" noProof="0" dirty="0">
                          <a:solidFill>
                            <a:schemeClr val="tx1"/>
                          </a:solidFill>
                          <a:latin typeface="Calibri"/>
                        </a:rPr>
                        <a:t>"rather pleased with themselves"</a:t>
                      </a:r>
                      <a:r>
                        <a:rPr lang="en-GB" sz="1100" b="0" i="0" u="none" strike="noStrike" baseline="0" noProof="0" dirty="0">
                          <a:solidFill>
                            <a:schemeClr val="tx1"/>
                          </a:solidFill>
                          <a:latin typeface="Calibri"/>
                        </a:rPr>
                        <a:t>: The phrase "rather pleased with themselves" highlights the Birlings' smugness and self-satisfaction. Each family member is focused on their achievements and social status, feeling secure in their wealth. At this point, they are unchallenged in their beliefs and unaware of any wrongdoing. This is particularly evident in Mr. Birling’s boasts and his children's contentment with their privileges.</a:t>
                      </a:r>
                    </a:p>
                    <a:p>
                      <a:pPr marL="171450" lvl="0" indent="-171450">
                        <a:buFont typeface="Arial"/>
                        <a:buChar char="•"/>
                      </a:pPr>
                      <a:r>
                        <a:rPr lang="en-GB" sz="1100" b="1" i="0" u="none" strike="noStrike" baseline="0" noProof="0" dirty="0">
                          <a:solidFill>
                            <a:schemeClr val="tx1"/>
                          </a:solidFill>
                          <a:latin typeface="Calibri"/>
                        </a:rPr>
                        <a:t>Juxtaposition </a:t>
                      </a:r>
                      <a:r>
                        <a:rPr lang="en-GB" sz="1100" b="0" i="0" u="none" strike="noStrike" baseline="0" noProof="0" dirty="0">
                          <a:solidFill>
                            <a:schemeClr val="tx1"/>
                          </a:solidFill>
                          <a:latin typeface="Calibri"/>
                        </a:rPr>
                        <a:t>in the lighting: marks a significant change, the Inspector acts as a determined, impenetrable, unstoppable force that is going to shatter their world (burst their bubble!)</a:t>
                      </a:r>
                    </a:p>
                    <a:p>
                      <a:pPr lvl="0">
                        <a:buNone/>
                      </a:pPr>
                      <a:endParaRPr lang="en-GB" sz="1100" b="0" i="0" u="none" strike="noStrike" baseline="0" noProof="0" dirty="0">
                        <a:solidFill>
                          <a:schemeClr val="tx1"/>
                        </a:solidFill>
                        <a:latin typeface="Calibri"/>
                      </a:endParaRPr>
                    </a:p>
                    <a:p>
                      <a:pPr lvl="0">
                        <a:buNone/>
                      </a:pPr>
                      <a:r>
                        <a:rPr lang="en-GB" sz="1100" b="1" i="0" u="none" strike="noStrike" baseline="0" noProof="0" dirty="0">
                          <a:solidFill>
                            <a:schemeClr val="tx1"/>
                          </a:solidFill>
                          <a:latin typeface="Calibri"/>
                        </a:rPr>
                        <a:t>Alt analysis:</a:t>
                      </a:r>
                      <a:r>
                        <a:rPr lang="en-GB" sz="1100" b="0" i="0" u="none" strike="noStrike" baseline="0" noProof="0" dirty="0">
                          <a:solidFill>
                            <a:schemeClr val="tx1"/>
                          </a:solidFill>
                          <a:latin typeface="Calibri"/>
                        </a:rPr>
                        <a:t> audience awakening/warning about how quickly the upper class utopia can be dismantled, the class system isn't truly stable and is therefore easy to change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09299847"/>
                  </a:ext>
                </a:extLst>
              </a:tr>
            </a:tbl>
          </a:graphicData>
        </a:graphic>
      </p:graphicFrame>
    </p:spTree>
    <p:extLst>
      <p:ext uri="{BB962C8B-B14F-4D97-AF65-F5344CB8AC3E}">
        <p14:creationId xmlns:p14="http://schemas.microsoft.com/office/powerpoint/2010/main" val="1162862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08349176"/>
              </p:ext>
            </p:extLst>
          </p:nvPr>
        </p:nvGraphicFramePr>
        <p:xfrm>
          <a:off x="359956" y="301655"/>
          <a:ext cx="11456494" cy="6299071"/>
        </p:xfrm>
        <a:graphic>
          <a:graphicData uri="http://schemas.openxmlformats.org/drawingml/2006/table">
            <a:tbl>
              <a:tblPr firstRow="1" bandRow="1">
                <a:tableStyleId>{5C22544A-7EE6-4342-B048-85BDC9FD1C3A}</a:tableStyleId>
              </a:tblPr>
              <a:tblGrid>
                <a:gridCol w="1653087">
                  <a:extLst>
                    <a:ext uri="{9D8B030D-6E8A-4147-A177-3AD203B41FA5}">
                      <a16:colId xmlns:a16="http://schemas.microsoft.com/office/drawing/2014/main" val="1316781019"/>
                    </a:ext>
                  </a:extLst>
                </a:gridCol>
                <a:gridCol w="1988871">
                  <a:extLst>
                    <a:ext uri="{9D8B030D-6E8A-4147-A177-3AD203B41FA5}">
                      <a16:colId xmlns:a16="http://schemas.microsoft.com/office/drawing/2014/main" val="339869215"/>
                    </a:ext>
                  </a:extLst>
                </a:gridCol>
                <a:gridCol w="7814536">
                  <a:extLst>
                    <a:ext uri="{9D8B030D-6E8A-4147-A177-3AD203B41FA5}">
                      <a16:colId xmlns:a16="http://schemas.microsoft.com/office/drawing/2014/main" val="3035955421"/>
                    </a:ext>
                  </a:extLst>
                </a:gridCol>
              </a:tblGrid>
              <a:tr h="437972">
                <a:tc>
                  <a:txBody>
                    <a:bodyPr/>
                    <a:lstStyle/>
                    <a:p>
                      <a:r>
                        <a:rPr lang="en-GB" sz="1200" dirty="0">
                          <a:solidFill>
                            <a:sysClr val="windowText" lastClr="000000"/>
                          </a:solidFill>
                          <a:latin typeface="Calibri"/>
                        </a:rPr>
                        <a:t>Key quote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dirty="0">
                          <a:solidFill>
                            <a:sysClr val="windowText" lastClr="000000"/>
                          </a:solidFill>
                          <a:latin typeface="Calibri"/>
                        </a:rPr>
                        <a:t>Who said it and when?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dirty="0">
                          <a:solidFill>
                            <a:sysClr val="windowText" lastClr="000000"/>
                          </a:solidFill>
                          <a:latin typeface="Calibri"/>
                        </a:rPr>
                        <a:t>In depth analysis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72270255"/>
                  </a:ext>
                </a:extLst>
              </a:tr>
              <a:tr h="1352562">
                <a:tc>
                  <a:txBody>
                    <a:bodyPr/>
                    <a:lstStyle/>
                    <a:p>
                      <a:pPr lvl="0" algn="ctr">
                        <a:buNone/>
                      </a:pPr>
                      <a:r>
                        <a:rPr lang="en-GB" sz="1100" b="0" i="0" u="none" strike="noStrike" baseline="0" noProof="0" dirty="0">
                          <a:solidFill>
                            <a:srgbClr val="000000"/>
                          </a:solidFill>
                          <a:latin typeface="Calibri"/>
                        </a:rPr>
                        <a:t>‘sharp ring of the doorbell’</a:t>
                      </a:r>
                      <a:endParaRPr lang="en-US" sz="1100">
                        <a:latin typeface="Calibri"/>
                      </a:endParaRPr>
                    </a:p>
                  </a:txBody>
                  <a:tcPr anchor="ctr">
                    <a:lnL w="12700">
                      <a:solidFill>
                        <a:schemeClr val="tx1"/>
                      </a:solidFill>
                    </a:lnL>
                    <a:lnR w="12700">
                      <a:solidFill>
                        <a:schemeClr val="tx1"/>
                      </a:solidFill>
                    </a:lnR>
                    <a:lnT w="12700">
                      <a:solidFill>
                        <a:schemeClr val="tx1"/>
                      </a:solidFill>
                    </a:lnT>
                    <a:lnB w="12700">
                      <a:solidFill>
                        <a:schemeClr val="tx1"/>
                      </a:solidFill>
                    </a:lnB>
                    <a:lnTlToBr w="0">
                      <a:noFill/>
                    </a:lnTlToBr>
                    <a:lnBlToTr w="0">
                      <a:noFill/>
                    </a:lnBlToTr>
                    <a:solidFill>
                      <a:schemeClr val="bg1"/>
                    </a:solidFill>
                  </a:tcPr>
                </a:tc>
                <a:tc>
                  <a:txBody>
                    <a:bodyPr/>
                    <a:lstStyle/>
                    <a:p>
                      <a:pPr lvl="0">
                        <a:buNone/>
                      </a:pPr>
                      <a:r>
                        <a:rPr lang="en-GB" sz="1200" dirty="0">
                          <a:solidFill>
                            <a:schemeClr val="tx1"/>
                          </a:solidFill>
                          <a:latin typeface="Calibri"/>
                        </a:rPr>
                        <a:t>Stage Directions – Act 1 – very beginning of the play </a:t>
                      </a:r>
                      <a:endParaRPr lang="en-US">
                        <a:latin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buFont typeface="Arial"/>
                        <a:buChar char="•"/>
                      </a:pPr>
                      <a:r>
                        <a:rPr lang="en-GB" sz="1100" baseline="0" dirty="0">
                          <a:solidFill>
                            <a:schemeClr val="tx1"/>
                          </a:solidFill>
                          <a:latin typeface="Calibri"/>
                        </a:rPr>
                        <a:t>"</a:t>
                      </a:r>
                      <a:r>
                        <a:rPr lang="en-GB" sz="1100" b="1" baseline="0" dirty="0">
                          <a:solidFill>
                            <a:schemeClr val="tx1"/>
                          </a:solidFill>
                          <a:latin typeface="Calibri"/>
                        </a:rPr>
                        <a:t>sharp</a:t>
                      </a:r>
                      <a:r>
                        <a:rPr lang="en-GB" sz="1100" baseline="0" dirty="0">
                          <a:solidFill>
                            <a:schemeClr val="tx1"/>
                          </a:solidFill>
                          <a:latin typeface="Calibri"/>
                        </a:rPr>
                        <a:t>" - has connotations of something sudden, abrupt, jarring - </a:t>
                      </a:r>
                      <a:r>
                        <a:rPr lang="en-GB" sz="1100" b="0" i="0" u="none" strike="noStrike" baseline="0" noProof="0" dirty="0">
                          <a:solidFill>
                            <a:schemeClr val="tx1"/>
                          </a:solidFill>
                          <a:latin typeface="Calibri"/>
                        </a:rPr>
                        <a:t>The doorbell’s sharpness marks the arrival of the Inspector, who will shatter their complacency and force them to confront uncomfortable truths. </a:t>
                      </a:r>
                      <a:endParaRPr lang="en-US" sz="1100">
                        <a:latin typeface="Calibri"/>
                      </a:endParaRPr>
                    </a:p>
                    <a:p>
                      <a:pPr marL="171450" lvl="0" indent="-171450">
                        <a:buFont typeface="Arial"/>
                        <a:buChar char="•"/>
                      </a:pPr>
                      <a:r>
                        <a:rPr lang="en-GB" sz="1100" b="1" i="0" u="none" strike="noStrike" baseline="0" noProof="0" dirty="0">
                          <a:solidFill>
                            <a:schemeClr val="tx1"/>
                          </a:solidFill>
                          <a:latin typeface="Calibri"/>
                        </a:rPr>
                        <a:t>Contrast</a:t>
                      </a:r>
                      <a:r>
                        <a:rPr lang="en-GB" sz="1100" b="0" i="0" u="none" strike="noStrike" baseline="0" noProof="0" dirty="0">
                          <a:solidFill>
                            <a:schemeClr val="tx1"/>
                          </a:solidFill>
                          <a:latin typeface="Calibri"/>
                        </a:rPr>
                        <a:t>: This sudden, clear noise contrasts with the earlier "pink and intimate" atmosphere, foreshadowing the harsh reality that will soon be revealed. The doorbell represents an intrusion into the Birlings' protected, insular world. </a:t>
                      </a:r>
                      <a:endParaRPr lang="en-US" sz="1100">
                        <a:latin typeface="Calibri"/>
                      </a:endParaRPr>
                    </a:p>
                    <a:p>
                      <a:pPr lvl="0">
                        <a:buNone/>
                      </a:pPr>
                      <a:endParaRPr lang="en-GB" sz="1100" b="0" i="0" u="none" strike="noStrike" baseline="0" noProof="0" dirty="0">
                        <a:solidFill>
                          <a:schemeClr val="tx1"/>
                        </a:solidFill>
                        <a:latin typeface="Calibri"/>
                      </a:endParaRPr>
                    </a:p>
                    <a:p>
                      <a:pPr lvl="0">
                        <a:buNone/>
                      </a:pPr>
                      <a:r>
                        <a:rPr lang="en-GB" sz="1100" b="1" i="0" u="none" strike="noStrike" baseline="0" noProof="0" dirty="0">
                          <a:solidFill>
                            <a:schemeClr val="tx1"/>
                          </a:solidFill>
                          <a:latin typeface="Calibri"/>
                        </a:rPr>
                        <a:t>Alt analysis:</a:t>
                      </a:r>
                      <a:r>
                        <a:rPr lang="en-GB" sz="1100" b="0" i="0" u="none" strike="noStrike" baseline="0" noProof="0" dirty="0">
                          <a:solidFill>
                            <a:schemeClr val="tx1"/>
                          </a:solidFill>
                          <a:latin typeface="Calibri"/>
                        </a:rPr>
                        <a:t> metaphor – it is a metaphorical wake up call, forcing them to move from their comfortable, complacent state to one where they must engage with the reality of their social responsibilities.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50250700"/>
                  </a:ext>
                </a:extLst>
              </a:tr>
              <a:tr h="1893582">
                <a:tc>
                  <a:txBody>
                    <a:bodyPr/>
                    <a:lstStyle/>
                    <a:p>
                      <a:pPr lvl="0" algn="ctr">
                        <a:buNone/>
                      </a:pPr>
                      <a:r>
                        <a:rPr lang="en-GB" sz="1100" b="0" i="0" u="none" strike="noStrike" baseline="0" noProof="0" dirty="0">
                          <a:solidFill>
                            <a:srgbClr val="000000"/>
                          </a:solidFill>
                          <a:latin typeface="Calibri"/>
                        </a:rPr>
                        <a:t>‘She was here alone, friendless, almost penniless, desperate…And you slammed the door in her face.’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baseline="0" dirty="0">
                          <a:solidFill>
                            <a:sysClr val="windowText" lastClr="000000"/>
                          </a:solidFill>
                          <a:latin typeface="Calibri"/>
                        </a:rPr>
                        <a:t>Inspector Goole – Act 2 – directed at Mrs Birling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buFont typeface="Arial"/>
                        <a:buChar char="•"/>
                      </a:pPr>
                      <a:r>
                        <a:rPr lang="en-GB" sz="1100" b="1" baseline="0" dirty="0">
                          <a:solidFill>
                            <a:schemeClr val="tx1"/>
                          </a:solidFill>
                          <a:latin typeface="Calibri"/>
                        </a:rPr>
                        <a:t>Emotive language/pathos</a:t>
                      </a:r>
                      <a:r>
                        <a:rPr lang="en-GB" sz="1100" baseline="0" dirty="0">
                          <a:solidFill>
                            <a:schemeClr val="tx1"/>
                          </a:solidFill>
                          <a:latin typeface="Calibri"/>
                        </a:rPr>
                        <a:t>: </a:t>
                      </a:r>
                      <a:r>
                        <a:rPr lang="en-GB" sz="1100" b="0" i="0" u="none" strike="noStrike" baseline="0" noProof="0" dirty="0">
                          <a:solidFill>
                            <a:schemeClr val="tx1"/>
                          </a:solidFill>
                          <a:latin typeface="Calibri"/>
                        </a:rPr>
                        <a:t>creates a vivid image of Eva Smith’s helplessness and vulnerability. </a:t>
                      </a:r>
                      <a:endParaRPr lang="en-US" sz="1100">
                        <a:latin typeface="Calibri"/>
                      </a:endParaRPr>
                    </a:p>
                    <a:p>
                      <a:pPr marL="171450" lvl="0" indent="-171450">
                        <a:buFont typeface="Arial"/>
                        <a:buChar char="•"/>
                      </a:pPr>
                      <a:r>
                        <a:rPr lang="en-GB" sz="1100" b="1" i="0" u="none" strike="noStrike" baseline="0" noProof="0" dirty="0">
                          <a:solidFill>
                            <a:schemeClr val="tx1"/>
                          </a:solidFill>
                          <a:latin typeface="Calibri"/>
                        </a:rPr>
                        <a:t>The repetition</a:t>
                      </a:r>
                      <a:r>
                        <a:rPr lang="en-GB" sz="1100" b="0" i="0" u="none" strike="noStrike" baseline="0" noProof="0" dirty="0">
                          <a:solidFill>
                            <a:schemeClr val="tx1"/>
                          </a:solidFill>
                          <a:latin typeface="Calibri"/>
                        </a:rPr>
                        <a:t> of these words emphasizes her isolation and despair. The Inspector uses this emotional language in an attempt to evoke sympathy from the characters and the audience, making it clear that Eva was in a dire, almost hopeless situation. </a:t>
                      </a:r>
                    </a:p>
                    <a:p>
                      <a:pPr marL="171450" lvl="0" indent="-171450">
                        <a:buFont typeface="Arial"/>
                        <a:buChar char="•"/>
                      </a:pPr>
                      <a:r>
                        <a:rPr lang="en-GB" sz="1100" b="1" i="0" u="none" strike="noStrike" baseline="0" noProof="0" dirty="0">
                          <a:solidFill>
                            <a:schemeClr val="tx1"/>
                          </a:solidFill>
                          <a:latin typeface="Calibri"/>
                        </a:rPr>
                        <a:t>Contrast</a:t>
                      </a:r>
                      <a:r>
                        <a:rPr lang="en-GB" sz="1100" b="0" i="0" u="none" strike="noStrike" baseline="0" noProof="0" dirty="0">
                          <a:solidFill>
                            <a:schemeClr val="tx1"/>
                          </a:solidFill>
                          <a:latin typeface="Calibri"/>
                        </a:rPr>
                        <a:t>: The use of the words "friendless" and "penniless" creates a stark contrast to the Birlings who live in comfort and privilege; the working class are continually vulnerable to exploitation and suffering whilst the Birlings are insulated from the harsh reality. </a:t>
                      </a:r>
                      <a:endParaRPr lang="en-GB" sz="1100">
                        <a:latin typeface="Calibri"/>
                      </a:endParaRPr>
                    </a:p>
                    <a:p>
                      <a:pPr marL="171450" lvl="0" indent="-171450">
                        <a:buFont typeface="Arial"/>
                        <a:buChar char="•"/>
                      </a:pPr>
                      <a:r>
                        <a:rPr lang="en-GB" sz="1100" b="1" i="0" u="none" strike="noStrike" baseline="0" noProof="0" dirty="0">
                          <a:solidFill>
                            <a:schemeClr val="tx1"/>
                          </a:solidFill>
                          <a:latin typeface="Calibri"/>
                        </a:rPr>
                        <a:t>Symbolism</a:t>
                      </a:r>
                      <a:r>
                        <a:rPr lang="en-GB" sz="1100" b="0" i="0" u="none" strike="noStrike" baseline="0" noProof="0" dirty="0">
                          <a:solidFill>
                            <a:schemeClr val="tx1"/>
                          </a:solidFill>
                          <a:latin typeface="Calibri"/>
                        </a:rPr>
                        <a:t>: The "slammed door" is a powerful symbolic image. A door typically represents an opportunity, a way in or out, but when it is "slammed," it symbolizes rejection and exclusion. Mrs. Birling's refusal to help Eva by literally "slamming the door" in her face shows her emotional coldness and complete disregard for the suffering of others. The door here is symbolic of the barriers between the social classes, representing the way the privileged close themselves off from the struggles of the poor.</a:t>
                      </a:r>
                      <a:endParaRPr lang="en-GB" sz="1100">
                        <a:latin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90796432"/>
                  </a:ext>
                </a:extLst>
              </a:tr>
              <a:tr h="2614955">
                <a:tc>
                  <a:txBody>
                    <a:bodyPr/>
                    <a:lstStyle/>
                    <a:p>
                      <a:pPr marL="0" marR="0" lvl="0" indent="0" algn="ctr">
                        <a:lnSpc>
                          <a:spcPct val="100000"/>
                        </a:lnSpc>
                        <a:spcBef>
                          <a:spcPts val="0"/>
                        </a:spcBef>
                        <a:spcAft>
                          <a:spcPts val="0"/>
                        </a:spcAft>
                        <a:buNone/>
                      </a:pPr>
                      <a:r>
                        <a:rPr lang="en-GB" sz="1100" b="0" i="0" u="none" strike="noStrike" baseline="0" noProof="0" dirty="0">
                          <a:solidFill>
                            <a:srgbClr val="000000"/>
                          </a:solidFill>
                          <a:latin typeface="Calibri"/>
                        </a:rPr>
                        <a:t>‘…just used her for the end of a stupid drunken evening, as if she was an animal, a thing, not a person.’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baseline="0" dirty="0">
                          <a:solidFill>
                            <a:sysClr val="windowText" lastClr="000000"/>
                          </a:solidFill>
                          <a:latin typeface="Calibri"/>
                        </a:rPr>
                        <a:t>Inspector Goole – Act 3 - directed at Eric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buFont typeface="Arial"/>
                        <a:buChar char="•"/>
                      </a:pPr>
                      <a:r>
                        <a:rPr lang="en-GB" sz="1100" b="1" i="0" u="none" strike="noStrike" baseline="0" noProof="0" dirty="0">
                          <a:solidFill>
                            <a:schemeClr val="tx1"/>
                          </a:solidFill>
                          <a:latin typeface="Calibri"/>
                        </a:rPr>
                        <a:t>The word "used" </a:t>
                      </a:r>
                      <a:r>
                        <a:rPr lang="en-GB" sz="1100" b="0" i="0" u="none" strike="noStrike" baseline="0" noProof="0" dirty="0">
                          <a:solidFill>
                            <a:schemeClr val="tx1"/>
                          </a:solidFill>
                          <a:latin typeface="Calibri"/>
                        </a:rPr>
                        <a:t>suggests that Eric saw Eva as a mere object for his own temporary satisfaction, with no regard for her feelings or dignity, to Eric her worth was entirely based on her ability to serve his own desires. </a:t>
                      </a:r>
                      <a:endParaRPr lang="en-US" sz="1100">
                        <a:latin typeface="Calibri"/>
                      </a:endParaRPr>
                    </a:p>
                    <a:p>
                      <a:pPr marL="171450" lvl="0" indent="-171450">
                        <a:buFont typeface="Arial"/>
                        <a:buChar char="•"/>
                      </a:pPr>
                      <a:r>
                        <a:rPr lang="en-GB" sz="1100" b="1" i="0" u="none" strike="noStrike" baseline="0" noProof="0" dirty="0">
                          <a:solidFill>
                            <a:schemeClr val="tx1"/>
                          </a:solidFill>
                          <a:latin typeface="Calibri"/>
                        </a:rPr>
                        <a:t>Prosaic language</a:t>
                      </a:r>
                      <a:r>
                        <a:rPr lang="en-GB" sz="1100" b="0" i="0" u="none" strike="noStrike" baseline="0" noProof="0" dirty="0">
                          <a:solidFill>
                            <a:schemeClr val="tx1"/>
                          </a:solidFill>
                          <a:latin typeface="Calibri"/>
                        </a:rPr>
                        <a:t> - "An animal, a thing, not a person" - dehumanisation; Priestley states this very matter of fact (prosaic language), giving the Birlings no opportunity to mis-read the situation and holding a mirror up to their insidious treatment of the lower class. </a:t>
                      </a:r>
                    </a:p>
                    <a:p>
                      <a:pPr marL="171450" lvl="0" indent="-171450">
                        <a:buFont typeface="Arial"/>
                        <a:buChar char="•"/>
                      </a:pPr>
                      <a:r>
                        <a:rPr lang="en-GB" sz="1100" b="1" i="0" u="none" strike="noStrike" baseline="0" noProof="0" dirty="0">
                          <a:solidFill>
                            <a:schemeClr val="tx1"/>
                          </a:solidFill>
                          <a:latin typeface="Calibri"/>
                        </a:rPr>
                        <a:t>"Animal"</a:t>
                      </a:r>
                      <a:r>
                        <a:rPr lang="en-GB" sz="1100" b="0" i="0" u="none" strike="noStrike" baseline="0" noProof="0" dirty="0">
                          <a:solidFill>
                            <a:schemeClr val="tx1"/>
                          </a:solidFill>
                          <a:latin typeface="Calibri"/>
                        </a:rPr>
                        <a:t> - implies that Eric viewed Eva as less than human, something to be used without care or consequence. Calling her "a thing" reinforces this notion, reducing her to an object or possession rather than a human being. </a:t>
                      </a:r>
                      <a:endParaRPr lang="en-GB" sz="1100">
                        <a:latin typeface="Calibri"/>
                      </a:endParaRPr>
                    </a:p>
                    <a:p>
                      <a:pPr marL="171450" lvl="0" indent="-171450">
                        <a:buFont typeface="Arial"/>
                        <a:buChar char="•"/>
                      </a:pPr>
                      <a:r>
                        <a:rPr lang="en-GB" sz="1100" b="1" i="0" u="none" strike="noStrike" baseline="0" noProof="0" dirty="0">
                          <a:solidFill>
                            <a:schemeClr val="tx1"/>
                          </a:solidFill>
                          <a:latin typeface="Calibri"/>
                        </a:rPr>
                        <a:t>Juxtaposition </a:t>
                      </a:r>
                      <a:r>
                        <a:rPr lang="en-GB" sz="1100" b="0" i="0" u="none" strike="noStrike" baseline="0" noProof="0" dirty="0">
                          <a:solidFill>
                            <a:schemeClr val="tx1"/>
                          </a:solidFill>
                          <a:latin typeface="Calibri"/>
                        </a:rPr>
                        <a:t>- "stupid drunken evening" highlights the stark contrast between Eric’s privileged position as a young man from an affluent family and Eva’s vulnerable position as a poor working-class woman. </a:t>
                      </a:r>
                    </a:p>
                    <a:p>
                      <a:pPr marL="171450" lvl="0" indent="-171450">
                        <a:buFont typeface="Arial"/>
                        <a:buChar char="•"/>
                      </a:pPr>
                      <a:r>
                        <a:rPr lang="en-GB" sz="1100" b="0" i="0" u="none" strike="noStrike" baseline="0" noProof="0" dirty="0">
                          <a:solidFill>
                            <a:schemeClr val="tx1"/>
                          </a:solidFill>
                          <a:latin typeface="Calibri"/>
                        </a:rPr>
                        <a:t>Eric's entitlement is made clear; he feels that he can take advantage of Eva without thinking of the impact on her life, simply because he sees her as beneath him. </a:t>
                      </a:r>
                      <a:endParaRPr lang="en-GB" sz="1100">
                        <a:latin typeface="Calibri"/>
                      </a:endParaRPr>
                    </a:p>
                    <a:p>
                      <a:pPr lvl="0">
                        <a:buNone/>
                      </a:pPr>
                      <a:endParaRPr lang="en-GB" sz="1100" b="0" i="0" u="none" strike="noStrike" baseline="0" noProof="0" dirty="0">
                        <a:solidFill>
                          <a:schemeClr val="tx1"/>
                        </a:solidFill>
                        <a:latin typeface="Calibri"/>
                      </a:endParaRPr>
                    </a:p>
                    <a:p>
                      <a:pPr lvl="0">
                        <a:buNone/>
                      </a:pPr>
                      <a:r>
                        <a:rPr lang="en-GB" sz="1100" b="1" i="0" u="none" strike="noStrike" baseline="0" noProof="0" dirty="0">
                          <a:solidFill>
                            <a:schemeClr val="tx1"/>
                          </a:solidFill>
                          <a:latin typeface="Calibri"/>
                        </a:rPr>
                        <a:t>Alt analysis:</a:t>
                      </a:r>
                      <a:r>
                        <a:rPr lang="en-GB" sz="1100" b="0" i="0" u="none" strike="noStrike" baseline="0" noProof="0" dirty="0">
                          <a:solidFill>
                            <a:schemeClr val="tx1"/>
                          </a:solidFill>
                          <a:latin typeface="Calibri"/>
                        </a:rPr>
                        <a:t> Despite this, we don't hate Eric and he redeems himself in the eyes of society, he 'repents' = "I didn't even realise, that's the hellish thing. Oh my God!" - he was blinded by the values/beliefs of his society, and he is merely a product of his society.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50928449"/>
                  </a:ext>
                </a:extLst>
              </a:tr>
            </a:tbl>
          </a:graphicData>
        </a:graphic>
      </p:graphicFrame>
    </p:spTree>
    <p:extLst>
      <p:ext uri="{BB962C8B-B14F-4D97-AF65-F5344CB8AC3E}">
        <p14:creationId xmlns:p14="http://schemas.microsoft.com/office/powerpoint/2010/main" val="2612786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256172426"/>
              </p:ext>
            </p:extLst>
          </p:nvPr>
        </p:nvGraphicFramePr>
        <p:xfrm>
          <a:off x="182880" y="117564"/>
          <a:ext cx="11900263" cy="6434585"/>
        </p:xfrm>
        <a:graphic>
          <a:graphicData uri="http://schemas.openxmlformats.org/drawingml/2006/table">
            <a:tbl>
              <a:tblPr firstRow="1" bandRow="1">
                <a:tableStyleId>{5C22544A-7EE6-4342-B048-85BDC9FD1C3A}</a:tableStyleId>
              </a:tblPr>
              <a:tblGrid>
                <a:gridCol w="1397726">
                  <a:extLst>
                    <a:ext uri="{9D8B030D-6E8A-4147-A177-3AD203B41FA5}">
                      <a16:colId xmlns:a16="http://schemas.microsoft.com/office/drawing/2014/main" val="1316781019"/>
                    </a:ext>
                  </a:extLst>
                </a:gridCol>
                <a:gridCol w="1688497">
                  <a:extLst>
                    <a:ext uri="{9D8B030D-6E8A-4147-A177-3AD203B41FA5}">
                      <a16:colId xmlns:a16="http://schemas.microsoft.com/office/drawing/2014/main" val="339869215"/>
                    </a:ext>
                  </a:extLst>
                </a:gridCol>
                <a:gridCol w="8814040">
                  <a:extLst>
                    <a:ext uri="{9D8B030D-6E8A-4147-A177-3AD203B41FA5}">
                      <a16:colId xmlns:a16="http://schemas.microsoft.com/office/drawing/2014/main" val="3035955421"/>
                    </a:ext>
                  </a:extLst>
                </a:gridCol>
              </a:tblGrid>
              <a:tr h="460505">
                <a:tc>
                  <a:txBody>
                    <a:bodyPr/>
                    <a:lstStyle/>
                    <a:p>
                      <a:r>
                        <a:rPr lang="en-GB" sz="1200" dirty="0">
                          <a:solidFill>
                            <a:sysClr val="windowText" lastClr="000000"/>
                          </a:solidFill>
                          <a:latin typeface="Corbel" panose="020B0503020204020204" pitchFamily="34" charset="0"/>
                        </a:rPr>
                        <a:t>Key quote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100" dirty="0">
                          <a:solidFill>
                            <a:sysClr val="windowText" lastClr="000000"/>
                          </a:solidFill>
                          <a:latin typeface="Corbel"/>
                        </a:rPr>
                        <a:t>Who said it and when?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100" dirty="0">
                          <a:solidFill>
                            <a:sysClr val="windowText" lastClr="000000"/>
                          </a:solidFill>
                          <a:latin typeface="Corbel"/>
                        </a:rPr>
                        <a:t>In depth analysis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72270255"/>
                  </a:ext>
                </a:extLst>
              </a:tr>
              <a:tr h="1333500">
                <a:tc>
                  <a:txBody>
                    <a:bodyPr/>
                    <a:lstStyle/>
                    <a:p>
                      <a:pPr marL="0" marR="0" lvl="0" indent="0" algn="ctr">
                        <a:lnSpc>
                          <a:spcPct val="100000"/>
                        </a:lnSpc>
                        <a:spcBef>
                          <a:spcPts val="0"/>
                        </a:spcBef>
                        <a:spcAft>
                          <a:spcPts val="0"/>
                        </a:spcAft>
                        <a:buNone/>
                      </a:pPr>
                      <a:r>
                        <a:rPr lang="en-GB" sz="1050" b="0" i="0" u="none" strike="noStrike" baseline="0" noProof="0" dirty="0">
                          <a:solidFill>
                            <a:srgbClr val="000000"/>
                          </a:solidFill>
                          <a:latin typeface="Calibri"/>
                        </a:rPr>
                        <a:t>‘We don’t live alone. We are members of one body. We are responsible for one another.’</a:t>
                      </a:r>
                      <a:endParaRPr lang="en-US" sz="1050">
                        <a:latin typeface="Calibri"/>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buNone/>
                      </a:pPr>
                      <a:r>
                        <a:rPr lang="en-GB" sz="1100" baseline="0" dirty="0">
                          <a:solidFill>
                            <a:schemeClr val="tx1"/>
                          </a:solidFill>
                          <a:latin typeface="Calibri"/>
                        </a:rPr>
                        <a:t>Inspector Goole – Act 3</a:t>
                      </a:r>
                    </a:p>
                    <a:p>
                      <a:pPr lvl="0">
                        <a:buNone/>
                      </a:pPr>
                      <a:r>
                        <a:rPr lang="en-GB" sz="1100" baseline="0" dirty="0">
                          <a:solidFill>
                            <a:schemeClr val="tx1"/>
                          </a:solidFill>
                          <a:latin typeface="Calibri"/>
                        </a:rPr>
                        <a:t>Speaking to the Birling family before he leaves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buFont typeface="Arial"/>
                        <a:buChar char="•"/>
                      </a:pPr>
                      <a:r>
                        <a:rPr lang="en-GB" sz="1100" b="1" baseline="0" dirty="0">
                          <a:solidFill>
                            <a:schemeClr val="tx1"/>
                          </a:solidFill>
                          <a:latin typeface="Calibri"/>
                        </a:rPr>
                        <a:t>Repetition of "we"</a:t>
                      </a:r>
                      <a:r>
                        <a:rPr lang="en-GB" sz="1100" baseline="0" dirty="0">
                          <a:solidFill>
                            <a:schemeClr val="tx1"/>
                          </a:solidFill>
                          <a:latin typeface="Calibri"/>
                        </a:rPr>
                        <a:t> at the forefront of each sentence – emphasises the interconnectedness of society that the Inspector wishes to drill into the characters. </a:t>
                      </a:r>
                    </a:p>
                    <a:p>
                      <a:pPr marL="171450" lvl="0" indent="-171450">
                        <a:buFont typeface="Arial"/>
                        <a:buChar char="•"/>
                      </a:pPr>
                      <a:r>
                        <a:rPr lang="en-GB" sz="1100" b="1" baseline="0" dirty="0">
                          <a:solidFill>
                            <a:schemeClr val="tx1"/>
                          </a:solidFill>
                          <a:latin typeface="Calibri"/>
                        </a:rPr>
                        <a:t>Metaphor </a:t>
                      </a:r>
                      <a:r>
                        <a:rPr lang="en-GB" sz="1100" baseline="0" dirty="0">
                          <a:solidFill>
                            <a:schemeClr val="tx1"/>
                          </a:solidFill>
                          <a:latin typeface="Calibri"/>
                        </a:rPr>
                        <a:t>- i</a:t>
                      </a:r>
                      <a:r>
                        <a:rPr lang="en-GB" sz="1100" b="0" i="0" u="none" strike="noStrike" baseline="0" noProof="0" dirty="0">
                          <a:solidFill>
                            <a:schemeClr val="tx1"/>
                          </a:solidFill>
                          <a:latin typeface="Calibri"/>
                        </a:rPr>
                        <a:t>t implies that just as parts of a body depend on each other to function, people in society are similarly reliant on each other. This is a direct criticism of capitalist views that prioritize individual success over collective welfare. </a:t>
                      </a:r>
                      <a:endParaRPr lang="en-GB" sz="1100" baseline="0">
                        <a:solidFill>
                          <a:schemeClr val="tx1"/>
                        </a:solidFill>
                        <a:latin typeface="Calibri"/>
                      </a:endParaRPr>
                    </a:p>
                    <a:p>
                      <a:pPr marL="171450" lvl="0" indent="-171450">
                        <a:buFont typeface="Arial"/>
                        <a:buChar char="•"/>
                      </a:pPr>
                      <a:r>
                        <a:rPr lang="en-GB" sz="1100" b="0" i="0" u="none" strike="noStrike" baseline="0" noProof="0" dirty="0">
                          <a:solidFill>
                            <a:schemeClr val="tx1"/>
                          </a:solidFill>
                          <a:latin typeface="Calibri"/>
                        </a:rPr>
                        <a:t>"</a:t>
                      </a:r>
                      <a:r>
                        <a:rPr lang="en-GB" sz="1100" b="1" i="0" u="none" strike="noStrike" baseline="0" noProof="0" dirty="0">
                          <a:solidFill>
                            <a:schemeClr val="tx1"/>
                          </a:solidFill>
                          <a:latin typeface="Calibri"/>
                        </a:rPr>
                        <a:t>members</a:t>
                      </a:r>
                      <a:r>
                        <a:rPr lang="en-GB" sz="1100" b="0" i="0" u="none" strike="noStrike" baseline="0" noProof="0" dirty="0">
                          <a:solidFill>
                            <a:schemeClr val="tx1"/>
                          </a:solidFill>
                          <a:latin typeface="Calibri"/>
                        </a:rPr>
                        <a:t>" - has connotations of unity and belonging, suggesting how everyone is equally deserving of their place in this world. </a:t>
                      </a:r>
                      <a:endParaRPr lang="en-GB" sz="1100" baseline="0">
                        <a:solidFill>
                          <a:schemeClr val="tx1"/>
                        </a:solidFill>
                        <a:latin typeface="Calibri"/>
                      </a:endParaRPr>
                    </a:p>
                    <a:p>
                      <a:pPr marL="171450" lvl="0" indent="-171450">
                        <a:buFont typeface="Arial"/>
                        <a:buChar char="•"/>
                      </a:pPr>
                      <a:r>
                        <a:rPr lang="en-GB" sz="1100" b="1" i="0" u="none" strike="noStrike" baseline="0" noProof="0" dirty="0">
                          <a:solidFill>
                            <a:schemeClr val="tx1"/>
                          </a:solidFill>
                          <a:latin typeface="Calibri"/>
                        </a:rPr>
                        <a:t>Biblical allusion</a:t>
                      </a:r>
                      <a:r>
                        <a:rPr lang="en-GB" sz="1100" b="0" i="0" u="none" strike="noStrike" baseline="0" noProof="0" dirty="0">
                          <a:solidFill>
                            <a:schemeClr val="tx1"/>
                          </a:solidFill>
                          <a:latin typeface="Calibri"/>
                        </a:rPr>
                        <a:t>: The phrase “members of one body” alludes to a similar phrase used in the New Testament of the Bible, where it is said that “we have many   members in one body”. Perhaps Priestley chose to echo the words of God in the inspector’s speech to imply that the inspector is speaking on God’s behalf and that God would support these socialist beliefs. </a:t>
                      </a:r>
                      <a:endParaRPr lang="en-GB" sz="1100" baseline="0">
                        <a:solidFill>
                          <a:schemeClr val="tx1"/>
                        </a:solidFill>
                        <a:latin typeface="Calibri"/>
                      </a:endParaRPr>
                    </a:p>
                    <a:p>
                      <a:pPr marL="171450" lvl="0" indent="-171450">
                        <a:buFont typeface="Arial"/>
                        <a:buChar char="•"/>
                      </a:pPr>
                      <a:r>
                        <a:rPr lang="en-GB" sz="1100" b="1" i="0" u="none" strike="noStrike" baseline="0" noProof="0" dirty="0">
                          <a:solidFill>
                            <a:schemeClr val="tx1"/>
                          </a:solidFill>
                          <a:latin typeface="Calibri"/>
                        </a:rPr>
                        <a:t>The short, sharp sentences</a:t>
                      </a:r>
                      <a:r>
                        <a:rPr lang="en-GB" sz="1100" b="0" i="0" u="none" strike="noStrike" baseline="0" noProof="0" dirty="0">
                          <a:solidFill>
                            <a:schemeClr val="tx1"/>
                          </a:solidFill>
                          <a:latin typeface="Calibri"/>
                        </a:rPr>
                        <a:t> reflect the urgency of his message for social responsibility. </a:t>
                      </a:r>
                      <a:endParaRPr lang="en-GB" sz="1100" baseline="0" dirty="0">
                        <a:solidFill>
                          <a:schemeClr val="tx1"/>
                        </a:solidFill>
                        <a:latin typeface="Calibri"/>
                      </a:endParaRPr>
                    </a:p>
                    <a:p>
                      <a:pPr lvl="0">
                        <a:buNone/>
                      </a:pPr>
                      <a:endParaRPr lang="en-GB" sz="1100" b="0" i="0" u="none" strike="noStrike" baseline="0" noProof="0" dirty="0">
                        <a:solidFill>
                          <a:schemeClr val="tx1"/>
                        </a:solidFill>
                        <a:latin typeface="Calibri"/>
                      </a:endParaRPr>
                    </a:p>
                    <a:p>
                      <a:pPr lvl="0">
                        <a:buNone/>
                      </a:pPr>
                      <a:r>
                        <a:rPr lang="en-GB" sz="1100" b="1" i="0" u="none" strike="noStrike" baseline="0" noProof="0" dirty="0">
                          <a:solidFill>
                            <a:schemeClr val="tx1"/>
                          </a:solidFill>
                          <a:latin typeface="Calibri"/>
                        </a:rPr>
                        <a:t>Alt analysis:</a:t>
                      </a:r>
                      <a:r>
                        <a:rPr lang="en-GB" sz="1100" b="0" i="0" u="none" strike="noStrike" baseline="0" noProof="0" dirty="0">
                          <a:solidFill>
                            <a:schemeClr val="tx1"/>
                          </a:solidFill>
                          <a:latin typeface="Calibri"/>
                        </a:rPr>
                        <a:t> The short sharp sentences could also reflect the uncomplicated nature of his message, it is not a difficult concept for us to care for each other.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668917"/>
                  </a:ext>
                </a:extLst>
              </a:tr>
              <a:tr h="1319047">
                <a:tc>
                  <a:txBody>
                    <a:bodyPr/>
                    <a:lstStyle/>
                    <a:p>
                      <a:pPr marL="0" lvl="0" indent="0" algn="ctr">
                        <a:lnSpc>
                          <a:spcPct val="100000"/>
                        </a:lnSpc>
                        <a:spcBef>
                          <a:spcPts val="0"/>
                        </a:spcBef>
                        <a:spcAft>
                          <a:spcPts val="0"/>
                        </a:spcAft>
                        <a:buNone/>
                      </a:pPr>
                      <a:r>
                        <a:rPr lang="en-GB" sz="1050" b="0" i="0" u="none" strike="noStrike" baseline="0" noProof="0" dirty="0">
                          <a:solidFill>
                            <a:srgbClr val="000000"/>
                          </a:solidFill>
                          <a:latin typeface="Calibri"/>
                        </a:rPr>
                        <a:t>‘If men will not learn that lesson, then they will be taught it in fire and blood and anguish.’</a:t>
                      </a:r>
                      <a:endParaRPr lang="en-US" sz="1050">
                        <a:latin typeface="Calibri"/>
                      </a:endParaRPr>
                    </a:p>
                  </a:txBody>
                  <a:tcPr anchor="ctr">
                    <a:lnL w="12700">
                      <a:solidFill>
                        <a:schemeClr val="tx1"/>
                      </a:solidFill>
                    </a:lnL>
                    <a:lnR w="12700">
                      <a:solidFill>
                        <a:schemeClr val="tx1"/>
                      </a:solidFill>
                    </a:lnR>
                    <a:lnT w="12700">
                      <a:solidFill>
                        <a:schemeClr val="tx1"/>
                      </a:solidFill>
                    </a:lnT>
                    <a:lnB w="12700">
                      <a:solidFill>
                        <a:schemeClr val="tx1"/>
                      </a:solidFill>
                    </a:lnB>
                    <a:lnTlToBr w="0">
                      <a:noFill/>
                    </a:lnTlToBr>
                    <a:lnBlToTr w="0">
                      <a:noFill/>
                    </a:lnBlToTr>
                    <a:solidFill>
                      <a:schemeClr val="bg1"/>
                    </a:solidFill>
                  </a:tcPr>
                </a:tc>
                <a:tc>
                  <a:txBody>
                    <a:bodyPr/>
                    <a:lstStyle/>
                    <a:p>
                      <a:pPr lvl="0">
                        <a:buNone/>
                      </a:pPr>
                      <a:r>
                        <a:rPr lang="en-GB" sz="1200" baseline="0" dirty="0">
                          <a:solidFill>
                            <a:schemeClr val="tx1"/>
                          </a:solidFill>
                          <a:latin typeface="Calibri"/>
                        </a:rPr>
                        <a:t>Inspector Goole – Act 3</a:t>
                      </a:r>
                    </a:p>
                    <a:p>
                      <a:pPr lvl="0">
                        <a:buNone/>
                      </a:pPr>
                      <a:r>
                        <a:rPr lang="en-GB" sz="1200" baseline="0" dirty="0">
                          <a:solidFill>
                            <a:schemeClr val="tx1"/>
                          </a:solidFill>
                          <a:latin typeface="Calibri"/>
                        </a:rPr>
                        <a:t>Speaking to the Birling family before he leaves</a:t>
                      </a:r>
                    </a:p>
                  </a:txBody>
                  <a:tcPr>
                    <a:lnL w="12700">
                      <a:solidFill>
                        <a:schemeClr val="tx1"/>
                      </a:solidFill>
                    </a:lnL>
                    <a:lnR w="12700">
                      <a:solidFill>
                        <a:schemeClr val="tx1"/>
                      </a:solidFill>
                    </a:lnR>
                    <a:lnT w="12700">
                      <a:solidFill>
                        <a:schemeClr val="tx1"/>
                      </a:solidFill>
                    </a:lnT>
                    <a:lnB w="12700">
                      <a:solidFill>
                        <a:schemeClr val="tx1"/>
                      </a:solidFill>
                    </a:lnB>
                    <a:lnTlToBr w="0">
                      <a:noFill/>
                    </a:lnTlToBr>
                    <a:lnBlToTr w="0">
                      <a:noFill/>
                    </a:lnBlToTr>
                    <a:solidFill>
                      <a:schemeClr val="bg1"/>
                    </a:solidFill>
                  </a:tcPr>
                </a:tc>
                <a:tc>
                  <a:txBody>
                    <a:bodyPr/>
                    <a:lstStyle/>
                    <a:p>
                      <a:pPr marL="171450" lvl="0" indent="-171450">
                        <a:buFont typeface="Arial"/>
                        <a:buChar char="•"/>
                      </a:pPr>
                      <a:r>
                        <a:rPr lang="en-GB" sz="1100" b="1" baseline="0" dirty="0">
                          <a:solidFill>
                            <a:schemeClr val="tx1"/>
                          </a:solidFill>
                          <a:latin typeface="Calibri"/>
                        </a:rPr>
                        <a:t>Imagery of destruction</a:t>
                      </a:r>
                      <a:r>
                        <a:rPr lang="en-GB" sz="1100" baseline="0" dirty="0">
                          <a:solidFill>
                            <a:schemeClr val="tx1"/>
                          </a:solidFill>
                          <a:latin typeface="Calibri"/>
                        </a:rPr>
                        <a:t>; t</a:t>
                      </a:r>
                      <a:r>
                        <a:rPr lang="en-GB" sz="1100" b="0" i="0" u="none" strike="noStrike" baseline="0" noProof="0" dirty="0">
                          <a:solidFill>
                            <a:schemeClr val="tx1"/>
                          </a:solidFill>
                          <a:latin typeface="Calibri"/>
                        </a:rPr>
                        <a:t>hese words evoke feelings of chaos, war, and suffering, suggesting that the failure to embrace social responsibility will lead to catastrophic consequences, perhaps the ultimate downfall of society. </a:t>
                      </a:r>
                      <a:endParaRPr lang="en-US" sz="1100">
                        <a:latin typeface="Calibri"/>
                      </a:endParaRPr>
                    </a:p>
                    <a:p>
                      <a:pPr marL="171450" lvl="0" indent="-171450">
                        <a:buFont typeface="Arial"/>
                        <a:buChar char="•"/>
                      </a:pPr>
                      <a:r>
                        <a:rPr lang="en-GB" sz="1100" b="1" i="0" u="none" strike="noStrike" baseline="0" noProof="0" dirty="0">
                          <a:solidFill>
                            <a:schemeClr val="tx1"/>
                          </a:solidFill>
                          <a:latin typeface="Calibri"/>
                        </a:rPr>
                        <a:t>Fire </a:t>
                      </a:r>
                      <a:r>
                        <a:rPr lang="en-GB" sz="1100" b="0" i="0" u="none" strike="noStrike" baseline="0" noProof="0" dirty="0">
                          <a:solidFill>
                            <a:schemeClr val="tx1"/>
                          </a:solidFill>
                          <a:latin typeface="Calibri"/>
                        </a:rPr>
                        <a:t>= connotations of destruction, purification and revolution; suggests a fiery reckoning for those who persist in selfishness. </a:t>
                      </a:r>
                    </a:p>
                    <a:p>
                      <a:pPr marL="171450" lvl="0" indent="-171450">
                        <a:buFont typeface="Arial"/>
                        <a:buChar char="•"/>
                      </a:pPr>
                      <a:r>
                        <a:rPr lang="en-GB" sz="1100" b="1" i="0" u="none" strike="noStrike" baseline="0" noProof="0" dirty="0">
                          <a:solidFill>
                            <a:schemeClr val="tx1"/>
                          </a:solidFill>
                          <a:latin typeface="Calibri"/>
                        </a:rPr>
                        <a:t>Blood </a:t>
                      </a:r>
                      <a:r>
                        <a:rPr lang="en-GB" sz="1100" b="0" i="0" u="none" strike="noStrike" baseline="0" noProof="0" dirty="0">
                          <a:solidFill>
                            <a:schemeClr val="tx1"/>
                          </a:solidFill>
                          <a:latin typeface="Calibri"/>
                        </a:rPr>
                        <a:t>= violence, sacrifice, and death. It suggests that ignoring social responsibility could result in significant harm, possibly even loss of life. This reinforces the idea that moral failure has real, tangible consequences. </a:t>
                      </a:r>
                      <a:endParaRPr lang="en-GB" sz="1100">
                        <a:latin typeface="Calibri"/>
                      </a:endParaRPr>
                    </a:p>
                    <a:p>
                      <a:pPr marL="171450" lvl="0" indent="-171450">
                        <a:buFont typeface="Arial"/>
                        <a:buChar char="•"/>
                      </a:pPr>
                      <a:r>
                        <a:rPr lang="en-GB" sz="1100" b="1" i="0" u="none" strike="noStrike" baseline="0" noProof="0" dirty="0">
                          <a:solidFill>
                            <a:schemeClr val="tx1"/>
                          </a:solidFill>
                          <a:latin typeface="Calibri"/>
                        </a:rPr>
                        <a:t>Anguish </a:t>
                      </a:r>
                      <a:r>
                        <a:rPr lang="en-GB" sz="1100" b="0" i="0" u="none" strike="noStrike" baseline="0" noProof="0" dirty="0">
                          <a:solidFill>
                            <a:schemeClr val="tx1"/>
                          </a:solidFill>
                          <a:latin typeface="Calibri"/>
                        </a:rPr>
                        <a:t>= emphasises the emotional and psychological suffering that will accompany this reckoning. It suggests that those who refuse to change will experience deep regret and pain. </a:t>
                      </a:r>
                      <a:endParaRPr lang="en-GB" sz="1100">
                        <a:latin typeface="Calibri"/>
                      </a:endParaRPr>
                    </a:p>
                    <a:p>
                      <a:pPr marL="171450" lvl="0" indent="-171450">
                        <a:buFont typeface="Arial"/>
                        <a:buChar char="•"/>
                      </a:pPr>
                      <a:r>
                        <a:rPr lang="en-GB" sz="1100" b="0" i="0" u="none" strike="noStrike" baseline="0" noProof="0" dirty="0">
                          <a:solidFill>
                            <a:schemeClr val="tx1"/>
                          </a:solidFill>
                          <a:latin typeface="Calibri"/>
                        </a:rPr>
                        <a:t>The Inspector's warning reflects the real-world consequences of ignoring the lessons of history, words would resonate with post war audience. </a:t>
                      </a:r>
                    </a:p>
                    <a:p>
                      <a:pPr marL="171450" lvl="0" indent="-171450">
                        <a:buFont typeface="Arial"/>
                        <a:buChar char="•"/>
                      </a:pPr>
                      <a:r>
                        <a:rPr lang="en-GB" sz="1100" b="1" i="0" u="none" strike="noStrike" baseline="0" noProof="0" dirty="0">
                          <a:solidFill>
                            <a:schemeClr val="tx1"/>
                          </a:solidFill>
                          <a:latin typeface="Calibri"/>
                        </a:rPr>
                        <a:t>Call to action</a:t>
                      </a:r>
                      <a:r>
                        <a:rPr lang="en-GB" sz="1100" b="0" i="0" u="none" strike="noStrike" baseline="0" noProof="0" dirty="0">
                          <a:solidFill>
                            <a:schemeClr val="tx1"/>
                          </a:solidFill>
                          <a:latin typeface="Calibri"/>
                        </a:rPr>
                        <a:t> – the Inspector's words are  prophetic in tone, warning the characters and the audience that individuals must act before history repeats itself in the form of another disaster. </a:t>
                      </a:r>
                    </a:p>
                  </a:txBody>
                  <a:tcPr>
                    <a:lnL w="12700">
                      <a:solidFill>
                        <a:schemeClr val="tx1"/>
                      </a:solidFill>
                    </a:lnL>
                    <a:lnR w="12700">
                      <a:solidFill>
                        <a:schemeClr val="tx1"/>
                      </a:solidFill>
                    </a:lnR>
                    <a:lnT w="12700">
                      <a:solidFill>
                        <a:schemeClr val="tx1"/>
                      </a:solidFill>
                    </a:lnT>
                    <a:lnB w="12700">
                      <a:solidFill>
                        <a:schemeClr val="tx1"/>
                      </a:solidFill>
                    </a:lnB>
                    <a:lnTlToBr w="0">
                      <a:noFill/>
                    </a:lnTlToBr>
                    <a:lnBlToTr w="0">
                      <a:noFill/>
                    </a:lnBlToTr>
                    <a:solidFill>
                      <a:schemeClr val="bg1"/>
                    </a:solidFill>
                  </a:tcPr>
                </a:tc>
                <a:extLst>
                  <a:ext uri="{0D108BD9-81ED-4DB2-BD59-A6C34878D82A}">
                    <a16:rowId xmlns:a16="http://schemas.microsoft.com/office/drawing/2014/main" val="4119227941"/>
                  </a:ext>
                </a:extLst>
              </a:tr>
              <a:tr h="1319047">
                <a:tc>
                  <a:txBody>
                    <a:bodyPr/>
                    <a:lstStyle/>
                    <a:p>
                      <a:pPr lvl="0" algn="ctr">
                        <a:buNone/>
                      </a:pPr>
                      <a:r>
                        <a:rPr lang="en-GB" sz="1200" b="0" i="0" u="none" strike="noStrike" baseline="0" noProof="0" dirty="0">
                          <a:solidFill>
                            <a:srgbClr val="000000"/>
                          </a:solidFill>
                          <a:latin typeface="Calibri"/>
                        </a:rPr>
                        <a:t>‘a pretty girl in her early twenties, very pleased with life and rather excited’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baseline="0" dirty="0">
                          <a:solidFill>
                            <a:sysClr val="windowText" lastClr="000000"/>
                          </a:solidFill>
                          <a:latin typeface="Calibri"/>
                        </a:rPr>
                        <a:t>Stage Direction – very beginning of the play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buFont typeface="Arial"/>
                        <a:buChar char="•"/>
                      </a:pPr>
                      <a:r>
                        <a:rPr lang="en-GB" sz="1100" b="1" baseline="0" dirty="0">
                          <a:solidFill>
                            <a:schemeClr val="tx1"/>
                          </a:solidFill>
                          <a:latin typeface="Calibri"/>
                        </a:rPr>
                        <a:t>Adj. "pretty"</a:t>
                      </a:r>
                      <a:r>
                        <a:rPr lang="en-GB" sz="1100" baseline="0" dirty="0">
                          <a:solidFill>
                            <a:schemeClr val="tx1"/>
                          </a:solidFill>
                          <a:latin typeface="Calibri"/>
                        </a:rPr>
                        <a:t> - highlights how her </a:t>
                      </a:r>
                      <a:r>
                        <a:rPr lang="en-GB" sz="1100" b="0" i="0" u="none" strike="noStrike" baseline="0" noProof="0" dirty="0">
                          <a:solidFill>
                            <a:schemeClr val="tx1"/>
                          </a:solidFill>
                          <a:latin typeface="Calibri"/>
                        </a:rPr>
                        <a:t>privileged social status allows her to focus on superficial concerns, such as appearances and social events, rather than the harsh realities faced by those less fortunate. </a:t>
                      </a:r>
                      <a:endParaRPr lang="en-US" sz="1100">
                        <a:latin typeface="Calibri"/>
                      </a:endParaRPr>
                    </a:p>
                    <a:p>
                      <a:pPr marL="171450" lvl="0" indent="-171450">
                        <a:buFont typeface="Arial"/>
                        <a:buChar char="•"/>
                      </a:pPr>
                      <a:r>
                        <a:rPr lang="en-GB" sz="1100" b="1" i="0" u="none" strike="noStrike" baseline="0" noProof="0" dirty="0">
                          <a:solidFill>
                            <a:schemeClr val="tx1"/>
                          </a:solidFill>
                          <a:latin typeface="Calibri"/>
                        </a:rPr>
                        <a:t>"very pleased with life"</a:t>
                      </a:r>
                      <a:r>
                        <a:rPr lang="en-GB" sz="1100" b="0" i="0" u="none" strike="noStrike" baseline="0" noProof="0" dirty="0">
                          <a:solidFill>
                            <a:schemeClr val="tx1"/>
                          </a:solidFill>
                          <a:latin typeface="Calibri"/>
                        </a:rPr>
                        <a:t> - is indicative of her sheltered and privileged existence, she is ignorant and blindly unaware of the harsh reality of the world, the Inspector, however, will dramatically change this. </a:t>
                      </a:r>
                    </a:p>
                    <a:p>
                      <a:pPr marL="171450" lvl="0" indent="-171450">
                        <a:buFont typeface="Arial"/>
                        <a:buChar char="•"/>
                      </a:pPr>
                      <a:r>
                        <a:rPr lang="en-GB" sz="1100" b="1" i="0" u="none" strike="noStrike" baseline="0" noProof="0" dirty="0">
                          <a:solidFill>
                            <a:schemeClr val="tx1"/>
                          </a:solidFill>
                          <a:latin typeface="Calibri"/>
                        </a:rPr>
                        <a:t>"excited"</a:t>
                      </a:r>
                      <a:r>
                        <a:rPr lang="en-GB" sz="1100" b="0" i="0" u="none" strike="noStrike" baseline="0" noProof="0" dirty="0">
                          <a:solidFill>
                            <a:schemeClr val="tx1"/>
                          </a:solidFill>
                          <a:latin typeface="Calibri"/>
                        </a:rPr>
                        <a:t> - highlights her naivety and childlike innocence; she is excited about her future, living in the bubble of her social class and unaware of the larger social issues that will soon be thrust upon her.</a:t>
                      </a:r>
                      <a:endParaRPr lang="en-GB" sz="1100">
                        <a:latin typeface="Calibri"/>
                      </a:endParaRPr>
                    </a:p>
                    <a:p>
                      <a:pPr marL="171450" lvl="0" indent="-171450">
                        <a:buFont typeface="Arial"/>
                        <a:buChar char="•"/>
                      </a:pPr>
                      <a:r>
                        <a:rPr lang="en-GB" sz="1100" b="1" i="0" u="none" strike="noStrike" baseline="0" noProof="0" dirty="0">
                          <a:solidFill>
                            <a:schemeClr val="tx1"/>
                          </a:solidFill>
                          <a:latin typeface="Calibri"/>
                        </a:rPr>
                        <a:t>Foreshadowing </a:t>
                      </a:r>
                      <a:r>
                        <a:rPr lang="en-GB" sz="1100" b="0" i="0" u="none" strike="noStrike" baseline="0" noProof="0" dirty="0">
                          <a:solidFill>
                            <a:schemeClr val="tx1"/>
                          </a:solidFill>
                          <a:latin typeface="Calibri"/>
                        </a:rPr>
                        <a:t>- Sheila’s initial optimism and happiness will soon give way to guilt and moral awakening. Her change from a "carefree" girl to someone who takes responsibility for her actions and become a moral template for future generations to follow in the footsteps of. </a:t>
                      </a:r>
                    </a:p>
                    <a:p>
                      <a:pPr lvl="0">
                        <a:buNone/>
                      </a:pPr>
                      <a:endParaRPr lang="en-GB" sz="1100" b="0" i="0" u="none" strike="noStrike" baseline="0" noProof="0" dirty="0">
                        <a:solidFill>
                          <a:schemeClr val="tx1"/>
                        </a:solidFill>
                        <a:latin typeface="Calibri"/>
                      </a:endParaRPr>
                    </a:p>
                    <a:p>
                      <a:pPr lvl="0">
                        <a:buNone/>
                      </a:pPr>
                      <a:r>
                        <a:rPr lang="en-GB" sz="1100" b="1" i="0" u="none" strike="noStrike" baseline="0" noProof="0" dirty="0">
                          <a:solidFill>
                            <a:schemeClr val="tx1"/>
                          </a:solidFill>
                          <a:latin typeface="Calibri"/>
                        </a:rPr>
                        <a:t>Alt analysis:</a:t>
                      </a:r>
                      <a:r>
                        <a:rPr lang="en-GB" sz="1100" b="0" i="0" u="none" strike="noStrike" baseline="0" noProof="0" dirty="0">
                          <a:solidFill>
                            <a:schemeClr val="tx1"/>
                          </a:solidFill>
                          <a:latin typeface="Calibri"/>
                        </a:rPr>
                        <a:t> The emphasis on her being "pleased with life" and "excited" reflects a worldview shaped by the privileges of her class, where things like personal happiness and social status matter more than issues like social inequality or collective responsibility. Social responsibility is so far removed from her thoughts as she is so absorbed in her luxurious life.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90796432"/>
                  </a:ext>
                </a:extLst>
              </a:tr>
            </a:tbl>
          </a:graphicData>
        </a:graphic>
      </p:graphicFrame>
    </p:spTree>
    <p:extLst>
      <p:ext uri="{BB962C8B-B14F-4D97-AF65-F5344CB8AC3E}">
        <p14:creationId xmlns:p14="http://schemas.microsoft.com/office/powerpoint/2010/main" val="2585146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270662056"/>
              </p:ext>
            </p:extLst>
          </p:nvPr>
        </p:nvGraphicFramePr>
        <p:xfrm>
          <a:off x="161927" y="187355"/>
          <a:ext cx="11805707" cy="6748879"/>
        </p:xfrm>
        <a:graphic>
          <a:graphicData uri="http://schemas.openxmlformats.org/drawingml/2006/table">
            <a:tbl>
              <a:tblPr firstRow="1" bandRow="1">
                <a:tableStyleId>{5C22544A-7EE6-4342-B048-85BDC9FD1C3A}</a:tableStyleId>
              </a:tblPr>
              <a:tblGrid>
                <a:gridCol w="2127824">
                  <a:extLst>
                    <a:ext uri="{9D8B030D-6E8A-4147-A177-3AD203B41FA5}">
                      <a16:colId xmlns:a16="http://schemas.microsoft.com/office/drawing/2014/main" val="1316781019"/>
                    </a:ext>
                  </a:extLst>
                </a:gridCol>
                <a:gridCol w="1784397">
                  <a:extLst>
                    <a:ext uri="{9D8B030D-6E8A-4147-A177-3AD203B41FA5}">
                      <a16:colId xmlns:a16="http://schemas.microsoft.com/office/drawing/2014/main" val="339869215"/>
                    </a:ext>
                  </a:extLst>
                </a:gridCol>
                <a:gridCol w="7893486">
                  <a:extLst>
                    <a:ext uri="{9D8B030D-6E8A-4147-A177-3AD203B41FA5}">
                      <a16:colId xmlns:a16="http://schemas.microsoft.com/office/drawing/2014/main" val="3035955421"/>
                    </a:ext>
                  </a:extLst>
                </a:gridCol>
              </a:tblGrid>
              <a:tr h="386342">
                <a:tc>
                  <a:txBody>
                    <a:bodyPr/>
                    <a:lstStyle/>
                    <a:p>
                      <a:r>
                        <a:rPr lang="en-GB" sz="1200" dirty="0">
                          <a:solidFill>
                            <a:sysClr val="windowText" lastClr="000000"/>
                          </a:solidFill>
                          <a:latin typeface="Corbel" panose="020B0503020204020204" pitchFamily="34" charset="0"/>
                        </a:rPr>
                        <a:t>Key quote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dirty="0">
                          <a:solidFill>
                            <a:sysClr val="windowText" lastClr="000000"/>
                          </a:solidFill>
                          <a:latin typeface="Corbel" panose="020B0503020204020204" pitchFamily="34" charset="0"/>
                        </a:rPr>
                        <a:t>Who said it and when?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dirty="0">
                          <a:solidFill>
                            <a:sysClr val="windowText" lastClr="000000"/>
                          </a:solidFill>
                          <a:latin typeface="Corbel" panose="020B0503020204020204" pitchFamily="34" charset="0"/>
                        </a:rPr>
                        <a:t>In depth analysis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72270255"/>
                  </a:ext>
                </a:extLst>
              </a:tr>
              <a:tr h="1483552">
                <a:tc>
                  <a:txBody>
                    <a:bodyPr/>
                    <a:lstStyle/>
                    <a:p>
                      <a:pPr lvl="0" algn="ctr">
                        <a:buNone/>
                      </a:pPr>
                      <a:r>
                        <a:rPr lang="en-GB" sz="1200" b="0" i="0" u="none" strike="noStrike" baseline="0" noProof="0" dirty="0">
                          <a:solidFill>
                            <a:srgbClr val="000000"/>
                          </a:solidFill>
                          <a:latin typeface="Calibri"/>
                        </a:rPr>
                        <a:t>‘Is it the one you wanted me to have?’</a:t>
                      </a:r>
                      <a:endParaRPr lang="en-US" sz="1200">
                        <a:latin typeface="Calibri"/>
                      </a:endParaRPr>
                    </a:p>
                  </a:txBody>
                  <a:tcPr anchor="ctr">
                    <a:lnL w="12700">
                      <a:solidFill>
                        <a:schemeClr val="tx1"/>
                      </a:solidFill>
                    </a:lnL>
                    <a:lnR w="12700">
                      <a:solidFill>
                        <a:schemeClr val="tx1"/>
                      </a:solidFill>
                    </a:lnR>
                    <a:lnT w="12700">
                      <a:solidFill>
                        <a:schemeClr val="tx1"/>
                      </a:solidFill>
                    </a:lnT>
                    <a:lnB w="12700">
                      <a:solidFill>
                        <a:schemeClr val="tx1"/>
                      </a:solidFill>
                    </a:lnB>
                    <a:lnTlToBr w="0">
                      <a:noFill/>
                    </a:lnTlToBr>
                    <a:lnBlToTr w="0">
                      <a:noFill/>
                    </a:lnBlToTr>
                    <a:solidFill>
                      <a:schemeClr val="bg1"/>
                    </a:solidFill>
                  </a:tcPr>
                </a:tc>
                <a:tc>
                  <a:txBody>
                    <a:bodyPr/>
                    <a:lstStyle/>
                    <a:p>
                      <a:pPr lvl="0">
                        <a:buNone/>
                      </a:pPr>
                      <a:r>
                        <a:rPr lang="en-GB" sz="1200" baseline="0" dirty="0">
                          <a:solidFill>
                            <a:sysClr val="windowText" lastClr="000000"/>
                          </a:solidFill>
                          <a:latin typeface="Calibri"/>
                        </a:rPr>
                        <a:t>Sheila – speaking to Gerald at the beginning of the play</a:t>
                      </a:r>
                    </a:p>
                  </a:txBody>
                  <a:tcPr>
                    <a:lnL w="12700">
                      <a:solidFill>
                        <a:schemeClr val="tx1"/>
                      </a:solidFill>
                    </a:lnL>
                    <a:lnR w="12700">
                      <a:solidFill>
                        <a:schemeClr val="tx1"/>
                      </a:solidFill>
                    </a:lnR>
                    <a:lnT w="12700">
                      <a:solidFill>
                        <a:schemeClr val="tx1"/>
                      </a:solidFill>
                    </a:lnT>
                    <a:lnB w="12700">
                      <a:solidFill>
                        <a:schemeClr val="tx1"/>
                      </a:solidFill>
                    </a:lnB>
                    <a:lnTlToBr w="0">
                      <a:noFill/>
                    </a:lnTlToBr>
                    <a:lnBlToTr w="0">
                      <a:noFill/>
                    </a:lnBlToTr>
                    <a:solidFill>
                      <a:schemeClr val="bg1"/>
                    </a:solidFill>
                  </a:tcPr>
                </a:tc>
                <a:tc>
                  <a:txBody>
                    <a:bodyPr/>
                    <a:lstStyle/>
                    <a:p>
                      <a:pPr marL="171450" lvl="0" indent="-171450">
                        <a:buFont typeface="Arial"/>
                        <a:buChar char="•"/>
                      </a:pPr>
                      <a:r>
                        <a:rPr lang="en-GB" sz="1100" b="1" baseline="0" dirty="0">
                          <a:solidFill>
                            <a:schemeClr val="tx1"/>
                          </a:solidFill>
                          <a:latin typeface="Calibri"/>
                        </a:rPr>
                        <a:t>Question </a:t>
                      </a:r>
                      <a:r>
                        <a:rPr lang="en-GB" sz="1100" baseline="0" dirty="0">
                          <a:solidFill>
                            <a:schemeClr val="tx1"/>
                          </a:solidFill>
                          <a:latin typeface="Calibri"/>
                        </a:rPr>
                        <a:t>- </a:t>
                      </a:r>
                      <a:r>
                        <a:rPr lang="en-GB" sz="1100" b="0" baseline="0" dirty="0">
                          <a:solidFill>
                            <a:schemeClr val="tx1"/>
                          </a:solidFill>
                          <a:latin typeface="Calibri"/>
                        </a:rPr>
                        <a:t>S</a:t>
                      </a:r>
                      <a:r>
                        <a:rPr lang="en-GB" sz="1100" b="0" i="0" u="none" strike="noStrike" baseline="0" noProof="0" dirty="0">
                          <a:solidFill>
                            <a:schemeClr val="tx1"/>
                          </a:solidFill>
                          <a:latin typeface="Calibri"/>
                        </a:rPr>
                        <a:t>heila’s question suggests a desire to please Gerald, reflecting the traditional gender roles of the time — where women were expected to be passive and defer to men’s choices, it's as though she needs his approval. This reflects her early character as compliant and dependent, shaped by her upper-class upbringing and void of independent thought or agency yet. </a:t>
                      </a:r>
                    </a:p>
                    <a:p>
                      <a:pPr marL="171450" lvl="0" indent="-171450">
                        <a:buFont typeface="Arial"/>
                        <a:buChar char="•"/>
                      </a:pPr>
                      <a:r>
                        <a:rPr lang="en-GB" sz="1100" b="1" i="0" u="none" strike="noStrike" baseline="0" noProof="0" dirty="0">
                          <a:solidFill>
                            <a:schemeClr val="tx1"/>
                          </a:solidFill>
                          <a:latin typeface="Calibri"/>
                        </a:rPr>
                        <a:t>Character arc </a:t>
                      </a:r>
                      <a:r>
                        <a:rPr lang="en-GB" sz="1100" b="0" i="0" u="none" strike="noStrike" baseline="0" noProof="0" dirty="0">
                          <a:solidFill>
                            <a:schemeClr val="tx1"/>
                          </a:solidFill>
                          <a:latin typeface="Calibri"/>
                        </a:rPr>
                        <a:t>- The line marks the starting point of Sheila’s development. At this stage, she is compliant and eager to please. By the end of the play, she rejects Gerald’s ring, symbolically reclaiming her autonomy and moral awareness — fulfilling Priestley’s belief in the younger generation's capacity to change.</a:t>
                      </a:r>
                    </a:p>
                    <a:p>
                      <a:pPr lvl="0">
                        <a:buNone/>
                      </a:pPr>
                      <a:endParaRPr lang="en-GB" sz="1100" b="0" i="0" u="none" strike="noStrike" baseline="0" noProof="0" dirty="0">
                        <a:solidFill>
                          <a:schemeClr val="tx1"/>
                        </a:solidFill>
                        <a:latin typeface="Calibri"/>
                      </a:endParaRPr>
                    </a:p>
                    <a:p>
                      <a:pPr lvl="0">
                        <a:buNone/>
                      </a:pPr>
                      <a:r>
                        <a:rPr lang="en-GB" sz="1100" b="1" i="0" u="none" strike="noStrike" baseline="0" noProof="0" dirty="0">
                          <a:solidFill>
                            <a:schemeClr val="tx1"/>
                          </a:solidFill>
                          <a:latin typeface="Calibri"/>
                        </a:rPr>
                        <a:t>Alt analysis:</a:t>
                      </a:r>
                      <a:r>
                        <a:rPr lang="en-GB" sz="1100" b="0" i="0" u="none" strike="noStrike" baseline="0" noProof="0" dirty="0">
                          <a:solidFill>
                            <a:schemeClr val="tx1"/>
                          </a:solidFill>
                          <a:latin typeface="Calibri"/>
                        </a:rPr>
                        <a:t> The possessive tone implied by “the one </a:t>
                      </a:r>
                      <a:r>
                        <a:rPr lang="en-GB" sz="1100" b="0" i="1" u="none" strike="noStrike" baseline="0" noProof="0" dirty="0">
                          <a:solidFill>
                            <a:schemeClr val="tx1"/>
                          </a:solidFill>
                          <a:latin typeface="Calibri"/>
                        </a:rPr>
                        <a:t>you</a:t>
                      </a:r>
                      <a:r>
                        <a:rPr lang="en-GB" sz="1100" b="0" i="0" u="none" strike="noStrike" baseline="0" noProof="0" dirty="0">
                          <a:solidFill>
                            <a:schemeClr val="tx1"/>
                          </a:solidFill>
                          <a:latin typeface="Calibri"/>
                        </a:rPr>
                        <a:t> wanted me to have” hints that Sheila is being treated more like an object to be displayed than a person with agency. The engagement ring becomes a symbol of ownership rather than love.</a:t>
                      </a:r>
                    </a:p>
                  </a:txBody>
                  <a:tcPr>
                    <a:lnL w="12700">
                      <a:solidFill>
                        <a:schemeClr val="tx1"/>
                      </a:solidFill>
                    </a:lnL>
                    <a:lnR w="12700">
                      <a:solidFill>
                        <a:schemeClr val="tx1"/>
                      </a:solidFill>
                    </a:lnR>
                    <a:lnT w="12700">
                      <a:solidFill>
                        <a:schemeClr val="tx1"/>
                      </a:solidFill>
                    </a:lnT>
                    <a:lnB w="12700">
                      <a:solidFill>
                        <a:schemeClr val="tx1"/>
                      </a:solidFill>
                    </a:lnB>
                    <a:lnTlToBr w="0">
                      <a:noFill/>
                    </a:lnTlToBr>
                    <a:lnBlToTr w="0">
                      <a:noFill/>
                    </a:lnBlToTr>
                    <a:solidFill>
                      <a:schemeClr val="bg1"/>
                    </a:solidFill>
                  </a:tcPr>
                </a:tc>
                <a:extLst>
                  <a:ext uri="{0D108BD9-81ED-4DB2-BD59-A6C34878D82A}">
                    <a16:rowId xmlns:a16="http://schemas.microsoft.com/office/drawing/2014/main" val="2221692196"/>
                  </a:ext>
                </a:extLst>
              </a:tr>
              <a:tr h="2256233">
                <a:tc>
                  <a:txBody>
                    <a:bodyPr/>
                    <a:lstStyle/>
                    <a:p>
                      <a:pPr lvl="0" algn="ctr">
                        <a:buNone/>
                      </a:pPr>
                      <a:r>
                        <a:rPr lang="en-GB" sz="1200" b="0" i="0" u="none" strike="noStrike" baseline="0" noProof="0" dirty="0">
                          <a:solidFill>
                            <a:srgbClr val="000000"/>
                          </a:solidFill>
                          <a:latin typeface="Calibri"/>
                        </a:rPr>
                        <a:t>'I know I’m to blame – and I’m desperately sorry.’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baseline="0" dirty="0">
                          <a:solidFill>
                            <a:sysClr val="windowText" lastClr="000000"/>
                          </a:solidFill>
                          <a:latin typeface="Calibri"/>
                        </a:rPr>
                        <a:t>Sheila – Act two – after Sheila has been interrogated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buFont typeface="Arial"/>
                        <a:buChar char="•"/>
                      </a:pPr>
                      <a:r>
                        <a:rPr lang="en-GB" sz="1100" b="1" i="0" u="none" strike="noStrike" baseline="0" noProof="0" dirty="0">
                          <a:solidFill>
                            <a:schemeClr val="tx1"/>
                          </a:solidFill>
                          <a:latin typeface="Calibri"/>
                        </a:rPr>
                        <a:t>The use of “I know”</a:t>
                      </a:r>
                      <a:r>
                        <a:rPr lang="en-GB" sz="1100" b="0" i="0" u="none" strike="noStrike" baseline="0" noProof="0" dirty="0">
                          <a:solidFill>
                            <a:schemeClr val="tx1"/>
                          </a:solidFill>
                          <a:latin typeface="Calibri"/>
                        </a:rPr>
                        <a:t> shows a clear, unflinching acknowledgement of blame, it's a genuine admission/full acknowledgement of responsibility. </a:t>
                      </a:r>
                      <a:endParaRPr lang="en-US">
                        <a:latin typeface="Calibri"/>
                      </a:endParaRPr>
                    </a:p>
                    <a:p>
                      <a:pPr marL="171450" lvl="0" indent="-171450">
                        <a:buFont typeface="Arial"/>
                        <a:buChar char="•"/>
                      </a:pPr>
                      <a:r>
                        <a:rPr lang="en-GB" sz="1100" b="1" i="0" u="none" strike="noStrike" baseline="0" noProof="0" dirty="0">
                          <a:solidFill>
                            <a:schemeClr val="tx1"/>
                          </a:solidFill>
                          <a:latin typeface="Calibri"/>
                        </a:rPr>
                        <a:t>Contrasts </a:t>
                      </a:r>
                      <a:r>
                        <a:rPr lang="en-GB" sz="1100" b="0" i="0" u="none" strike="noStrike" baseline="0" noProof="0" dirty="0">
                          <a:solidFill>
                            <a:schemeClr val="tx1"/>
                          </a:solidFill>
                          <a:latin typeface="Calibri"/>
                        </a:rPr>
                        <a:t>with defensive and dismissive parents – the generational divide is apparent and roles have reversed; the younger generation are clearly more emotionally mature. </a:t>
                      </a:r>
                    </a:p>
                    <a:p>
                      <a:pPr marL="171450" lvl="0" indent="-171450">
                        <a:buFont typeface="Arial"/>
                        <a:buChar char="•"/>
                      </a:pPr>
                      <a:r>
                        <a:rPr lang="en-GB" sz="1100" b="1" i="0" u="none" strike="noStrike" baseline="0" noProof="0" dirty="0">
                          <a:solidFill>
                            <a:schemeClr val="tx1"/>
                          </a:solidFill>
                          <a:latin typeface="Calibri"/>
                        </a:rPr>
                        <a:t>The phrase “desperately sorry”</a:t>
                      </a:r>
                      <a:r>
                        <a:rPr lang="en-GB" sz="1100" b="0" i="0" u="none" strike="noStrike" baseline="0" noProof="0" dirty="0">
                          <a:solidFill>
                            <a:schemeClr val="tx1"/>
                          </a:solidFill>
                          <a:latin typeface="Calibri"/>
                        </a:rPr>
                        <a:t> expresses genuine remorse, not just guilt for being caught. </a:t>
                      </a:r>
                      <a:endParaRPr lang="en-GB">
                        <a:latin typeface="Calibri"/>
                      </a:endParaRPr>
                    </a:p>
                    <a:p>
                      <a:pPr marL="171450" lvl="0" indent="-171450">
                        <a:buFont typeface="Arial"/>
                        <a:buChar char="•"/>
                      </a:pPr>
                      <a:r>
                        <a:rPr lang="en-GB" sz="1100" b="1" i="0" u="none" strike="noStrike" baseline="0" noProof="0" dirty="0">
                          <a:solidFill>
                            <a:schemeClr val="tx1"/>
                          </a:solidFill>
                          <a:latin typeface="Calibri"/>
                        </a:rPr>
                        <a:t>The adverb “desperately”</a:t>
                      </a:r>
                      <a:r>
                        <a:rPr lang="en-GB" sz="1100" b="0" i="0" u="none" strike="noStrike" baseline="0" noProof="0" dirty="0">
                          <a:solidFill>
                            <a:schemeClr val="tx1"/>
                          </a:solidFill>
                          <a:latin typeface="Calibri"/>
                        </a:rPr>
                        <a:t> intensifies the emotion, showing that Sheila’s regret is heartfelt and deeply personal. This emotional response humanises her and encourages the audience to sympathise with her – she becomes a symbol of the younger generation's potential for moral development.</a:t>
                      </a:r>
                      <a:endParaRPr lang="en-GB">
                        <a:latin typeface="Calibri"/>
                      </a:endParaRPr>
                    </a:p>
                    <a:p>
                      <a:pPr marL="171450" lvl="0" indent="-171450">
                        <a:buFont typeface="Arial"/>
                        <a:buChar char="•"/>
                      </a:pPr>
                      <a:r>
                        <a:rPr lang="en-GB" sz="1100" b="1" i="0" u="none" strike="noStrike" baseline="0" noProof="0" dirty="0">
                          <a:solidFill>
                            <a:schemeClr val="tx1"/>
                          </a:solidFill>
                          <a:latin typeface="Calibri"/>
                        </a:rPr>
                        <a:t>Pivotal moment</a:t>
                      </a:r>
                      <a:r>
                        <a:rPr lang="en-GB" sz="1100" b="0" i="0" u="none" strike="noStrike" baseline="0" noProof="0" dirty="0">
                          <a:solidFill>
                            <a:schemeClr val="tx1"/>
                          </a:solidFill>
                          <a:latin typeface="Calibri"/>
                        </a:rPr>
                        <a:t> – this moment marks her moral awakening into a socially responsible character.</a:t>
                      </a:r>
                    </a:p>
                    <a:p>
                      <a:pPr marL="171450" lvl="0" indent="-171450">
                        <a:buFont typeface="Arial"/>
                        <a:buChar char="•"/>
                      </a:pPr>
                      <a:r>
                        <a:rPr lang="en-GB" sz="1100" b="1" i="0" u="none" strike="noStrike" baseline="0" noProof="0" dirty="0">
                          <a:solidFill>
                            <a:schemeClr val="tx1"/>
                          </a:solidFill>
                          <a:latin typeface="Calibri"/>
                        </a:rPr>
                        <a:t>The hyphen</a:t>
                      </a:r>
                      <a:r>
                        <a:rPr lang="en-GB" sz="1100" b="0" i="0" u="none" strike="noStrike" baseline="0" noProof="0" dirty="0">
                          <a:solidFill>
                            <a:schemeClr val="tx1"/>
                          </a:solidFill>
                          <a:latin typeface="Calibri"/>
                        </a:rPr>
                        <a:t> functions like a dramatic pause, highlighting Sheila’s acceptance of blame and her heartfelt apology, making her words more powerful and reflective.</a:t>
                      </a:r>
                      <a:endParaRPr lang="en-GB" sz="1100" b="0">
                        <a:latin typeface="Calibri"/>
                      </a:endParaRPr>
                    </a:p>
                    <a:p>
                      <a:pPr lvl="0">
                        <a:buNone/>
                      </a:pPr>
                      <a:r>
                        <a:rPr lang="en-GB" sz="1100" b="0" i="0" u="none" strike="noStrike" baseline="0" noProof="0" dirty="0">
                          <a:solidFill>
                            <a:schemeClr val="tx1"/>
                          </a:solidFill>
                          <a:latin typeface="Calibri"/>
                        </a:rPr>
                        <a:t>Priestley presents this as a model response to wrongdoing, in contrast with her parents' stubborn self-justification.</a:t>
                      </a:r>
                      <a:endParaRPr lang="en-GB">
                        <a:latin typeface="Calibri"/>
                      </a:endParaRPr>
                    </a:p>
                    <a:p>
                      <a:pPr lvl="0">
                        <a:buNone/>
                      </a:pPr>
                      <a:endParaRPr lang="en-GB" sz="1100" b="0" i="0" u="none" strike="noStrike" baseline="0" noProof="0" dirty="0">
                        <a:solidFill>
                          <a:schemeClr val="tx1"/>
                        </a:solidFill>
                        <a:latin typeface="Calibri"/>
                      </a:endParaRPr>
                    </a:p>
                    <a:p>
                      <a:pPr lvl="0">
                        <a:buNone/>
                      </a:pPr>
                      <a:r>
                        <a:rPr lang="en-GB" sz="1100" b="1" i="0" u="none" strike="noStrike" baseline="0" noProof="0" dirty="0">
                          <a:solidFill>
                            <a:schemeClr val="tx1"/>
                          </a:solidFill>
                          <a:latin typeface="Calibri"/>
                        </a:rPr>
                        <a:t>Alt analysis:</a:t>
                      </a:r>
                      <a:r>
                        <a:rPr lang="en-GB" sz="1100" b="0" i="0" u="none" strike="noStrike" baseline="0" noProof="0" dirty="0">
                          <a:solidFill>
                            <a:schemeClr val="tx1"/>
                          </a:solidFill>
                          <a:latin typeface="Calibri"/>
                        </a:rPr>
                        <a:t> Sheila here is the antithesis of her former self; she instinctively rejected her responsibility: (</a:t>
                      </a:r>
                      <a:r>
                        <a:rPr lang="en-GB" sz="1100" b="0" i="1" u="none" strike="noStrike" baseline="0" noProof="0" dirty="0">
                          <a:solidFill>
                            <a:srgbClr val="040C28"/>
                          </a:solidFill>
                          <a:latin typeface="Calibri"/>
                        </a:rPr>
                        <a:t>She looks at it closely, recognises it with a little cry, gives a half-stifled sob and then runs out)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90796432"/>
                  </a:ext>
                </a:extLst>
              </a:tr>
              <a:tr h="2156297">
                <a:tc>
                  <a:txBody>
                    <a:bodyPr/>
                    <a:lstStyle/>
                    <a:p>
                      <a:pPr lvl="0" algn="ctr">
                        <a:buNone/>
                      </a:pPr>
                      <a:r>
                        <a:rPr lang="en-GB" sz="1200" b="0" i="0" u="none" strike="noStrike" noProof="0" dirty="0">
                          <a:solidFill>
                            <a:srgbClr val="000000"/>
                          </a:solidFill>
                          <a:latin typeface="Calibri"/>
                        </a:rPr>
                        <a:t> ‘but these girls aren’t cheap labour – they’re people.’</a:t>
                      </a:r>
                      <a:endParaRPr lang="en-US" sz="1200">
                        <a:latin typeface="Calibri"/>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buNone/>
                      </a:pPr>
                      <a:r>
                        <a:rPr lang="en-GB" sz="1200" baseline="0" dirty="0">
                          <a:solidFill>
                            <a:schemeClr val="tx1"/>
                          </a:solidFill>
                          <a:latin typeface="Calibri"/>
                        </a:rPr>
                        <a:t>Sheila – Act one – just after Birling has admitted he fired her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buFont typeface="Arial"/>
                        <a:buChar char="•"/>
                      </a:pPr>
                      <a:r>
                        <a:rPr lang="en-GB" sz="1100" b="1" i="0" u="none" baseline="0" dirty="0">
                          <a:solidFill>
                            <a:schemeClr val="tx1"/>
                          </a:solidFill>
                          <a:latin typeface="Calibri"/>
                        </a:rPr>
                        <a:t>Juxtaposition</a:t>
                      </a:r>
                      <a:r>
                        <a:rPr lang="en-GB" sz="1100" b="0" i="0" u="none" baseline="0" dirty="0">
                          <a:solidFill>
                            <a:schemeClr val="tx1"/>
                          </a:solidFill>
                          <a:latin typeface="Calibri"/>
                        </a:rPr>
                        <a:t>: t</a:t>
                      </a:r>
                      <a:r>
                        <a:rPr lang="en-GB" sz="1100" b="0" i="0" u="none" strike="noStrike" baseline="0" noProof="0" dirty="0">
                          <a:solidFill>
                            <a:schemeClr val="tx1"/>
                          </a:solidFill>
                          <a:latin typeface="Calibri"/>
                        </a:rPr>
                        <a:t>he phrase opposes </a:t>
                      </a:r>
                      <a:r>
                        <a:rPr lang="en-GB" sz="1100" b="0" i="1" u="none" strike="noStrike" baseline="0" noProof="0" dirty="0">
                          <a:solidFill>
                            <a:schemeClr val="tx1"/>
                          </a:solidFill>
                          <a:latin typeface="Calibri"/>
                        </a:rPr>
                        <a:t>“cheap labour”</a:t>
                      </a:r>
                      <a:r>
                        <a:rPr lang="en-GB" sz="1100" b="0" i="0" u="none" strike="noStrike" baseline="0" noProof="0" dirty="0">
                          <a:solidFill>
                            <a:schemeClr val="tx1"/>
                          </a:solidFill>
                          <a:latin typeface="Calibri"/>
                        </a:rPr>
                        <a:t> with </a:t>
                      </a:r>
                      <a:r>
                        <a:rPr lang="en-GB" sz="1100" b="0" i="1" u="none" strike="noStrike" baseline="0" noProof="0" dirty="0">
                          <a:solidFill>
                            <a:schemeClr val="tx1"/>
                          </a:solidFill>
                          <a:latin typeface="Calibri"/>
                        </a:rPr>
                        <a:t>“people.”</a:t>
                      </a:r>
                      <a:r>
                        <a:rPr lang="en-GB" sz="1100" b="0" i="0" u="none" strike="noStrike" baseline="0" noProof="0" dirty="0">
                          <a:solidFill>
                            <a:schemeClr val="tx1"/>
                          </a:solidFill>
                          <a:latin typeface="Calibri"/>
                        </a:rPr>
                        <a:t> This sharp juxtaposition highlights the dehumanisation inherent in the capitalist mindset. To Mr Birling, workers are primarily a cost; to Sheila, they are human beings with value beyond money. </a:t>
                      </a:r>
                    </a:p>
                    <a:p>
                      <a:pPr marL="171450" lvl="0" indent="-171450">
                        <a:buFont typeface="Arial"/>
                        <a:buChar char="•"/>
                      </a:pPr>
                      <a:r>
                        <a:rPr lang="en-GB" sz="1100" b="1" i="0" u="none" strike="noStrike" baseline="0" noProof="0" dirty="0">
                          <a:solidFill>
                            <a:schemeClr val="tx1"/>
                          </a:solidFill>
                          <a:latin typeface="Calibri"/>
                        </a:rPr>
                        <a:t>Hyphen and fragment</a:t>
                      </a:r>
                      <a:r>
                        <a:rPr lang="en-GB" sz="1100" b="0" i="0" u="none" strike="noStrike" baseline="0" noProof="0" dirty="0">
                          <a:solidFill>
                            <a:schemeClr val="tx1"/>
                          </a:solidFill>
                          <a:latin typeface="Calibri"/>
                        </a:rPr>
                        <a:t>: isolates the phrase "they're people" forces the audience to acknowledge the moral truth. </a:t>
                      </a:r>
                    </a:p>
                    <a:p>
                      <a:pPr marL="171450" lvl="0" indent="-171450">
                        <a:buFont typeface="Arial"/>
                        <a:buChar char="•"/>
                      </a:pPr>
                      <a:r>
                        <a:rPr lang="en-GB" sz="1100" b="1" i="0" u="none" strike="noStrike" baseline="0" noProof="0" dirty="0">
                          <a:solidFill>
                            <a:schemeClr val="tx1"/>
                          </a:solidFill>
                          <a:latin typeface="Calibri"/>
                        </a:rPr>
                        <a:t>Plural pronouns</a:t>
                      </a:r>
                      <a:r>
                        <a:rPr lang="en-GB" sz="1100" b="0" i="0" u="none" strike="noStrike" baseline="0" noProof="0" dirty="0">
                          <a:solidFill>
                            <a:schemeClr val="tx1"/>
                          </a:solidFill>
                          <a:latin typeface="Calibri"/>
                        </a:rPr>
                        <a:t>: The use of </a:t>
                      </a:r>
                      <a:r>
                        <a:rPr lang="en-GB" sz="1100" b="0" i="1" u="none" strike="noStrike" baseline="0" noProof="0" dirty="0">
                          <a:solidFill>
                            <a:schemeClr val="tx1"/>
                          </a:solidFill>
                          <a:latin typeface="Calibri"/>
                        </a:rPr>
                        <a:t>“girls”</a:t>
                      </a:r>
                      <a:r>
                        <a:rPr lang="en-GB" sz="1100" b="0" i="0" u="none" strike="noStrike" baseline="0" noProof="0" dirty="0">
                          <a:solidFill>
                            <a:schemeClr val="tx1"/>
                          </a:solidFill>
                          <a:latin typeface="Calibri"/>
                        </a:rPr>
                        <a:t> and </a:t>
                      </a:r>
                      <a:r>
                        <a:rPr lang="en-GB" sz="1100" b="0" i="1" u="none" strike="noStrike" baseline="0" noProof="0" dirty="0">
                          <a:solidFill>
                            <a:schemeClr val="tx1"/>
                          </a:solidFill>
                          <a:latin typeface="Calibri"/>
                        </a:rPr>
                        <a:t>“people”</a:t>
                      </a:r>
                      <a:r>
                        <a:rPr lang="en-GB" sz="1100" b="0" i="0" u="none" strike="noStrike" baseline="0" noProof="0" dirty="0">
                          <a:solidFill>
                            <a:schemeClr val="tx1"/>
                          </a:solidFill>
                          <a:latin typeface="Calibri"/>
                        </a:rPr>
                        <a:t> stresses </a:t>
                      </a:r>
                      <a:r>
                        <a:rPr lang="en-GB" sz="1100" b="0" i="0" u="none" strike="noStrike" baseline="0" noProof="0" dirty="0" err="1">
                          <a:solidFill>
                            <a:schemeClr val="tx1"/>
                          </a:solidFill>
                          <a:latin typeface="Calibri"/>
                        </a:rPr>
                        <a:t>collectivity</a:t>
                      </a:r>
                      <a:r>
                        <a:rPr lang="en-GB" sz="1100" b="0" i="0" u="none" strike="noStrike" baseline="0" noProof="0" dirty="0">
                          <a:solidFill>
                            <a:schemeClr val="tx1"/>
                          </a:solidFill>
                          <a:latin typeface="Calibri"/>
                        </a:rPr>
                        <a:t>. Sheila isn’t just thinking of Eva Smith individually but recognising the wider working-class experience.</a:t>
                      </a:r>
                    </a:p>
                    <a:p>
                      <a:pPr marL="171450" lvl="0" indent="-171450">
                        <a:buFont typeface="Arial"/>
                        <a:buChar char="•"/>
                      </a:pPr>
                      <a:r>
                        <a:rPr lang="en-GB" sz="1100" b="1" i="0" u="none" strike="noStrike" baseline="0" noProof="0" dirty="0">
                          <a:solidFill>
                            <a:schemeClr val="tx1"/>
                          </a:solidFill>
                          <a:latin typeface="Calibri"/>
                        </a:rPr>
                        <a:t>"People"</a:t>
                      </a:r>
                      <a:r>
                        <a:rPr lang="en-GB" sz="1100" b="0" i="0" u="none" strike="noStrike" baseline="0" noProof="0" dirty="0">
                          <a:solidFill>
                            <a:schemeClr val="tx1"/>
                          </a:solidFill>
                          <a:latin typeface="Calibri"/>
                        </a:rPr>
                        <a:t> - Sheila clearly attempts to humanise the poor, not seeing them as a faceless mass, simply numbers (cheap </a:t>
                      </a:r>
                      <a:r>
                        <a:rPr lang="en-GB" sz="1100" b="0" i="0" u="none" strike="noStrike" baseline="0" noProof="0" dirty="0" err="1">
                          <a:solidFill>
                            <a:schemeClr val="tx1"/>
                          </a:solidFill>
                          <a:latin typeface="Calibri"/>
                        </a:rPr>
                        <a:t>labou</a:t>
                      </a:r>
                      <a:r>
                        <a:rPr lang="en-GB" sz="1100" b="0" i="0" u="none" strike="noStrike" baseline="0" noProof="0" dirty="0">
                          <a:solidFill>
                            <a:schemeClr val="tx1"/>
                          </a:solidFill>
                          <a:latin typeface="Calibri"/>
                        </a:rPr>
                        <a:t>\0 </a:t>
                      </a:r>
                    </a:p>
                    <a:p>
                      <a:pPr marL="171450" lvl="0" indent="-171450">
                        <a:buFont typeface="Arial"/>
                        <a:buChar char="•"/>
                      </a:pPr>
                      <a:r>
                        <a:rPr lang="en-GB" sz="1100" b="1" i="0" u="none" strike="noStrike" baseline="0" noProof="0" dirty="0">
                          <a:solidFill>
                            <a:schemeClr val="tx1"/>
                          </a:solidFill>
                          <a:latin typeface="Calibri"/>
                        </a:rPr>
                        <a:t>"but" - the conjunction</a:t>
                      </a:r>
                      <a:r>
                        <a:rPr lang="en-GB" sz="1100" b="0" i="0" u="none" strike="noStrike" baseline="0" noProof="0" dirty="0">
                          <a:solidFill>
                            <a:schemeClr val="tx1"/>
                          </a:solidFill>
                          <a:latin typeface="Calibri"/>
                        </a:rPr>
                        <a:t> shows she's outright rejecting her father's capitalist views, sums up Priestley' message the younger generation are the key to changing the status quo for the future.</a:t>
                      </a:r>
                    </a:p>
                    <a:p>
                      <a:pPr lvl="0">
                        <a:buNone/>
                      </a:pPr>
                      <a:endParaRPr lang="en-GB" sz="1100" b="0" i="0" u="none" strike="noStrike" baseline="0" noProof="0" dirty="0">
                        <a:solidFill>
                          <a:schemeClr val="tx1"/>
                        </a:solidFill>
                        <a:latin typeface="Calibri"/>
                      </a:endParaRPr>
                    </a:p>
                    <a:p>
                      <a:pPr lvl="0">
                        <a:buNone/>
                      </a:pPr>
                      <a:r>
                        <a:rPr lang="en-GB" sz="1100" b="1" i="0" u="none" strike="noStrike" baseline="0" noProof="0" dirty="0">
                          <a:solidFill>
                            <a:schemeClr val="tx1"/>
                          </a:solidFill>
                          <a:latin typeface="Calibri"/>
                        </a:rPr>
                        <a:t>Alt analysis</a:t>
                      </a:r>
                      <a:r>
                        <a:rPr lang="en-GB" sz="1100" b="0" i="0" u="none" strike="noStrike" baseline="0" noProof="0" dirty="0">
                          <a:solidFill>
                            <a:schemeClr val="tx1"/>
                          </a:solidFill>
                          <a:latin typeface="Calibri"/>
                        </a:rPr>
                        <a:t>: "girls" - Sheila is aware of how these women shouldn't be belittled/treated as weak or inferior, but it could also reflect her inherent tendency to infantilise (treat someone as a child) the working class, especially young women. It shows Sheila’s limited perspective: she’s beginning to empathise, but she still speaks from a position of superiority at times.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11072069"/>
                  </a:ext>
                </a:extLst>
              </a:tr>
            </a:tbl>
          </a:graphicData>
        </a:graphic>
      </p:graphicFrame>
    </p:spTree>
    <p:extLst>
      <p:ext uri="{BB962C8B-B14F-4D97-AF65-F5344CB8AC3E}">
        <p14:creationId xmlns:p14="http://schemas.microsoft.com/office/powerpoint/2010/main" val="2103863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E86B7A1D-2ED4-4A18-FD91-F354773BF054}"/>
              </a:ext>
            </a:extLst>
          </p:cNvPr>
          <p:cNvGraphicFramePr>
            <a:graphicFrameLocks noGrp="1"/>
          </p:cNvGraphicFramePr>
          <p:nvPr>
            <p:extLst>
              <p:ext uri="{D42A27DB-BD31-4B8C-83A1-F6EECF244321}">
                <p14:modId xmlns:p14="http://schemas.microsoft.com/office/powerpoint/2010/main" val="3275923797"/>
              </p:ext>
            </p:extLst>
          </p:nvPr>
        </p:nvGraphicFramePr>
        <p:xfrm>
          <a:off x="214308" y="495904"/>
          <a:ext cx="11763384" cy="6249455"/>
        </p:xfrm>
        <a:graphic>
          <a:graphicData uri="http://schemas.openxmlformats.org/drawingml/2006/table">
            <a:tbl>
              <a:tblPr bandRow="1">
                <a:tableStyleId>{5C22544A-7EE6-4342-B048-85BDC9FD1C3A}</a:tableStyleId>
              </a:tblPr>
              <a:tblGrid>
                <a:gridCol w="2120198">
                  <a:extLst>
                    <a:ext uri="{9D8B030D-6E8A-4147-A177-3AD203B41FA5}">
                      <a16:colId xmlns:a16="http://schemas.microsoft.com/office/drawing/2014/main" val="86709111"/>
                    </a:ext>
                  </a:extLst>
                </a:gridCol>
                <a:gridCol w="1977742">
                  <a:extLst>
                    <a:ext uri="{9D8B030D-6E8A-4147-A177-3AD203B41FA5}">
                      <a16:colId xmlns:a16="http://schemas.microsoft.com/office/drawing/2014/main" val="867885042"/>
                    </a:ext>
                  </a:extLst>
                </a:gridCol>
                <a:gridCol w="7665444">
                  <a:extLst>
                    <a:ext uri="{9D8B030D-6E8A-4147-A177-3AD203B41FA5}">
                      <a16:colId xmlns:a16="http://schemas.microsoft.com/office/drawing/2014/main" val="2705446665"/>
                    </a:ext>
                  </a:extLst>
                </a:gridCol>
              </a:tblGrid>
              <a:tr h="556380">
                <a:tc>
                  <a:txBody>
                    <a:bodyPr/>
                    <a:lstStyle/>
                    <a:p>
                      <a:pPr lvl="0">
                        <a:buNone/>
                      </a:pPr>
                      <a:r>
                        <a:rPr lang="en-GB" sz="1200" b="1" dirty="0">
                          <a:solidFill>
                            <a:sysClr val="windowText" lastClr="000000"/>
                          </a:solidFill>
                          <a:latin typeface="Corbel"/>
                        </a:rPr>
                        <a:t>Key quote</a:t>
                      </a:r>
                      <a:endParaRPr lang="en-US"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buNone/>
                      </a:pPr>
                      <a:r>
                        <a:rPr lang="en-GB" sz="1200" b="1" dirty="0">
                          <a:solidFill>
                            <a:sysClr val="windowText" lastClr="000000"/>
                          </a:solidFill>
                          <a:latin typeface="Corbel"/>
                        </a:rPr>
                        <a:t>Who said it and when? </a:t>
                      </a:r>
                      <a:endParaRPr lang="en-US"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buNone/>
                      </a:pPr>
                      <a:r>
                        <a:rPr lang="en-GB" sz="1200" b="1" dirty="0">
                          <a:solidFill>
                            <a:sysClr val="windowText" lastClr="000000"/>
                          </a:solidFill>
                          <a:latin typeface="Corbel"/>
                        </a:rPr>
                        <a:t>In depth analysis</a:t>
                      </a:r>
                      <a:endParaRPr lang="en-US"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30286591"/>
                  </a:ext>
                </a:extLst>
              </a:tr>
              <a:tr h="1294190">
                <a:tc>
                  <a:txBody>
                    <a:bodyPr/>
                    <a:lstStyle/>
                    <a:p>
                      <a:pPr algn="ctr" rtl="0" fontAlgn="base">
                        <a:lnSpc>
                          <a:spcPts val="1050"/>
                        </a:lnSpc>
                        <a:buNone/>
                      </a:pPr>
                      <a:r>
                        <a:rPr lang="en-GB" sz="1200" b="0" i="0" u="none" strike="noStrike" dirty="0">
                          <a:solidFill>
                            <a:srgbClr val="000000"/>
                          </a:solidFill>
                          <a:effectLst/>
                          <a:latin typeface="Calibri"/>
                        </a:rPr>
                        <a:t> 'Between us we drove that girl to commit suicide.'</a:t>
                      </a:r>
                      <a:endParaRPr lang="en-GB" sz="1200" b="0" i="0">
                        <a:solidFill>
                          <a:srgbClr val="000000"/>
                        </a:solidFill>
                        <a:effectLst/>
                        <a:latin typeface="Calibri"/>
                      </a:endParaRPr>
                    </a:p>
                  </a:txBody>
                  <a:tcPr marL="72009" marR="72009" marT="36005" marB="36005" anchor="ctr">
                    <a:lnL w="10001" cap="flat" cmpd="sng" algn="ctr">
                      <a:solidFill>
                        <a:srgbClr val="000000"/>
                      </a:solidFill>
                      <a:prstDash val="solid"/>
                      <a:round/>
                      <a:headEnd type="none" w="med" len="med"/>
                      <a:tailEnd type="none" w="med" len="med"/>
                    </a:lnL>
                    <a:lnR w="10001"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0001" cap="flat" cmpd="sng" algn="ctr">
                      <a:solidFill>
                        <a:srgbClr val="000000"/>
                      </a:solidFill>
                      <a:prstDash val="solid"/>
                      <a:round/>
                      <a:headEnd type="none" w="med" len="med"/>
                      <a:tailEnd type="none" w="med" len="med"/>
                    </a:lnB>
                    <a:solidFill>
                      <a:srgbClr val="FFFFFF"/>
                    </a:solidFill>
                  </a:tcPr>
                </a:tc>
                <a:tc>
                  <a:txBody>
                    <a:bodyPr/>
                    <a:lstStyle/>
                    <a:p>
                      <a:pPr fontAlgn="t">
                        <a:buNone/>
                      </a:pPr>
                      <a:r>
                        <a:rPr lang="en-GB" sz="1200" dirty="0">
                          <a:effectLst/>
                        </a:rPr>
                        <a:t>Sheila – Act 3 – after the Inspector has interrogated the characters and left</a:t>
                      </a:r>
                    </a:p>
                  </a:txBody>
                  <a:tcPr marL="72009" marR="72009" marT="36005" marB="36005">
                    <a:lnL w="10001" cap="flat" cmpd="sng" algn="ctr">
                      <a:solidFill>
                        <a:srgbClr val="000000"/>
                      </a:solidFill>
                      <a:prstDash val="solid"/>
                      <a:round/>
                      <a:headEnd type="none" w="med" len="med"/>
                      <a:tailEnd type="none" w="med" len="med"/>
                    </a:lnL>
                    <a:lnR w="10001"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0001" cap="flat" cmpd="sng" algn="ctr">
                      <a:solidFill>
                        <a:srgbClr val="000000"/>
                      </a:solidFill>
                      <a:prstDash val="solid"/>
                      <a:round/>
                      <a:headEnd type="none" w="med" len="med"/>
                      <a:tailEnd type="none" w="med" len="med"/>
                    </a:lnB>
                    <a:solidFill>
                      <a:srgbClr val="FFFFFF"/>
                    </a:solidFill>
                  </a:tcPr>
                </a:tc>
                <a:tc>
                  <a:txBody>
                    <a:bodyPr/>
                    <a:lstStyle/>
                    <a:p>
                      <a:pPr marL="171450" lvl="0" indent="-171450" algn="l">
                        <a:lnSpc>
                          <a:spcPct val="100000"/>
                        </a:lnSpc>
                        <a:spcBef>
                          <a:spcPts val="0"/>
                        </a:spcBef>
                        <a:spcAft>
                          <a:spcPts val="0"/>
                        </a:spcAft>
                        <a:buFont typeface="Arial"/>
                        <a:buChar char="•"/>
                      </a:pPr>
                      <a:r>
                        <a:rPr lang="en-GB" sz="1100" b="1" i="0" u="none" strike="noStrike" noProof="0" dirty="0">
                          <a:effectLst/>
                          <a:latin typeface="Calibri"/>
                        </a:rPr>
                        <a:t>Collective pronoun – “between us”</a:t>
                      </a:r>
                      <a:r>
                        <a:rPr lang="en-GB" sz="1100" b="0" i="0" u="none" strike="noStrike" noProof="0" dirty="0">
                          <a:effectLst/>
                          <a:latin typeface="Calibri"/>
                        </a:rPr>
                        <a:t> - Sheila recognises </a:t>
                      </a:r>
                      <a:r>
                        <a:rPr lang="en-GB" sz="1100" b="0" i="1" u="none" strike="noStrike" noProof="0" dirty="0">
                          <a:effectLst/>
                          <a:latin typeface="Calibri"/>
                        </a:rPr>
                        <a:t>shared responsibility</a:t>
                      </a:r>
                      <a:r>
                        <a:rPr lang="en-GB" sz="1100" b="0" i="0" u="none" strike="noStrike" noProof="0" dirty="0">
                          <a:effectLst/>
                          <a:latin typeface="Calibri"/>
                        </a:rPr>
                        <a:t>. It’s not just one person’s fault; all of the Birlings (and Gerald) contributed.</a:t>
                      </a:r>
                      <a:endParaRPr lang="en-US" sz="1100" b="0"/>
                    </a:p>
                    <a:p>
                      <a:pPr marL="171450" lvl="0" indent="-171450" algn="l">
                        <a:lnSpc>
                          <a:spcPct val="100000"/>
                        </a:lnSpc>
                        <a:spcBef>
                          <a:spcPts val="0"/>
                        </a:spcBef>
                        <a:spcAft>
                          <a:spcPts val="0"/>
                        </a:spcAft>
                        <a:buFont typeface="Arial"/>
                        <a:buChar char="•"/>
                      </a:pPr>
                      <a:r>
                        <a:rPr lang="en-GB" sz="1100" b="1" i="0" u="none" strike="noStrike" noProof="0" dirty="0">
                          <a:effectLst/>
                          <a:latin typeface="Calibri"/>
                        </a:rPr>
                        <a:t>Active verb – “drove”</a:t>
                      </a:r>
                      <a:r>
                        <a:rPr lang="en-GB" sz="1100" b="0" i="0" u="none" strike="noStrike" noProof="0" dirty="0">
                          <a:effectLst/>
                          <a:latin typeface="Calibri"/>
                        </a:rPr>
                        <a:t> - Suggests force and inevitability, as though their actions pushed Eva to the point of no return. This is harsher than saying “we upset her” or “we hurt her” — it makes them morally complicit in her death.</a:t>
                      </a:r>
                    </a:p>
                    <a:p>
                      <a:pPr marL="171450" lvl="0" indent="-171450" algn="l">
                        <a:lnSpc>
                          <a:spcPct val="100000"/>
                        </a:lnSpc>
                        <a:spcBef>
                          <a:spcPts val="0"/>
                        </a:spcBef>
                        <a:spcAft>
                          <a:spcPts val="0"/>
                        </a:spcAft>
                        <a:buFont typeface="Arial"/>
                        <a:buChar char="•"/>
                      </a:pPr>
                      <a:r>
                        <a:rPr lang="en-GB" sz="1100" b="1" i="0" u="none" strike="noStrike" noProof="0" dirty="0">
                          <a:effectLst/>
                        </a:rPr>
                        <a:t>Finality – “commit suicide”</a:t>
                      </a:r>
                      <a:r>
                        <a:rPr lang="en-GB" sz="1100" b="0" i="0" u="none" strike="noStrike" noProof="0" dirty="0">
                          <a:effectLst/>
                        </a:rPr>
                        <a:t> - The bluntness shocks both characters and audience. Priestley deliberately avoids euphemism to underline the gravity of what happened.</a:t>
                      </a:r>
                    </a:p>
                    <a:p>
                      <a:pPr marL="171450" lvl="0" indent="-171450" algn="l">
                        <a:lnSpc>
                          <a:spcPct val="100000"/>
                        </a:lnSpc>
                        <a:spcBef>
                          <a:spcPts val="0"/>
                        </a:spcBef>
                        <a:spcAft>
                          <a:spcPts val="0"/>
                        </a:spcAft>
                        <a:buFont typeface="Arial"/>
                        <a:buChar char="•"/>
                      </a:pPr>
                      <a:r>
                        <a:rPr lang="en-GB" sz="1100" b="1" i="0" u="none" strike="noStrike" noProof="0" dirty="0">
                          <a:effectLst/>
                        </a:rPr>
                        <a:t>Stage craft</a:t>
                      </a:r>
                      <a:r>
                        <a:rPr lang="en-GB" sz="1100" b="0" i="0" u="none" strike="noStrike" noProof="0" dirty="0">
                          <a:effectLst/>
                        </a:rPr>
                        <a:t> – the fact that the Inspector has left shows how Sheila adopts the role of the Inspector now, she has become the moral voice of responsibility in his absence. The lesson has been fully absorbed within her that she now subconsciously takes his place.</a:t>
                      </a:r>
                    </a:p>
                    <a:p>
                      <a:pPr marL="0" lvl="0" indent="0" algn="l">
                        <a:lnSpc>
                          <a:spcPct val="100000"/>
                        </a:lnSpc>
                        <a:spcBef>
                          <a:spcPts val="0"/>
                        </a:spcBef>
                        <a:spcAft>
                          <a:spcPts val="0"/>
                        </a:spcAft>
                        <a:buNone/>
                      </a:pPr>
                      <a:endParaRPr lang="en-GB" sz="1100" b="0" i="0" u="none" strike="noStrike" noProof="0" dirty="0">
                        <a:effectLst/>
                      </a:endParaRPr>
                    </a:p>
                    <a:p>
                      <a:pPr marL="0" lvl="0" indent="0" algn="l">
                        <a:lnSpc>
                          <a:spcPct val="100000"/>
                        </a:lnSpc>
                        <a:spcBef>
                          <a:spcPts val="0"/>
                        </a:spcBef>
                        <a:spcAft>
                          <a:spcPts val="0"/>
                        </a:spcAft>
                        <a:buNone/>
                      </a:pPr>
                      <a:r>
                        <a:rPr lang="en-GB" sz="1100" b="1" i="0" u="none" strike="noStrike" noProof="0" dirty="0">
                          <a:effectLst/>
                        </a:rPr>
                        <a:t>Alt analysis:</a:t>
                      </a:r>
                      <a:r>
                        <a:rPr lang="en-GB" sz="1100" b="0" i="0" u="none" strike="noStrike" noProof="0" dirty="0">
                          <a:effectLst/>
                        </a:rPr>
                        <a:t> </a:t>
                      </a:r>
                      <a:r>
                        <a:rPr lang="en-GB" sz="1100" b="0" i="0" u="none" strike="noStrike" noProof="0" dirty="0">
                          <a:effectLst/>
                          <a:latin typeface="Calibri"/>
                        </a:rPr>
                        <a:t>Dehumanising phrase – “that girl”</a:t>
                      </a:r>
                      <a:br>
                        <a:rPr lang="en-GB" sz="1100" b="1" i="0" u="none" strike="noStrike" noProof="0" dirty="0">
                          <a:effectLst/>
                          <a:latin typeface="Calibri"/>
                        </a:rPr>
                      </a:br>
                      <a:r>
                        <a:rPr lang="en-GB" sz="1100" b="0" i="0" u="none" strike="noStrike" noProof="0" dirty="0">
                          <a:effectLst/>
                          <a:latin typeface="Calibri"/>
                        </a:rPr>
                        <a:t>While Sheila is more sympathetic than the older generation, she still distances herself by using </a:t>
                      </a:r>
                      <a:r>
                        <a:rPr lang="en-GB" sz="1100" b="0" i="1" u="none" strike="noStrike" noProof="0" dirty="0">
                          <a:effectLst/>
                          <a:latin typeface="Calibri"/>
                        </a:rPr>
                        <a:t>that girl</a:t>
                      </a:r>
                      <a:r>
                        <a:rPr lang="en-GB" sz="1100" b="0" i="0" u="none" strike="noStrike" noProof="0" dirty="0">
                          <a:effectLst/>
                          <a:latin typeface="Calibri"/>
                        </a:rPr>
                        <a:t> rather than Eva’s name. This could show lingering class prejudice, or it may emphasise how Eva represents all working-class women rather than just one individual.</a:t>
                      </a:r>
                      <a:endParaRPr lang="en-GB" sz="1100" b="0" i="0" u="none" strike="noStrike" noProof="0" dirty="0">
                        <a:effectLst/>
                      </a:endParaRPr>
                    </a:p>
                  </a:txBody>
                  <a:tcPr marL="72009" marR="72009" marT="36005" marB="36005">
                    <a:lnL w="10001" cap="flat" cmpd="sng" algn="ctr">
                      <a:solidFill>
                        <a:srgbClr val="000000"/>
                      </a:solidFill>
                      <a:prstDash val="solid"/>
                      <a:round/>
                      <a:headEnd type="none" w="med" len="med"/>
                      <a:tailEnd type="none" w="med" len="med"/>
                    </a:lnL>
                    <a:lnR w="10001"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00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69207469"/>
                  </a:ext>
                </a:extLst>
              </a:tr>
              <a:tr h="1282094">
                <a:tc>
                  <a:txBody>
                    <a:bodyPr/>
                    <a:lstStyle/>
                    <a:p>
                      <a:pPr algn="ctr" rtl="0" fontAlgn="base">
                        <a:lnSpc>
                          <a:spcPts val="1050"/>
                        </a:lnSpc>
                        <a:buNone/>
                      </a:pPr>
                      <a:r>
                        <a:rPr lang="en-GB" sz="1200" b="0" i="0" u="none" strike="noStrike" dirty="0">
                          <a:solidFill>
                            <a:srgbClr val="000000"/>
                          </a:solidFill>
                          <a:effectLst/>
                          <a:latin typeface="Calibri"/>
                        </a:rPr>
                        <a:t> ‘And it frightens me the way you talk'</a:t>
                      </a:r>
                      <a:endParaRPr lang="en-GB" sz="1200" b="0" i="0">
                        <a:solidFill>
                          <a:srgbClr val="000000"/>
                        </a:solidFill>
                        <a:effectLst/>
                        <a:latin typeface="Calibri"/>
                      </a:endParaRPr>
                    </a:p>
                  </a:txBody>
                  <a:tcPr marL="72009" marR="72009" marT="36005" marB="36005" anchor="ctr">
                    <a:lnL w="10001" cap="flat" cmpd="sng" algn="ctr">
                      <a:solidFill>
                        <a:srgbClr val="000000"/>
                      </a:solidFill>
                      <a:prstDash val="solid"/>
                      <a:round/>
                      <a:headEnd type="none" w="med" len="med"/>
                      <a:tailEnd type="none" w="med" len="med"/>
                    </a:lnL>
                    <a:lnR w="10001" cap="flat" cmpd="sng" algn="ctr">
                      <a:solidFill>
                        <a:srgbClr val="000000"/>
                      </a:solidFill>
                      <a:prstDash val="solid"/>
                      <a:round/>
                      <a:headEnd type="none" w="med" len="med"/>
                      <a:tailEnd type="none" w="med" len="med"/>
                    </a:lnR>
                    <a:lnT w="10001" cap="flat" cmpd="sng" algn="ctr">
                      <a:solidFill>
                        <a:srgbClr val="000000"/>
                      </a:solidFill>
                      <a:prstDash val="solid"/>
                      <a:round/>
                      <a:headEnd type="none" w="med" len="med"/>
                      <a:tailEnd type="none" w="med" len="med"/>
                    </a:lnT>
                    <a:lnB w="10001" cap="flat" cmpd="sng" algn="ctr">
                      <a:solidFill>
                        <a:srgbClr val="000000"/>
                      </a:solidFill>
                      <a:prstDash val="solid"/>
                      <a:round/>
                      <a:headEnd type="none" w="med" len="med"/>
                      <a:tailEnd type="none" w="med" len="med"/>
                    </a:lnB>
                    <a:solidFill>
                      <a:srgbClr val="FFFFFF"/>
                    </a:solidFill>
                  </a:tcPr>
                </a:tc>
                <a:tc>
                  <a:txBody>
                    <a:bodyPr/>
                    <a:lstStyle/>
                    <a:p>
                      <a:pPr fontAlgn="t">
                        <a:buNone/>
                      </a:pPr>
                      <a:r>
                        <a:rPr lang="en-GB" sz="1200" dirty="0">
                          <a:effectLst/>
                        </a:rPr>
                        <a:t>Sheila – act 3 – after the Inspector has interrogated the characters and left</a:t>
                      </a:r>
                    </a:p>
                  </a:txBody>
                  <a:tcPr marL="72009" marR="72009" marT="36005" marB="36005">
                    <a:lnL w="10001" cap="flat" cmpd="sng" algn="ctr">
                      <a:solidFill>
                        <a:srgbClr val="000000"/>
                      </a:solidFill>
                      <a:prstDash val="solid"/>
                      <a:round/>
                      <a:headEnd type="none" w="med" len="med"/>
                      <a:tailEnd type="none" w="med" len="med"/>
                    </a:lnL>
                    <a:lnR w="10001" cap="flat" cmpd="sng" algn="ctr">
                      <a:solidFill>
                        <a:srgbClr val="000000"/>
                      </a:solidFill>
                      <a:prstDash val="solid"/>
                      <a:round/>
                      <a:headEnd type="none" w="med" len="med"/>
                      <a:tailEnd type="none" w="med" len="med"/>
                    </a:lnR>
                    <a:lnT w="10001" cap="flat" cmpd="sng" algn="ctr">
                      <a:solidFill>
                        <a:srgbClr val="000000"/>
                      </a:solidFill>
                      <a:prstDash val="solid"/>
                      <a:round/>
                      <a:headEnd type="none" w="med" len="med"/>
                      <a:tailEnd type="none" w="med" len="med"/>
                    </a:lnT>
                    <a:lnB w="10001" cap="flat" cmpd="sng" algn="ctr">
                      <a:solidFill>
                        <a:srgbClr val="000000"/>
                      </a:solidFill>
                      <a:prstDash val="solid"/>
                      <a:round/>
                      <a:headEnd type="none" w="med" len="med"/>
                      <a:tailEnd type="none" w="med" len="med"/>
                    </a:lnB>
                    <a:solidFill>
                      <a:srgbClr val="FFFFFF"/>
                    </a:solidFill>
                  </a:tcPr>
                </a:tc>
                <a:tc>
                  <a:txBody>
                    <a:bodyPr/>
                    <a:lstStyle/>
                    <a:p>
                      <a:pPr marL="285750" lvl="0" indent="-285750" algn="l">
                        <a:lnSpc>
                          <a:spcPct val="100000"/>
                        </a:lnSpc>
                        <a:spcBef>
                          <a:spcPts val="0"/>
                        </a:spcBef>
                        <a:spcAft>
                          <a:spcPts val="0"/>
                        </a:spcAft>
                        <a:buFont typeface="Arial"/>
                        <a:buChar char="•"/>
                      </a:pPr>
                      <a:r>
                        <a:rPr lang="en-GB" sz="1100" b="1" i="0" u="none" strike="noStrike" noProof="0" dirty="0">
                          <a:effectLst/>
                          <a:latin typeface="Calibri"/>
                        </a:rPr>
                        <a:t>“Frightens”</a:t>
                      </a:r>
                      <a:r>
                        <a:rPr lang="en-GB" sz="1100" b="0" i="0" u="none" strike="noStrike" noProof="0" dirty="0">
                          <a:effectLst/>
                          <a:latin typeface="Calibri"/>
                        </a:rPr>
                        <a:t> – a strong, emotional word. Sheila isn’t just disappointed or angry; she’s genuinely fearful of her parents’ attitudes. This shows how deeply she has changed, compared to their stubbornness.</a:t>
                      </a:r>
                      <a:endParaRPr lang="en-US" sz="1100" dirty="0"/>
                    </a:p>
                    <a:p>
                      <a:pPr marL="285750" lvl="0" indent="-285750" algn="l">
                        <a:lnSpc>
                          <a:spcPct val="100000"/>
                        </a:lnSpc>
                        <a:spcBef>
                          <a:spcPts val="0"/>
                        </a:spcBef>
                        <a:spcAft>
                          <a:spcPts val="0"/>
                        </a:spcAft>
                        <a:buFont typeface="Arial"/>
                        <a:buChar char="•"/>
                      </a:pPr>
                      <a:r>
                        <a:rPr lang="en-GB" sz="1100" b="1" i="0" u="none" strike="noStrike" noProof="0" dirty="0">
                          <a:effectLst/>
                          <a:latin typeface="Calibri"/>
                        </a:rPr>
                        <a:t>“The way you talk”</a:t>
                      </a:r>
                      <a:r>
                        <a:rPr lang="en-GB" sz="1100" b="0" i="0" u="none" strike="noStrike" noProof="0" dirty="0">
                          <a:effectLst/>
                          <a:latin typeface="Calibri"/>
                        </a:rPr>
                        <a:t> – it’s not their actions at this moment that scare her, but their mindset. Sheila is disturbed by their cold, dismissive language and refusal to take responsibility.</a:t>
                      </a:r>
                      <a:endParaRPr lang="en-GB" sz="1100"/>
                    </a:p>
                    <a:p>
                      <a:pPr marL="285750" lvl="0" indent="-285750" algn="l">
                        <a:lnSpc>
                          <a:spcPct val="100000"/>
                        </a:lnSpc>
                        <a:spcBef>
                          <a:spcPts val="0"/>
                        </a:spcBef>
                        <a:spcAft>
                          <a:spcPts val="0"/>
                        </a:spcAft>
                        <a:buFont typeface="Arial"/>
                        <a:buChar char="•"/>
                      </a:pPr>
                      <a:r>
                        <a:rPr lang="en-GB" sz="1100" b="1" i="0" u="none" strike="noStrike" noProof="0" dirty="0">
                          <a:effectLst/>
                          <a:latin typeface="Calibri"/>
                        </a:rPr>
                        <a:t>Present tense (“frightens”)</a:t>
                      </a:r>
                      <a:r>
                        <a:rPr lang="en-GB" sz="1100" b="0" i="0" u="none" strike="noStrike" noProof="0" dirty="0">
                          <a:effectLst/>
                          <a:latin typeface="Calibri"/>
                        </a:rPr>
                        <a:t> – suggests this isn’t just about the past events with Eva Smith, but about the </a:t>
                      </a:r>
                      <a:r>
                        <a:rPr lang="en-GB" sz="1100" b="0" i="1" u="none" strike="noStrike" noProof="0" dirty="0">
                          <a:effectLst/>
                          <a:latin typeface="Calibri"/>
                        </a:rPr>
                        <a:t>ongoing danger</a:t>
                      </a:r>
                      <a:r>
                        <a:rPr lang="en-GB" sz="1100" b="0" i="0" u="none" strike="noStrike" noProof="0" dirty="0">
                          <a:effectLst/>
                          <a:latin typeface="Calibri"/>
                        </a:rPr>
                        <a:t> of people like her parents continuing to think and speak this way.</a:t>
                      </a:r>
                      <a:endParaRPr lang="en-GB" sz="1100" dirty="0"/>
                    </a:p>
                    <a:p>
                      <a:pPr marL="285750" lvl="0" indent="-285750">
                        <a:buFont typeface="Arial"/>
                        <a:buChar char="•"/>
                      </a:pPr>
                      <a:r>
                        <a:rPr lang="en-GB" sz="1100" dirty="0">
                          <a:effectLst/>
                        </a:rPr>
                        <a:t>Juxtaposes the older generation who still seek to salvage their reputation and status above all</a:t>
                      </a:r>
                    </a:p>
                    <a:p>
                      <a:pPr marL="0" lvl="0" indent="0">
                        <a:buNone/>
                      </a:pPr>
                      <a:r>
                        <a:rPr lang="en-GB" sz="1100" b="0" i="0" u="none" strike="noStrike" noProof="0" dirty="0">
                          <a:solidFill>
                            <a:srgbClr val="000000"/>
                          </a:solidFill>
                          <a:effectLst/>
                          <a:latin typeface="Calibri"/>
                        </a:rPr>
                        <a:t>Through Sheila, Priestley uses this line to warn the audience that the real danger lies not just in past mistakes, but in refusing to change.</a:t>
                      </a:r>
                      <a:endParaRPr lang="en-GB" dirty="0"/>
                    </a:p>
                  </a:txBody>
                  <a:tcPr marL="72009" marR="72009" marT="36005" marB="36005">
                    <a:lnL w="10001" cap="flat" cmpd="sng" algn="ctr">
                      <a:solidFill>
                        <a:srgbClr val="000000"/>
                      </a:solidFill>
                      <a:prstDash val="solid"/>
                      <a:round/>
                      <a:headEnd type="none" w="med" len="med"/>
                      <a:tailEnd type="none" w="med" len="med"/>
                    </a:lnL>
                    <a:lnR w="10001" cap="flat" cmpd="sng" algn="ctr">
                      <a:solidFill>
                        <a:srgbClr val="000000"/>
                      </a:solidFill>
                      <a:prstDash val="solid"/>
                      <a:round/>
                      <a:headEnd type="none" w="med" len="med"/>
                      <a:tailEnd type="none" w="med" len="med"/>
                    </a:lnR>
                    <a:lnT w="10001" cap="flat" cmpd="sng" algn="ctr">
                      <a:solidFill>
                        <a:srgbClr val="000000"/>
                      </a:solidFill>
                      <a:prstDash val="solid"/>
                      <a:round/>
                      <a:headEnd type="none" w="med" len="med"/>
                      <a:tailEnd type="none" w="med" len="med"/>
                    </a:lnT>
                    <a:lnB w="100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77071538"/>
                  </a:ext>
                </a:extLst>
              </a:tr>
              <a:tr h="1693335">
                <a:tc>
                  <a:txBody>
                    <a:bodyPr/>
                    <a:lstStyle/>
                    <a:p>
                      <a:pPr algn="ctr" rtl="0" fontAlgn="base">
                        <a:lnSpc>
                          <a:spcPts val="1050"/>
                        </a:lnSpc>
                        <a:buNone/>
                      </a:pPr>
                      <a:r>
                        <a:rPr lang="en-GB" sz="1200" b="0" i="0" u="none" strike="noStrike" dirty="0">
                          <a:solidFill>
                            <a:srgbClr val="000000"/>
                          </a:solidFill>
                          <a:effectLst/>
                          <a:latin typeface="Calibri"/>
                        </a:rPr>
                        <a:t>‘A rather cold woman’</a:t>
                      </a:r>
                      <a:endParaRPr lang="en-GB" sz="1200" b="0" i="0">
                        <a:solidFill>
                          <a:srgbClr val="000000"/>
                        </a:solidFill>
                        <a:effectLst/>
                        <a:latin typeface="Calibri"/>
                      </a:endParaRPr>
                    </a:p>
                  </a:txBody>
                  <a:tcPr marL="72009" marR="72009" marT="36005" marB="36005" anchor="ctr">
                    <a:lnL w="10001" cap="flat" cmpd="sng" algn="ctr">
                      <a:solidFill>
                        <a:srgbClr val="000000"/>
                      </a:solidFill>
                      <a:prstDash val="solid"/>
                      <a:round/>
                      <a:headEnd type="none" w="med" len="med"/>
                      <a:tailEnd type="none" w="med" len="med"/>
                    </a:lnL>
                    <a:lnR w="10001" cap="flat" cmpd="sng" algn="ctr">
                      <a:solidFill>
                        <a:srgbClr val="000000"/>
                      </a:solidFill>
                      <a:prstDash val="solid"/>
                      <a:round/>
                      <a:headEnd type="none" w="med" len="med"/>
                      <a:tailEnd type="none" w="med" len="med"/>
                    </a:lnR>
                    <a:lnT w="10001" cap="flat" cmpd="sng" algn="ctr">
                      <a:solidFill>
                        <a:srgbClr val="000000"/>
                      </a:solidFill>
                      <a:prstDash val="solid"/>
                      <a:round/>
                      <a:headEnd type="none" w="med" len="med"/>
                      <a:tailEnd type="none" w="med" len="med"/>
                    </a:lnT>
                    <a:lnB w="10001" cap="flat" cmpd="sng" algn="ctr">
                      <a:solidFill>
                        <a:srgbClr val="000000"/>
                      </a:solidFill>
                      <a:prstDash val="solid"/>
                      <a:round/>
                      <a:headEnd type="none" w="med" len="med"/>
                      <a:tailEnd type="none" w="med" len="med"/>
                    </a:lnB>
                    <a:solidFill>
                      <a:srgbClr val="FFFFFF"/>
                    </a:solidFill>
                  </a:tcPr>
                </a:tc>
                <a:tc>
                  <a:txBody>
                    <a:bodyPr/>
                    <a:lstStyle/>
                    <a:p>
                      <a:pPr fontAlgn="t">
                        <a:buNone/>
                      </a:pPr>
                      <a:r>
                        <a:rPr lang="en-GB" sz="1200" dirty="0">
                          <a:effectLst/>
                        </a:rPr>
                        <a:t>Stage direction – Mrs Birling's description at the beginning of the play</a:t>
                      </a:r>
                    </a:p>
                  </a:txBody>
                  <a:tcPr marL="72009" marR="72009" marT="36005" marB="36005">
                    <a:lnL w="10001" cap="flat" cmpd="sng" algn="ctr">
                      <a:solidFill>
                        <a:srgbClr val="000000"/>
                      </a:solidFill>
                      <a:prstDash val="solid"/>
                      <a:round/>
                      <a:headEnd type="none" w="med" len="med"/>
                      <a:tailEnd type="none" w="med" len="med"/>
                    </a:lnL>
                    <a:lnR w="10001" cap="flat" cmpd="sng" algn="ctr">
                      <a:solidFill>
                        <a:srgbClr val="000000"/>
                      </a:solidFill>
                      <a:prstDash val="solid"/>
                      <a:round/>
                      <a:headEnd type="none" w="med" len="med"/>
                      <a:tailEnd type="none" w="med" len="med"/>
                    </a:lnR>
                    <a:lnT w="10001" cap="flat" cmpd="sng" algn="ctr">
                      <a:solidFill>
                        <a:srgbClr val="000000"/>
                      </a:solidFill>
                      <a:prstDash val="solid"/>
                      <a:round/>
                      <a:headEnd type="none" w="med" len="med"/>
                      <a:tailEnd type="none" w="med" len="med"/>
                    </a:lnT>
                    <a:lnB w="10001" cap="flat" cmpd="sng" algn="ctr">
                      <a:solidFill>
                        <a:srgbClr val="000000"/>
                      </a:solidFill>
                      <a:prstDash val="solid"/>
                      <a:round/>
                      <a:headEnd type="none" w="med" len="med"/>
                      <a:tailEnd type="none" w="med" len="med"/>
                    </a:lnB>
                    <a:solidFill>
                      <a:srgbClr val="FFFFFF"/>
                    </a:solidFill>
                  </a:tcPr>
                </a:tc>
                <a:tc>
                  <a:txBody>
                    <a:bodyPr/>
                    <a:lstStyle/>
                    <a:p>
                      <a:pPr marL="285750" lvl="0" indent="-285750" algn="l">
                        <a:lnSpc>
                          <a:spcPct val="100000"/>
                        </a:lnSpc>
                        <a:spcBef>
                          <a:spcPts val="0"/>
                        </a:spcBef>
                        <a:spcAft>
                          <a:spcPts val="0"/>
                        </a:spcAft>
                        <a:buFont typeface="Arial"/>
                        <a:buChar char="•"/>
                      </a:pPr>
                      <a:r>
                        <a:rPr lang="en-GB" sz="1100" b="1" i="0" u="none" strike="noStrike" noProof="0" dirty="0">
                          <a:effectLst/>
                          <a:latin typeface="Calibri"/>
                        </a:rPr>
                        <a:t>Adjective “cold”</a:t>
                      </a:r>
                      <a:r>
                        <a:rPr lang="en-GB" sz="1100" b="0" i="0" u="none" strike="noStrike" noProof="0" dirty="0">
                          <a:effectLst/>
                          <a:latin typeface="Calibri"/>
                        </a:rPr>
                        <a:t> – immediately paints Mrs Birling as unemotional, detached, and lacking warmth. This prepares the audience to see her as unsympathetic and harsh.</a:t>
                      </a:r>
                      <a:endParaRPr lang="en-US" dirty="0"/>
                    </a:p>
                    <a:p>
                      <a:pPr marL="285750" lvl="0" indent="-285750" algn="l">
                        <a:lnSpc>
                          <a:spcPct val="100000"/>
                        </a:lnSpc>
                        <a:spcBef>
                          <a:spcPts val="0"/>
                        </a:spcBef>
                        <a:spcAft>
                          <a:spcPts val="0"/>
                        </a:spcAft>
                        <a:buFont typeface="Arial"/>
                        <a:buChar char="•"/>
                      </a:pPr>
                      <a:r>
                        <a:rPr lang="en-GB" sz="1100" b="1" i="0" u="none" strike="noStrike" noProof="0" dirty="0">
                          <a:effectLst/>
                          <a:latin typeface="Calibri"/>
                        </a:rPr>
                        <a:t>Modifier “rather”</a:t>
                      </a:r>
                      <a:r>
                        <a:rPr lang="en-GB" sz="1100" b="0" i="0" u="none" strike="noStrike" noProof="0" dirty="0">
                          <a:effectLst/>
                          <a:latin typeface="Calibri"/>
                        </a:rPr>
                        <a:t> – softens the criticism slightly, but also suggests Priestley is being understated. The audience quickly learns she is not just “rather” cold, but </a:t>
                      </a:r>
                      <a:r>
                        <a:rPr lang="en-GB" sz="1100" b="0" i="1" u="none" strike="noStrike" noProof="0" dirty="0">
                          <a:effectLst/>
                          <a:latin typeface="Calibri"/>
                        </a:rPr>
                        <a:t>deeply</a:t>
                      </a:r>
                      <a:r>
                        <a:rPr lang="en-GB" sz="1100" b="0" i="0" u="none" strike="noStrike" noProof="0" dirty="0">
                          <a:effectLst/>
                          <a:latin typeface="Calibri"/>
                        </a:rPr>
                        <a:t> unfeeling.</a:t>
                      </a:r>
                      <a:endParaRPr lang="en-GB" dirty="0"/>
                    </a:p>
                    <a:p>
                      <a:pPr marL="285750" lvl="0" indent="-285750" algn="l">
                        <a:lnSpc>
                          <a:spcPct val="100000"/>
                        </a:lnSpc>
                        <a:spcBef>
                          <a:spcPts val="0"/>
                        </a:spcBef>
                        <a:spcAft>
                          <a:spcPts val="0"/>
                        </a:spcAft>
                        <a:buFont typeface="Arial"/>
                        <a:buChar char="•"/>
                      </a:pPr>
                      <a:r>
                        <a:rPr lang="en-GB" sz="1100" b="1" i="0" u="none" strike="noStrike" noProof="0" dirty="0">
                          <a:effectLst/>
                          <a:latin typeface="Calibri"/>
                        </a:rPr>
                        <a:t>Characterisation before speech</a:t>
                      </a:r>
                      <a:r>
                        <a:rPr lang="en-GB" sz="1100" b="0" i="0" u="none" strike="noStrike" noProof="0" dirty="0">
                          <a:effectLst/>
                          <a:latin typeface="Calibri"/>
                        </a:rPr>
                        <a:t> – Priestley makes a point of telling us what she is like before she even speaks, so her lack of compassion later (refusing Eva help at the charity) feels inevitable and consistent.</a:t>
                      </a:r>
                      <a:endParaRPr lang="en-GB" dirty="0"/>
                    </a:p>
                    <a:p>
                      <a:pPr lvl="0">
                        <a:buNone/>
                      </a:pPr>
                      <a:r>
                        <a:rPr lang="en-GB" sz="1100" dirty="0">
                          <a:effectLst/>
                        </a:rPr>
                        <a:t>Priestley uses this initial description to show how </a:t>
                      </a:r>
                      <a:r>
                        <a:rPr lang="en-GB" sz="1100" b="0" i="0" u="none" strike="noStrike" noProof="0" dirty="0">
                          <a:effectLst/>
                          <a:latin typeface="Calibri"/>
                        </a:rPr>
                        <a:t>her coldness reflects her obsession with status, class, and propriety above social responsibility.</a:t>
                      </a:r>
                      <a:endParaRPr lang="en-GB" sz="1100" dirty="0">
                        <a:effectLst/>
                      </a:endParaRPr>
                    </a:p>
                  </a:txBody>
                  <a:tcPr marL="72009" marR="72009" marT="36005" marB="36005">
                    <a:lnL w="10001" cap="flat" cmpd="sng" algn="ctr">
                      <a:solidFill>
                        <a:srgbClr val="000000"/>
                      </a:solidFill>
                      <a:prstDash val="solid"/>
                      <a:round/>
                      <a:headEnd type="none" w="med" len="med"/>
                      <a:tailEnd type="none" w="med" len="med"/>
                    </a:lnL>
                    <a:lnR w="10001" cap="flat" cmpd="sng" algn="ctr">
                      <a:solidFill>
                        <a:srgbClr val="000000"/>
                      </a:solidFill>
                      <a:prstDash val="solid"/>
                      <a:round/>
                      <a:headEnd type="none" w="med" len="med"/>
                      <a:tailEnd type="none" w="med" len="med"/>
                    </a:lnR>
                    <a:lnT w="10001" cap="flat" cmpd="sng" algn="ctr">
                      <a:solidFill>
                        <a:srgbClr val="000000"/>
                      </a:solidFill>
                      <a:prstDash val="solid"/>
                      <a:round/>
                      <a:headEnd type="none" w="med" len="med"/>
                      <a:tailEnd type="none" w="med" len="med"/>
                    </a:lnT>
                    <a:lnB w="100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32573078"/>
                  </a:ext>
                </a:extLst>
              </a:tr>
            </a:tbl>
          </a:graphicData>
        </a:graphic>
      </p:graphicFrame>
    </p:spTree>
    <p:extLst>
      <p:ext uri="{BB962C8B-B14F-4D97-AF65-F5344CB8AC3E}">
        <p14:creationId xmlns:p14="http://schemas.microsoft.com/office/powerpoint/2010/main" val="2089380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142116420"/>
              </p:ext>
            </p:extLst>
          </p:nvPr>
        </p:nvGraphicFramePr>
        <p:xfrm>
          <a:off x="111394" y="92089"/>
          <a:ext cx="11968311" cy="6442924"/>
        </p:xfrm>
        <a:graphic>
          <a:graphicData uri="http://schemas.openxmlformats.org/drawingml/2006/table">
            <a:tbl>
              <a:tblPr firstRow="1" bandRow="1">
                <a:tableStyleId>{5C22544A-7EE6-4342-B048-85BDC9FD1C3A}</a:tableStyleId>
              </a:tblPr>
              <a:tblGrid>
                <a:gridCol w="2407697">
                  <a:extLst>
                    <a:ext uri="{9D8B030D-6E8A-4147-A177-3AD203B41FA5}">
                      <a16:colId xmlns:a16="http://schemas.microsoft.com/office/drawing/2014/main" val="3236896543"/>
                    </a:ext>
                  </a:extLst>
                </a:gridCol>
                <a:gridCol w="2406487">
                  <a:extLst>
                    <a:ext uri="{9D8B030D-6E8A-4147-A177-3AD203B41FA5}">
                      <a16:colId xmlns:a16="http://schemas.microsoft.com/office/drawing/2014/main" val="2654073511"/>
                    </a:ext>
                  </a:extLst>
                </a:gridCol>
                <a:gridCol w="7154127">
                  <a:extLst>
                    <a:ext uri="{9D8B030D-6E8A-4147-A177-3AD203B41FA5}">
                      <a16:colId xmlns:a16="http://schemas.microsoft.com/office/drawing/2014/main" val="2965346026"/>
                    </a:ext>
                  </a:extLst>
                </a:gridCol>
              </a:tblGrid>
              <a:tr h="430941">
                <a:tc>
                  <a:txBody>
                    <a:bodyPr/>
                    <a:lstStyle/>
                    <a:p>
                      <a:r>
                        <a:rPr lang="en-GB" sz="1200" dirty="0">
                          <a:solidFill>
                            <a:sysClr val="windowText" lastClr="000000"/>
                          </a:solidFill>
                          <a:latin typeface="Corbel" panose="020B0503020204020204" pitchFamily="34" charset="0"/>
                        </a:rPr>
                        <a:t>Key quote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dirty="0">
                          <a:solidFill>
                            <a:sysClr val="windowText" lastClr="000000"/>
                          </a:solidFill>
                          <a:latin typeface="Corbel" panose="020B0503020204020204" pitchFamily="34" charset="0"/>
                        </a:rPr>
                        <a:t>Who said it and when?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dirty="0">
                          <a:solidFill>
                            <a:sysClr val="windowText" lastClr="000000"/>
                          </a:solidFill>
                          <a:latin typeface="Corbel" panose="020B0503020204020204" pitchFamily="34" charset="0"/>
                        </a:rPr>
                        <a:t>In depth analysis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6085777"/>
                  </a:ext>
                </a:extLst>
              </a:tr>
              <a:tr h="1919381">
                <a:tc>
                  <a:txBody>
                    <a:bodyPr/>
                    <a:lstStyle/>
                    <a:p>
                      <a:pPr lvl="0" algn="ctr">
                        <a:buNone/>
                      </a:pPr>
                      <a:r>
                        <a:rPr lang="en-GB" sz="1200" b="0" i="0" u="none" strike="noStrike" noProof="0" dirty="0">
                          <a:solidFill>
                            <a:srgbClr val="000000"/>
                          </a:solidFill>
                          <a:latin typeface="Calibri"/>
                        </a:rPr>
                        <a:t>‘You know of course my husband was Lord Mayor only two years ago…’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buNone/>
                      </a:pPr>
                      <a:r>
                        <a:rPr lang="en-GB" sz="1200" b="0" i="0" u="none" strike="noStrike" noProof="0" dirty="0">
                          <a:solidFill>
                            <a:schemeClr val="tx1"/>
                          </a:solidFill>
                        </a:rPr>
                        <a:t>Mrs Birling - Act 2 - when the Inspector is questioning her about refusing to help Eva Smith at her charity.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rPr>
                        <a:t>“You know of course”</a:t>
                      </a:r>
                      <a:r>
                        <a:rPr lang="en-GB" sz="1200" b="0" i="0" u="none" strike="noStrike" baseline="0" noProof="0" dirty="0">
                          <a:solidFill>
                            <a:schemeClr val="tx1"/>
                          </a:solidFill>
                        </a:rPr>
                        <a:t> – the phrase assumes status and demands respect. It shows Mrs Birling’s arrogance, as if her husband’s past role should excuse or elevate them above criticism.</a:t>
                      </a:r>
                      <a:endParaRPr lang="en-US"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rPr>
                        <a:t>“My husband”</a:t>
                      </a:r>
                      <a:r>
                        <a:rPr lang="en-GB" sz="1200" b="0" i="0" u="none" strike="noStrike" baseline="0" noProof="0" dirty="0">
                          <a:solidFill>
                            <a:schemeClr val="tx1"/>
                          </a:solidFill>
                        </a:rPr>
                        <a:t> – she defines herself by her husband’s position, reflecting both her social snobbery and the patriarchal structure of the time.</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rPr>
                        <a:t>“Lord Mayor”</a:t>
                      </a:r>
                      <a:r>
                        <a:rPr lang="en-GB" sz="1200" b="0" i="0" u="none" strike="noStrike" baseline="0" noProof="0" dirty="0">
                          <a:solidFill>
                            <a:schemeClr val="tx1"/>
                          </a:solidFill>
                        </a:rPr>
                        <a:t> – a civic title that carries weight and prestige. Priestley highlights her obsession with appearances and hierarchy rather than morality or compassion.</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rPr>
                        <a:t>Ellipsis “…”</a:t>
                      </a:r>
                      <a:r>
                        <a:rPr lang="en-GB" sz="1200" b="0" i="0" u="none" strike="noStrike" baseline="0" noProof="0" dirty="0">
                          <a:solidFill>
                            <a:schemeClr val="tx1"/>
                          </a:solidFill>
                        </a:rPr>
                        <a:t> – suggests she expects the Inspector to be impressed and perhaps silenced, showing how she tries to use class and authority to avoid responsibility.</a:t>
                      </a:r>
                      <a:endParaRPr lang="en-GB" dirty="0"/>
                    </a:p>
                    <a:p>
                      <a:pPr marL="285750" lvl="0" indent="-285750" algn="l">
                        <a:lnSpc>
                          <a:spcPct val="100000"/>
                        </a:lnSpc>
                        <a:spcBef>
                          <a:spcPts val="0"/>
                        </a:spcBef>
                        <a:spcAft>
                          <a:spcPts val="0"/>
                        </a:spcAft>
                        <a:buFont typeface="Arial"/>
                        <a:buChar char="•"/>
                      </a:pPr>
                      <a:r>
                        <a:rPr lang="en-GB" sz="1200" b="0" i="0" u="none" strike="noStrike" baseline="0" noProof="0" dirty="0">
                          <a:solidFill>
                            <a:schemeClr val="tx1"/>
                          </a:solidFill>
                        </a:rPr>
                        <a:t>Falls back on her reputation/status/pubic image – when threatened, she feels reputation will save her and her family, a clear attempt to intimidate the Inspector by showcasing her power</a:t>
                      </a:r>
                    </a:p>
                    <a:p>
                      <a:pPr marL="0" lvl="0" indent="0" algn="l">
                        <a:lnSpc>
                          <a:spcPct val="100000"/>
                        </a:lnSpc>
                        <a:spcBef>
                          <a:spcPts val="0"/>
                        </a:spcBef>
                        <a:spcAft>
                          <a:spcPts val="0"/>
                        </a:spcAft>
                        <a:buNone/>
                      </a:pPr>
                      <a:r>
                        <a:rPr lang="en-GB" sz="1200" b="0" i="0" u="none" strike="noStrike" noProof="0" dirty="0">
                          <a:latin typeface="Calibri"/>
                        </a:rPr>
                        <a:t>Mrs Birling represents the upper class clinging to their titles and social standing as shields against accountability.</a:t>
                      </a:r>
                      <a:endParaRPr lang="en-GB" sz="1200" dirty="0"/>
                    </a:p>
                    <a:p>
                      <a:pPr lvl="0">
                        <a:buNone/>
                      </a:pPr>
                      <a:endParaRPr lang="en-GB" sz="1200" b="0" baseline="0" dirty="0">
                        <a:solidFill>
                          <a:schemeClr val="tx1"/>
                        </a:solidFill>
                        <a:latin typeface="Corbe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60116141"/>
                  </a:ext>
                </a:extLst>
              </a:tr>
              <a:tr h="1805743">
                <a:tc>
                  <a:txBody>
                    <a:bodyPr/>
                    <a:lstStyle/>
                    <a:p>
                      <a:pPr lvl="0" algn="ctr">
                        <a:buNone/>
                      </a:pPr>
                      <a:r>
                        <a:rPr lang="en-GB" sz="1200" b="0" i="0" u="none" strike="noStrike" baseline="0" noProof="0" dirty="0">
                          <a:solidFill>
                            <a:srgbClr val="000000"/>
                          </a:solidFill>
                          <a:latin typeface="Calibri"/>
                        </a:rPr>
                        <a:t>‘Girls of that </a:t>
                      </a:r>
                      <a:r>
                        <a:rPr lang="en-GB" sz="1200" b="0" i="0" u="none" strike="noStrike" baseline="0" noProof="0" dirty="0" err="1">
                          <a:solidFill>
                            <a:srgbClr val="000000"/>
                          </a:solidFill>
                          <a:latin typeface="Calibri"/>
                        </a:rPr>
                        <a:t>class’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b="0" dirty="0">
                          <a:solidFill>
                            <a:schemeClr val="tx1"/>
                          </a:solidFill>
                          <a:latin typeface="Corbel"/>
                        </a:rPr>
                        <a:t>Mrs Birling – Act 2 – when she is being questioned by the Inspector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rPr>
                        <a:t>Plural noun “girls”</a:t>
                      </a:r>
                      <a:r>
                        <a:rPr lang="en-GB" sz="1200" b="0" i="0" u="none" strike="noStrike" baseline="0" noProof="0" dirty="0">
                          <a:solidFill>
                            <a:schemeClr val="tx1"/>
                          </a:solidFill>
                        </a:rPr>
                        <a:t> – reduces Eva Smith to a category rather than an individual. It shows Mrs Birling’s tendency to generalise and stereotype the working class. She belittles and looks down on Eva.</a:t>
                      </a:r>
                      <a:endParaRPr lang="en-US"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rPr>
                        <a:t>Phrase “that class”</a:t>
                      </a:r>
                      <a:r>
                        <a:rPr lang="en-GB" sz="1200" b="0" i="0" u="none" strike="noStrike" baseline="0" noProof="0" dirty="0">
                          <a:solidFill>
                            <a:schemeClr val="tx1"/>
                          </a:solidFill>
                        </a:rPr>
                        <a:t> – the demonstrative </a:t>
                      </a:r>
                      <a:r>
                        <a:rPr lang="en-GB" sz="1200" b="0" i="1" u="none" strike="noStrike" baseline="0" noProof="0" dirty="0">
                          <a:solidFill>
                            <a:schemeClr val="tx1"/>
                          </a:solidFill>
                        </a:rPr>
                        <a:t>“that”</a:t>
                      </a:r>
                      <a:r>
                        <a:rPr lang="en-GB" sz="1200" b="0" i="0" u="none" strike="noStrike" baseline="0" noProof="0" dirty="0">
                          <a:solidFill>
                            <a:schemeClr val="tx1"/>
                          </a:solidFill>
                        </a:rPr>
                        <a:t> distances Mrs Birling from Eva, as though working-class people are an entirely separate species. The contempt is palpable. </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rPr>
                        <a:t>Dismissive tone</a:t>
                      </a:r>
                      <a:r>
                        <a:rPr lang="en-GB" sz="1200" b="0" i="0" u="none" strike="noStrike" baseline="0" noProof="0" dirty="0">
                          <a:solidFill>
                            <a:schemeClr val="tx1"/>
                          </a:solidFill>
                        </a:rPr>
                        <a:t> – the brevity of the phrase makes it sound sharp and cutting, highlighting her prejudice</a:t>
                      </a:r>
                      <a:endParaRPr lang="en-GB" dirty="0"/>
                    </a:p>
                    <a:p>
                      <a:pPr lvl="0">
                        <a:buNone/>
                      </a:pPr>
                      <a:endParaRPr lang="en-GB" sz="1200" b="0" baseline="0" dirty="0">
                        <a:solidFill>
                          <a:schemeClr val="tx1"/>
                        </a:solidFill>
                        <a:latin typeface="Corbel"/>
                      </a:endParaRPr>
                    </a:p>
                    <a:p>
                      <a:pPr marL="0" lvl="0" indent="0">
                        <a:buNone/>
                      </a:pPr>
                      <a:r>
                        <a:rPr lang="en-GB" sz="1200" b="1" baseline="0" dirty="0">
                          <a:solidFill>
                            <a:schemeClr val="tx1"/>
                          </a:solidFill>
                          <a:latin typeface="Corbel"/>
                        </a:rPr>
                        <a:t>Alt analysis: </a:t>
                      </a:r>
                      <a:r>
                        <a:rPr lang="en-GB" sz="1200" b="0" i="0" u="none" strike="noStrike" baseline="0" noProof="0" dirty="0">
                          <a:solidFill>
                            <a:schemeClr val="tx1"/>
                          </a:solidFill>
                        </a:rPr>
                        <a:t>the line could be read as less about outright hatred of the working class and more about a coping mechanism: Mrs Birling distances herself emotionally so she doesn’t feel guilt.</a:t>
                      </a:r>
                      <a:endParaRPr lang="en-GB" sz="1200" b="0" baseline="0" dirty="0">
                        <a:solidFill>
                          <a:schemeClr val="tx1"/>
                        </a:solidFill>
                        <a:latin typeface="Corbel"/>
                      </a:endParaRPr>
                    </a:p>
                    <a:p>
                      <a:pPr lvl="0">
                        <a:buNone/>
                      </a:pPr>
                      <a:endParaRPr lang="en-GB" sz="1200" b="0" baseline="0" dirty="0">
                        <a:solidFill>
                          <a:schemeClr val="tx1"/>
                        </a:solidFill>
                        <a:latin typeface="Corbe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5882326"/>
                  </a:ext>
                </a:extLst>
              </a:tr>
              <a:tr h="1877449">
                <a:tc>
                  <a:txBody>
                    <a:bodyPr/>
                    <a:lstStyle/>
                    <a:p>
                      <a:pPr lvl="0" algn="ctr">
                        <a:buNone/>
                      </a:pPr>
                      <a:r>
                        <a:rPr lang="en-GB" sz="1200" b="0" i="0" u="none" strike="noStrike" baseline="0" noProof="0" dirty="0">
                          <a:solidFill>
                            <a:srgbClr val="000000"/>
                          </a:solidFill>
                          <a:latin typeface="Calibri"/>
                        </a:rPr>
                        <a:t>‘she was claiming elaborate fine feelings and scruples that were simply absurd of a girl in her position.’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buNone/>
                      </a:pPr>
                      <a:r>
                        <a:rPr lang="en-GB" sz="1200" b="0" i="0" u="none" strike="noStrike" noProof="0" dirty="0">
                          <a:solidFill>
                            <a:schemeClr val="tx1"/>
                          </a:solidFill>
                        </a:rPr>
                        <a:t>Mrs Birling -  Act 2 - when she is defending her decision to deny Eva help at her charity</a:t>
                      </a:r>
                      <a:endParaRPr lang="en-US" dirty="0" err="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rPr>
                        <a:t>“Claiming”</a:t>
                      </a:r>
                      <a:r>
                        <a:rPr lang="en-GB" sz="1200" b="0" i="0" u="none" strike="noStrike" baseline="0" noProof="0" dirty="0">
                          <a:solidFill>
                            <a:schemeClr val="tx1"/>
                          </a:solidFill>
                        </a:rPr>
                        <a:t> – suggests Eva was lying or pretending. Mrs Birling refuses to believe a working-class girl could have genuine emotions, which shows her deep rooted prejudice.</a:t>
                      </a:r>
                      <a:endParaRPr lang="en-US"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rPr>
                        <a:t>“Elaborate fine feelings and scruples”</a:t>
                      </a:r>
                      <a:r>
                        <a:rPr lang="en-GB" sz="1200" b="0" i="0" u="none" strike="noStrike" baseline="0" noProof="0" dirty="0">
                          <a:solidFill>
                            <a:schemeClr val="tx1"/>
                          </a:solidFill>
                        </a:rPr>
                        <a:t> – the alliteration and elevated phrasing make emotions like dignity, morality, or self-respect sound exaggerated or false. This reveals Mrs Birling’s snobbery: she sees qualities like integrity as the preserve of the upper classes.</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rPr>
                        <a:t>“Simply absurd”</a:t>
                      </a:r>
                      <a:r>
                        <a:rPr lang="en-GB" sz="1200" b="0" i="0" u="none" strike="noStrike" baseline="0" noProof="0" dirty="0">
                          <a:solidFill>
                            <a:schemeClr val="tx1"/>
                          </a:solidFill>
                        </a:rPr>
                        <a:t> – dismissive and condescending. It reduces Eva’s humanity to a joke, stripping her of individuality.</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rPr>
                        <a:t>“A girl in her position”</a:t>
                      </a:r>
                      <a:r>
                        <a:rPr lang="en-GB" sz="1200" b="0" i="0" u="none" strike="noStrike" baseline="0" noProof="0" dirty="0">
                          <a:solidFill>
                            <a:schemeClr val="tx1"/>
                          </a:solidFill>
                        </a:rPr>
                        <a:t> – classist language. Eva’s social and economic background is presented as a barrier to being moral or sensitive, as though lower-class people can’t have values.</a:t>
                      </a:r>
                      <a:endParaRPr lang="en-GB" dirty="0"/>
                    </a:p>
                    <a:p>
                      <a:pPr lvl="0">
                        <a:buNone/>
                      </a:pPr>
                      <a:endParaRPr lang="en-GB" sz="1200" b="0" baseline="0" dirty="0">
                        <a:solidFill>
                          <a:schemeClr val="tx1"/>
                        </a:solidFill>
                        <a:latin typeface="Corbe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51632287"/>
                  </a:ext>
                </a:extLst>
              </a:tr>
            </a:tbl>
          </a:graphicData>
        </a:graphic>
      </p:graphicFrame>
    </p:spTree>
    <p:extLst>
      <p:ext uri="{BB962C8B-B14F-4D97-AF65-F5344CB8AC3E}">
        <p14:creationId xmlns:p14="http://schemas.microsoft.com/office/powerpoint/2010/main" val="482045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966949030"/>
              </p:ext>
            </p:extLst>
          </p:nvPr>
        </p:nvGraphicFramePr>
        <p:xfrm>
          <a:off x="111394" y="92090"/>
          <a:ext cx="11996382" cy="6693720"/>
        </p:xfrm>
        <a:graphic>
          <a:graphicData uri="http://schemas.openxmlformats.org/drawingml/2006/table">
            <a:tbl>
              <a:tblPr firstRow="1" bandRow="1">
                <a:tableStyleId>{5C22544A-7EE6-4342-B048-85BDC9FD1C3A}</a:tableStyleId>
              </a:tblPr>
              <a:tblGrid>
                <a:gridCol w="2413344">
                  <a:extLst>
                    <a:ext uri="{9D8B030D-6E8A-4147-A177-3AD203B41FA5}">
                      <a16:colId xmlns:a16="http://schemas.microsoft.com/office/drawing/2014/main" val="3236896543"/>
                    </a:ext>
                  </a:extLst>
                </a:gridCol>
                <a:gridCol w="2412131">
                  <a:extLst>
                    <a:ext uri="{9D8B030D-6E8A-4147-A177-3AD203B41FA5}">
                      <a16:colId xmlns:a16="http://schemas.microsoft.com/office/drawing/2014/main" val="2654073511"/>
                    </a:ext>
                  </a:extLst>
                </a:gridCol>
                <a:gridCol w="7170907">
                  <a:extLst>
                    <a:ext uri="{9D8B030D-6E8A-4147-A177-3AD203B41FA5}">
                      <a16:colId xmlns:a16="http://schemas.microsoft.com/office/drawing/2014/main" val="2965346026"/>
                    </a:ext>
                  </a:extLst>
                </a:gridCol>
              </a:tblGrid>
              <a:tr h="355938">
                <a:tc>
                  <a:txBody>
                    <a:bodyPr/>
                    <a:lstStyle/>
                    <a:p>
                      <a:r>
                        <a:rPr lang="en-GB" sz="1200" dirty="0">
                          <a:solidFill>
                            <a:sysClr val="windowText" lastClr="000000"/>
                          </a:solidFill>
                          <a:latin typeface="Corbel" panose="020B0503020204020204" pitchFamily="34" charset="0"/>
                        </a:rPr>
                        <a:t>Key quote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dirty="0">
                          <a:solidFill>
                            <a:sysClr val="windowText" lastClr="000000"/>
                          </a:solidFill>
                          <a:latin typeface="Corbel" panose="020B0503020204020204" pitchFamily="34" charset="0"/>
                        </a:rPr>
                        <a:t>Who said it and when?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dirty="0">
                          <a:solidFill>
                            <a:sysClr val="windowText" lastClr="000000"/>
                          </a:solidFill>
                          <a:latin typeface="Corbel" panose="020B0503020204020204" pitchFamily="34" charset="0"/>
                        </a:rPr>
                        <a:t>In depth analysis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6085777"/>
                  </a:ext>
                </a:extLst>
              </a:tr>
              <a:tr h="1733121">
                <a:tc>
                  <a:txBody>
                    <a:bodyPr/>
                    <a:lstStyle/>
                    <a:p>
                      <a:pPr lvl="0" algn="ctr">
                        <a:buNone/>
                      </a:pPr>
                      <a:r>
                        <a:rPr lang="en-GB" sz="1400" b="0" i="0" u="none" strike="noStrike" baseline="0" noProof="0" dirty="0">
                          <a:solidFill>
                            <a:srgbClr val="000000"/>
                          </a:solidFill>
                          <a:latin typeface="Calibri"/>
                        </a:rPr>
                        <a:t>‘… you slammed the door in her face’  (Inspector to Mrs Birling)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buNone/>
                      </a:pPr>
                      <a:r>
                        <a:rPr lang="en-GB" sz="1200" b="0" i="0" u="none" strike="noStrike" noProof="0" dirty="0">
                          <a:solidFill>
                            <a:schemeClr val="tx1"/>
                          </a:solidFill>
                          <a:latin typeface="Calibri"/>
                        </a:rPr>
                        <a:t>Mrs Birling – Act 2 - has just explained how Eva came to her charity for help and was turned away.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Violent verb “slammed”</a:t>
                      </a:r>
                      <a:r>
                        <a:rPr lang="en-GB" sz="1200" b="0" i="0" u="none" strike="noStrike" baseline="0" noProof="0" dirty="0">
                          <a:solidFill>
                            <a:schemeClr val="tx1"/>
                          </a:solidFill>
                          <a:latin typeface="Calibri"/>
                        </a:rPr>
                        <a:t> – connotes force, hostility, and finality. It makes Mrs Birling’s rejection sound aggressive, not just a neutral decision.</a:t>
                      </a:r>
                      <a:endParaRPr lang="en-US"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Imagery/symbol of “the door”</a:t>
                      </a:r>
                      <a:r>
                        <a:rPr lang="en-GB" sz="1200" b="0" i="0" u="none" strike="noStrike" baseline="0" noProof="0" dirty="0">
                          <a:solidFill>
                            <a:schemeClr val="tx1"/>
                          </a:solidFill>
                          <a:latin typeface="Calibri"/>
                        </a:rPr>
                        <a:t> – becomes a metaphor for opportunity, compassion, and survival. By “slamming the door,” Mrs Birling cuts Eva off from hope, help, and dignity.</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Direct address “you”</a:t>
                      </a:r>
                      <a:r>
                        <a:rPr lang="en-GB" sz="1200" b="0" i="0" u="none" strike="noStrike" baseline="0" noProof="0" dirty="0">
                          <a:solidFill>
                            <a:schemeClr val="tx1"/>
                          </a:solidFill>
                          <a:latin typeface="Calibri"/>
                        </a:rPr>
                        <a:t> – confronts Mrs Birling personally. The Inspector strips away her excuses and forces her to face her cruelty.</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Bluntness</a:t>
                      </a:r>
                      <a:r>
                        <a:rPr lang="en-GB" sz="1200" b="0" i="0" u="none" strike="noStrike" baseline="0" noProof="0" dirty="0">
                          <a:solidFill>
                            <a:schemeClr val="tx1"/>
                          </a:solidFill>
                          <a:latin typeface="Calibri"/>
                        </a:rPr>
                        <a:t> – the plain, vivid phrasing contrasts with Mrs Birling’s elaborate, class-conscious language (</a:t>
                      </a:r>
                      <a:r>
                        <a:rPr lang="en-GB" sz="1200" b="0" i="1" u="none" strike="noStrike" baseline="0" noProof="0" dirty="0">
                          <a:solidFill>
                            <a:schemeClr val="tx1"/>
                          </a:solidFill>
                          <a:latin typeface="Calibri"/>
                        </a:rPr>
                        <a:t>“elaborate fine feelings and scruples”</a:t>
                      </a:r>
                      <a:r>
                        <a:rPr lang="en-GB" sz="1200" b="0" i="0" u="none" strike="noStrike" baseline="0" noProof="0" dirty="0">
                          <a:solidFill>
                            <a:schemeClr val="tx1"/>
                          </a:solidFill>
                          <a:latin typeface="Calibri"/>
                        </a:rPr>
                        <a:t>). The Inspector makes her actions sound brutally simple.</a:t>
                      </a:r>
                      <a:endParaRPr lang="en-GB" dirty="0"/>
                    </a:p>
                    <a:p>
                      <a:pPr lvl="0">
                        <a:buNone/>
                      </a:pPr>
                      <a:endParaRPr lang="en-GB" sz="1200" b="0"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60116141"/>
                  </a:ext>
                </a:extLst>
              </a:tr>
              <a:tr h="1491462">
                <a:tc>
                  <a:txBody>
                    <a:bodyPr/>
                    <a:lstStyle/>
                    <a:p>
                      <a:pPr lvl="0" algn="ctr">
                        <a:buNone/>
                      </a:pPr>
                      <a:r>
                        <a:rPr lang="en-GB" sz="1400" b="0" i="0" u="none" strike="noStrike" baseline="0" noProof="0" dirty="0">
                          <a:solidFill>
                            <a:srgbClr val="000000"/>
                          </a:solidFill>
                          <a:latin typeface="Calibri"/>
                        </a:rPr>
                        <a:t>‘I did nothing I’m ashamed of.’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b="0" dirty="0">
                          <a:solidFill>
                            <a:schemeClr val="tx1"/>
                          </a:solidFill>
                        </a:rPr>
                        <a:t>Mrs Birling – Act 2 - </a:t>
                      </a:r>
                      <a:r>
                        <a:rPr lang="en-GB" sz="1200" b="0" i="0" u="none" strike="noStrike" noProof="0" dirty="0">
                          <a:solidFill>
                            <a:schemeClr val="tx1"/>
                          </a:solidFill>
                          <a:latin typeface="Calibri"/>
                        </a:rPr>
                        <a:t>when Mrs Birling is being questioned by the Inspector about turning Eva away from her charity.</a:t>
                      </a:r>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 “nothing”</a:t>
                      </a:r>
                      <a:r>
                        <a:rPr lang="en-GB" sz="1200" b="0" i="0" u="none" strike="noStrike" baseline="0" noProof="0" dirty="0">
                          <a:solidFill>
                            <a:schemeClr val="tx1"/>
                          </a:solidFill>
                          <a:latin typeface="Calibri"/>
                        </a:rPr>
                        <a:t> – absolute and uncompromising. It shows Mrs Birling’s complete refusal to accept blame.</a:t>
                      </a:r>
                      <a:endParaRPr lang="en-US"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“Ashamed”</a:t>
                      </a:r>
                      <a:r>
                        <a:rPr lang="en-GB" sz="1200" b="0" i="0" u="none" strike="noStrike" baseline="0" noProof="0" dirty="0">
                          <a:solidFill>
                            <a:schemeClr val="tx1"/>
                          </a:solidFill>
                          <a:latin typeface="Calibri"/>
                        </a:rPr>
                        <a:t> – a moral/emotional word. The irony is that shame is exactly what she </a:t>
                      </a:r>
                      <a:r>
                        <a:rPr lang="en-GB" sz="1200" b="0" i="1" u="none" strike="noStrike" baseline="0" noProof="0" dirty="0">
                          <a:solidFill>
                            <a:schemeClr val="tx1"/>
                          </a:solidFill>
                          <a:latin typeface="Calibri"/>
                        </a:rPr>
                        <a:t>should</a:t>
                      </a:r>
                      <a:r>
                        <a:rPr lang="en-GB" sz="1200" b="0" i="0" u="none" strike="noStrike" baseline="0" noProof="0" dirty="0">
                          <a:solidFill>
                            <a:schemeClr val="tx1"/>
                          </a:solidFill>
                          <a:latin typeface="Calibri"/>
                        </a:rPr>
                        <a:t> feel after refusing Eva help, but she insists otherwise.</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Short, blunt sentence</a:t>
                      </a:r>
                      <a:r>
                        <a:rPr lang="en-GB" sz="1200" b="0" i="0" u="none" strike="noStrike" baseline="0" noProof="0" dirty="0">
                          <a:solidFill>
                            <a:schemeClr val="tx1"/>
                          </a:solidFill>
                          <a:latin typeface="Calibri"/>
                        </a:rPr>
                        <a:t> – reflects her coldness and certainty. It lacks reflection, compassion, or nuance.</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Personal pronoun “I”</a:t>
                      </a:r>
                      <a:r>
                        <a:rPr lang="en-GB" sz="1200" b="0" i="0" u="none" strike="noStrike" baseline="0" noProof="0" dirty="0">
                          <a:solidFill>
                            <a:schemeClr val="tx1"/>
                          </a:solidFill>
                          <a:latin typeface="Calibri"/>
                        </a:rPr>
                        <a:t> – centres herself rather than Eva, underlining her selfish worldview.</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Brazen tone</a:t>
                      </a:r>
                      <a:r>
                        <a:rPr lang="en-GB" sz="1200" b="0" i="0" u="none" strike="noStrike" baseline="0" noProof="0" dirty="0">
                          <a:solidFill>
                            <a:schemeClr val="tx1"/>
                          </a:solidFill>
                          <a:latin typeface="Calibri"/>
                        </a:rPr>
                        <a:t> – saying it as though she isn't worried about judgement, possibly even proud.</a:t>
                      </a:r>
                    </a:p>
                    <a:p>
                      <a:pPr lvl="0">
                        <a:buNone/>
                      </a:pPr>
                      <a:endParaRPr lang="en-GB" sz="1200" b="0"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5882326"/>
                  </a:ext>
                </a:extLst>
              </a:tr>
              <a:tr h="1550687">
                <a:tc>
                  <a:txBody>
                    <a:bodyPr/>
                    <a:lstStyle/>
                    <a:p>
                      <a:pPr lvl="0" algn="ctr">
                        <a:buNone/>
                      </a:pPr>
                      <a:r>
                        <a:rPr lang="en-GB" sz="1100" b="0" i="0" u="none" strike="noStrike" baseline="0" noProof="0" dirty="0">
                          <a:solidFill>
                            <a:srgbClr val="000000"/>
                          </a:solidFill>
                          <a:latin typeface="Calibri"/>
                        </a:rPr>
                        <a:t>‘half-shy, half- assertive’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b="0" dirty="0">
                          <a:solidFill>
                            <a:schemeClr val="tx1"/>
                          </a:solidFill>
                        </a:rPr>
                        <a:t>Stage Direction about Eric Birling – beginning of the play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Juxtaposition (“shy” vs “assertive”)</a:t>
                      </a:r>
                      <a:r>
                        <a:rPr lang="en-GB" sz="1200" b="0" i="0" u="none" strike="noStrike" baseline="0" noProof="0" dirty="0">
                          <a:solidFill>
                            <a:schemeClr val="tx1"/>
                          </a:solidFill>
                          <a:latin typeface="Calibri"/>
                        </a:rPr>
                        <a:t> – Priestley immediately presents Eric as contradictory, unstable, and conflicted. This duality foreshadows the tension in his character.</a:t>
                      </a:r>
                      <a:endParaRPr lang="en-US"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“Half… half…”</a:t>
                      </a:r>
                      <a:r>
                        <a:rPr lang="en-GB" sz="1200" b="0" i="0" u="none" strike="noStrike" baseline="0" noProof="0" dirty="0">
                          <a:solidFill>
                            <a:schemeClr val="tx1"/>
                          </a:solidFill>
                          <a:latin typeface="Calibri"/>
                        </a:rPr>
                        <a:t> – suggests incompleteness. Eric isn’t fully confident or fully timid; he’s caught between identities, hinting at his immaturity and lack of direction, but also his starting point for potentially breaking away from the status quo</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Adjectives</a:t>
                      </a:r>
                      <a:r>
                        <a:rPr lang="en-GB" sz="1200" b="0" i="0" u="none" strike="noStrike" baseline="0" noProof="0" dirty="0">
                          <a:solidFill>
                            <a:schemeClr val="tx1"/>
                          </a:solidFill>
                          <a:latin typeface="Calibri"/>
                        </a:rPr>
                        <a:t> – “shy” implies nervousness, uncertainty, perhaps guilt; “assertive” implies confidence and force, which later connects to his irresponsible behaviour with Eva.</a:t>
                      </a:r>
                      <a:endParaRPr lang="en-GB" dirty="0"/>
                    </a:p>
                    <a:p>
                      <a:pPr lvl="0">
                        <a:buNone/>
                      </a:pPr>
                      <a:endParaRPr lang="en-GB" sz="1200" b="0"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51632287"/>
                  </a:ext>
                </a:extLst>
              </a:tr>
              <a:tr h="1491462">
                <a:tc>
                  <a:txBody>
                    <a:bodyPr/>
                    <a:lstStyle/>
                    <a:p>
                      <a:pPr lvl="0" algn="ctr">
                        <a:buNone/>
                      </a:pPr>
                      <a:r>
                        <a:rPr lang="en-GB" sz="1100" b="0" i="0" u="none" strike="noStrike" baseline="0" noProof="0" dirty="0">
                          <a:solidFill>
                            <a:srgbClr val="000000"/>
                          </a:solidFill>
                          <a:latin typeface="Calibri"/>
                        </a:rPr>
                        <a:t>‘suddenly guffaws’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200" b="0" dirty="0">
                          <a:solidFill>
                            <a:schemeClr val="tx1"/>
                          </a:solidFill>
                        </a:rPr>
                        <a:t>Stage direction about Eric – Act 1 during the celebratory dinner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Adverb “suddenly”</a:t>
                      </a:r>
                      <a:r>
                        <a:rPr lang="en-GB" sz="1200" b="0" i="0" u="none" strike="noStrike" baseline="0" noProof="0" dirty="0">
                          <a:solidFill>
                            <a:schemeClr val="tx1"/>
                          </a:solidFill>
                          <a:latin typeface="Calibri"/>
                        </a:rPr>
                        <a:t> – creates a sense of abruptness, awkwardness, or lack of control. Eric’s behaviour is unpredictable, hinting at his nervousness or immaturity.</a:t>
                      </a:r>
                      <a:endParaRPr lang="en-US"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Verb “guffaws”</a:t>
                      </a:r>
                      <a:r>
                        <a:rPr lang="en-GB" sz="1200" b="0" i="0" u="none" strike="noStrike" baseline="0" noProof="0" dirty="0">
                          <a:solidFill>
                            <a:schemeClr val="tx1"/>
                          </a:solidFill>
                          <a:latin typeface="Calibri"/>
                        </a:rPr>
                        <a:t> – a coarse, loud laugh, not refined or polite. It suggests Eric is uncomfortable and masking his unease with inappropriate behaviour.</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Stage direction (not dialogue)</a:t>
                      </a:r>
                      <a:r>
                        <a:rPr lang="en-GB" sz="1200" b="0" i="0" u="none" strike="noStrike" baseline="0" noProof="0" dirty="0">
                          <a:solidFill>
                            <a:schemeClr val="tx1"/>
                          </a:solidFill>
                          <a:latin typeface="Calibri"/>
                        </a:rPr>
                        <a:t> – Priestley controls how the audience first perceives Eric before he even develops as a character. His actions speak before his words.</a:t>
                      </a:r>
                      <a:endParaRPr lang="en-GB" dirty="0"/>
                    </a:p>
                    <a:p>
                      <a:pPr marL="285750" lvl="0" indent="-285750" algn="l">
                        <a:lnSpc>
                          <a:spcPct val="100000"/>
                        </a:lnSpc>
                        <a:spcBef>
                          <a:spcPts val="0"/>
                        </a:spcBef>
                        <a:spcAft>
                          <a:spcPts val="0"/>
                        </a:spcAft>
                        <a:buFont typeface="Arial"/>
                        <a:buChar char="•"/>
                      </a:pPr>
                      <a:r>
                        <a:rPr lang="en-GB" sz="1200" b="1" i="0" u="none" strike="noStrike" baseline="0" noProof="0" dirty="0">
                          <a:solidFill>
                            <a:schemeClr val="tx1"/>
                          </a:solidFill>
                          <a:latin typeface="Calibri"/>
                        </a:rPr>
                        <a:t>Foreshadowing </a:t>
                      </a:r>
                      <a:r>
                        <a:rPr lang="en-GB" sz="1200" b="0" i="0" u="none" strike="noStrike" baseline="0" noProof="0" dirty="0">
                          <a:solidFill>
                            <a:schemeClr val="tx1"/>
                          </a:solidFill>
                          <a:latin typeface="Calibri"/>
                        </a:rPr>
                        <a:t>– he doesn't fit in with his family, seems out of place, an indicator he will break away from their beliefs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72250992"/>
                  </a:ext>
                </a:extLst>
              </a:tr>
            </a:tbl>
          </a:graphicData>
        </a:graphic>
      </p:graphicFrame>
    </p:spTree>
    <p:extLst>
      <p:ext uri="{BB962C8B-B14F-4D97-AF65-F5344CB8AC3E}">
        <p14:creationId xmlns:p14="http://schemas.microsoft.com/office/powerpoint/2010/main" val="3104601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BF37000EF6A74689C02CC0DC2F678B" ma:contentTypeVersion="22" ma:contentTypeDescription="Create a new document." ma:contentTypeScope="" ma:versionID="84f3860ba2bb09d4621c825668cdbd53">
  <xsd:schema xmlns:xsd="http://www.w3.org/2001/XMLSchema" xmlns:xs="http://www.w3.org/2001/XMLSchema" xmlns:p="http://schemas.microsoft.com/office/2006/metadata/properties" xmlns:ns2="e1ee5a5c-1b0c-449d-8620-46bf48c4e7dd" xmlns:ns3="8ef5c83b-e89f-436b-bf27-c322d8ae33f8" targetNamespace="http://schemas.microsoft.com/office/2006/metadata/properties" ma:root="true" ma:fieldsID="ba75c179f8b1cec92b04f28f8591b80b" ns2:_="" ns3:_="">
    <xsd:import namespace="e1ee5a5c-1b0c-449d-8620-46bf48c4e7dd"/>
    <xsd:import namespace="8ef5c83b-e89f-436b-bf27-c322d8ae33f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Information" minOccurs="0"/>
                <xsd:element ref="ns3:MediaServiceGenerationTime" minOccurs="0"/>
                <xsd:element ref="ns3:MediaServiceEventHashCode" minOccurs="0"/>
                <xsd:element ref="ns3:_x002e_" minOccurs="0"/>
                <xsd:element ref="ns3:MediaServiceAutoKeyPoints" minOccurs="0"/>
                <xsd:element ref="ns3:MediaServiceKeyPoints" minOccurs="0"/>
                <xsd:element ref="ns3:MediaLengthInSeconds" minOccurs="0"/>
                <xsd:element ref="ns3:_Flow_SignoffStatus" minOccurs="0"/>
                <xsd:element ref="ns3:lcf76f155ced4ddcb4097134ff3c332f" minOccurs="0"/>
                <xsd:element ref="ns2:TaxCatchAll" minOccurs="0"/>
                <xsd:element ref="ns3:MediaServiceSearchProperties" minOccurs="0"/>
                <xsd:element ref="ns3:MediaServiceObjectDetectorVersion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ee5a5c-1b0c-449d-8620-46bf48c4e7d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d7b9f010-ecd3-425a-b49b-59b0a47b13ce}" ma:internalName="TaxCatchAll" ma:showField="CatchAllData" ma:web="e1ee5a5c-1b0c-449d-8620-46bf48c4e7d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ef5c83b-e89f-436b-bf27-c322d8ae33f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Information" ma:index="16" nillable="true" ma:displayName="Information" ma:format="Dropdown" ma:internalName="Information">
      <xsd:simpleType>
        <xsd:restriction base="dms:Text">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_x002e_" ma:index="19" nillable="true" ma:displayName="." ma:format="Image" ma:internalName="_x002e_">
      <xsd:complexType>
        <xsd:complexContent>
          <xsd:extension base="dms:URL">
            <xsd:sequence>
              <xsd:element name="Url" type="dms:ValidUrl" minOccurs="0" nillable="true"/>
              <xsd:element name="Description" type="xsd:string" nillable="true"/>
            </xsd:sequence>
          </xsd:extension>
        </xsd:complexContent>
      </xsd:complex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_Flow_SignoffStatus" ma:index="23" nillable="true" ma:displayName="Sign-off status" ma:internalName="Sign_x002d_off_x0020_status">
      <xsd:simpleType>
        <xsd:restriction base="dms:Text"/>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10946f2-871d-49b7-964e-fd5a1e125418" ma:termSetId="09814cd3-568e-fe90-9814-8d621ff8fb84" ma:anchorId="fba54fb3-c3e1-fe81-a776-ca4b69148c4d" ma:open="true" ma:isKeyword="false">
      <xsd:complexType>
        <xsd:sequence>
          <xsd:element ref="pc:Terms" minOccurs="0" maxOccurs="1"/>
        </xsd:sequence>
      </xsd:complex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formation xmlns="8ef5c83b-e89f-436b-bf27-c322d8ae33f8" xsi:nil="true"/>
    <lcf76f155ced4ddcb4097134ff3c332f xmlns="8ef5c83b-e89f-436b-bf27-c322d8ae33f8">
      <Terms xmlns="http://schemas.microsoft.com/office/infopath/2007/PartnerControls"/>
    </lcf76f155ced4ddcb4097134ff3c332f>
    <TaxCatchAll xmlns="e1ee5a5c-1b0c-449d-8620-46bf48c4e7dd" xsi:nil="true"/>
    <_Flow_SignoffStatus xmlns="8ef5c83b-e89f-436b-bf27-c322d8ae33f8" xsi:nil="true"/>
    <_x002e_ xmlns="8ef5c83b-e89f-436b-bf27-c322d8ae33f8">
      <Url xsi:nil="true"/>
      <Description xsi:nil="true"/>
    </_x002e_>
  </documentManagement>
</p:properties>
</file>

<file path=customXml/itemProps1.xml><?xml version="1.0" encoding="utf-8"?>
<ds:datastoreItem xmlns:ds="http://schemas.openxmlformats.org/officeDocument/2006/customXml" ds:itemID="{8C4D1A66-35A7-4965-A9F4-DFBCF886A071}"/>
</file>

<file path=customXml/itemProps2.xml><?xml version="1.0" encoding="utf-8"?>
<ds:datastoreItem xmlns:ds="http://schemas.openxmlformats.org/officeDocument/2006/customXml" ds:itemID="{F270551B-4ACE-49A0-B968-DFFF2A8B2DB9}"/>
</file>

<file path=customXml/itemProps3.xml><?xml version="1.0" encoding="utf-8"?>
<ds:datastoreItem xmlns:ds="http://schemas.openxmlformats.org/officeDocument/2006/customXml" ds:itemID="{4810E8A7-D646-4DE9-9CA1-8C2D6F1B5572}"/>
</file>

<file path=docProps/app.xml><?xml version="1.0" encoding="utf-8"?>
<Properties xmlns="http://schemas.openxmlformats.org/officeDocument/2006/extended-properties" xmlns:vt="http://schemas.openxmlformats.org/officeDocument/2006/docPropsVTypes">
  <TotalTime>1509</TotalTime>
  <Words>5439</Words>
  <Application>Microsoft Office PowerPoint</Application>
  <PresentationFormat>Widescreen</PresentationFormat>
  <Paragraphs>159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Dataspire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 Ward</dc:creator>
  <cp:lastModifiedBy>Staff User</cp:lastModifiedBy>
  <cp:revision>1172</cp:revision>
  <dcterms:created xsi:type="dcterms:W3CDTF">2021-09-14T09:47:26Z</dcterms:created>
  <dcterms:modified xsi:type="dcterms:W3CDTF">2025-09-09T19:21:04Z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0x010100B9BF37000EF6A74689C02CC0DC2F678B</vt:lpwstr>
  </property>
</Properties>
</file>