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9" r:id="rId5"/>
    <p:sldId id="258" r:id="rId6"/>
    <p:sldId id="260" r:id="rId7"/>
    <p:sldId id="265" r:id="rId8"/>
    <p:sldId id="261" r:id="rId9"/>
    <p:sldId id="267" r:id="rId10"/>
    <p:sldId id="262" r:id="rId11"/>
    <p:sldId id="263" r:id="rId12"/>
    <p:sldId id="266" r:id="rId13"/>
    <p:sldId id="264" r:id="rId14"/>
    <p:sldId id="270" r:id="rId15"/>
    <p:sldId id="26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86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Relational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called an RDBMS (Relational Database Management System)</a:t>
            </a:r>
          </a:p>
          <a:p>
            <a:r>
              <a:rPr lang="en-GB" dirty="0"/>
              <a:t>Contains two or more </a:t>
            </a:r>
            <a:r>
              <a:rPr lang="en-GB" b="1" u="sng" dirty="0"/>
              <a:t>linked</a:t>
            </a:r>
            <a:r>
              <a:rPr lang="en-GB" dirty="0"/>
              <a:t> tables</a:t>
            </a:r>
          </a:p>
          <a:p>
            <a:r>
              <a:rPr lang="en-GB" dirty="0"/>
              <a:t>The links are called </a:t>
            </a:r>
            <a:r>
              <a:rPr lang="en-GB" b="1" u="sng" dirty="0"/>
              <a:t>relations</a:t>
            </a:r>
          </a:p>
        </p:txBody>
      </p:sp>
    </p:spTree>
    <p:extLst>
      <p:ext uri="{BB962C8B-B14F-4D97-AF65-F5344CB8AC3E}">
        <p14:creationId xmlns:p14="http://schemas.microsoft.com/office/powerpoint/2010/main" val="162052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link two tables:</a:t>
            </a:r>
          </a:p>
          <a:p>
            <a:pPr lvl="1"/>
            <a:r>
              <a:rPr lang="en-GB" dirty="0"/>
              <a:t>The </a:t>
            </a:r>
            <a:r>
              <a:rPr lang="en-GB" b="1" u="sng" dirty="0"/>
              <a:t>primary key</a:t>
            </a:r>
            <a:r>
              <a:rPr lang="en-GB" dirty="0"/>
              <a:t> field from one table is included in another table</a:t>
            </a:r>
          </a:p>
          <a:p>
            <a:pPr lvl="1"/>
            <a:r>
              <a:rPr lang="en-GB" dirty="0"/>
              <a:t>The field in the second table is called a </a:t>
            </a:r>
            <a:r>
              <a:rPr lang="en-GB" b="1" u="sng" dirty="0"/>
              <a:t>foreign key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92127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RDBMS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725" y="3098248"/>
            <a:ext cx="85725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15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RDBMS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Saves on storage space</a:t>
            </a:r>
          </a:p>
          <a:p>
            <a:r>
              <a:rPr lang="en-GB" dirty="0"/>
              <a:t>Speeds up data entry</a:t>
            </a:r>
          </a:p>
          <a:p>
            <a:r>
              <a:rPr lang="en-GB" dirty="0"/>
              <a:t>Less chance of data entry errors</a:t>
            </a:r>
          </a:p>
          <a:p>
            <a:r>
              <a:rPr lang="en-GB" dirty="0"/>
              <a:t>If a change is needed, it is made in one place only</a:t>
            </a:r>
          </a:p>
        </p:txBody>
      </p:sp>
    </p:spTree>
    <p:extLst>
      <p:ext uri="{BB962C8B-B14F-4D97-AF65-F5344CB8AC3E}">
        <p14:creationId xmlns:p14="http://schemas.microsoft.com/office/powerpoint/2010/main" val="85112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organised into a database data can be searched/sorted using </a:t>
            </a:r>
            <a:r>
              <a:rPr lang="en-GB" b="1" u="sng" dirty="0"/>
              <a:t>queries</a:t>
            </a:r>
          </a:p>
          <a:p>
            <a:r>
              <a:rPr lang="en-GB" dirty="0"/>
              <a:t>SQL is the language most commonly used to manipulate databases</a:t>
            </a:r>
          </a:p>
          <a:p>
            <a:r>
              <a:rPr lang="en-GB" dirty="0"/>
              <a:t>See presentation on SQL</a:t>
            </a:r>
          </a:p>
        </p:txBody>
      </p:sp>
    </p:spTree>
    <p:extLst>
      <p:ext uri="{BB962C8B-B14F-4D97-AF65-F5344CB8AC3E}">
        <p14:creationId xmlns:p14="http://schemas.microsoft.com/office/powerpoint/2010/main" val="166088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</a:t>
            </a:r>
            <a:r>
              <a:rPr lang="en-GB" b="1" u="sng" dirty="0"/>
              <a:t>index</a:t>
            </a:r>
            <a:r>
              <a:rPr lang="en-GB" dirty="0"/>
              <a:t> can be added to any one field in a database table</a:t>
            </a:r>
          </a:p>
          <a:p>
            <a:r>
              <a:rPr lang="en-GB" dirty="0"/>
              <a:t>Although the user cannot see it, adding an index makes searching on that field </a:t>
            </a:r>
            <a:r>
              <a:rPr lang="en-GB" b="1" u="sng" dirty="0"/>
              <a:t>much</a:t>
            </a:r>
            <a:r>
              <a:rPr lang="en-GB" dirty="0"/>
              <a:t> quicker</a:t>
            </a:r>
          </a:p>
          <a:p>
            <a:r>
              <a:rPr lang="en-GB" dirty="0"/>
              <a:t>A drawback is that adding new data  will be slower if a table contains an index</a:t>
            </a:r>
          </a:p>
          <a:p>
            <a:r>
              <a:rPr lang="en-GB" dirty="0"/>
              <a:t>You usually wont see any changes in speed/efficiency until the database contains millions of records</a:t>
            </a:r>
          </a:p>
        </p:txBody>
      </p:sp>
    </p:spTree>
    <p:extLst>
      <p:ext uri="{BB962C8B-B14F-4D97-AF65-F5344CB8AC3E}">
        <p14:creationId xmlns:p14="http://schemas.microsoft.com/office/powerpoint/2010/main" val="156985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Page 52</a:t>
            </a:r>
          </a:p>
        </p:txBody>
      </p:sp>
    </p:spTree>
    <p:extLst>
      <p:ext uri="{BB962C8B-B14F-4D97-AF65-F5344CB8AC3E}">
        <p14:creationId xmlns:p14="http://schemas.microsoft.com/office/powerpoint/2010/main" val="177371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Used to store large amounts of data</a:t>
            </a:r>
          </a:p>
          <a:p>
            <a:r>
              <a:rPr lang="en-GB" dirty="0"/>
              <a:t>Data organised into </a:t>
            </a:r>
            <a:r>
              <a:rPr lang="en-GB" b="1" u="sng" dirty="0"/>
              <a:t>tables</a:t>
            </a:r>
          </a:p>
          <a:p>
            <a:r>
              <a:rPr lang="en-GB" b="1" u="sng" dirty="0"/>
              <a:t>Organised collection of data</a:t>
            </a:r>
          </a:p>
        </p:txBody>
      </p:sp>
    </p:spTree>
    <p:extLst>
      <p:ext uri="{BB962C8B-B14F-4D97-AF65-F5344CB8AC3E}">
        <p14:creationId xmlns:p14="http://schemas.microsoft.com/office/powerpoint/2010/main" val="333164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Terms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3551952" cy="3636511"/>
          </a:xfrm>
        </p:spPr>
        <p:txBody>
          <a:bodyPr/>
          <a:lstStyle/>
          <a:p>
            <a:r>
              <a:rPr lang="en-GB" dirty="0"/>
              <a:t>Database</a:t>
            </a:r>
          </a:p>
          <a:p>
            <a:r>
              <a:rPr lang="en-GB" dirty="0"/>
              <a:t>Field</a:t>
            </a:r>
          </a:p>
          <a:p>
            <a:r>
              <a:rPr lang="en-GB" dirty="0"/>
              <a:t>Record</a:t>
            </a:r>
          </a:p>
          <a:p>
            <a:r>
              <a:rPr lang="en-GB" dirty="0"/>
              <a:t>Primary Key</a:t>
            </a:r>
          </a:p>
          <a:p>
            <a:r>
              <a:rPr lang="en-GB" dirty="0"/>
              <a:t>Flat File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4429" y="2222287"/>
            <a:ext cx="3551952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Relational database</a:t>
            </a:r>
          </a:p>
          <a:p>
            <a:r>
              <a:rPr lang="en-GB" dirty="0"/>
              <a:t>Relation</a:t>
            </a:r>
          </a:p>
          <a:p>
            <a:r>
              <a:rPr lang="en-GB" dirty="0"/>
              <a:t>Foreign Key</a:t>
            </a:r>
          </a:p>
          <a:p>
            <a:r>
              <a:rPr lang="en-GB" dirty="0"/>
              <a:t>Redundancy</a:t>
            </a:r>
          </a:p>
          <a:p>
            <a:r>
              <a:rPr lang="en-GB" dirty="0"/>
              <a:t>Index (Indexing)</a:t>
            </a:r>
          </a:p>
        </p:txBody>
      </p:sp>
    </p:spTree>
    <p:extLst>
      <p:ext uri="{BB962C8B-B14F-4D97-AF65-F5344CB8AC3E}">
        <p14:creationId xmlns:p14="http://schemas.microsoft.com/office/powerpoint/2010/main" val="314288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Contains a </a:t>
            </a:r>
            <a:r>
              <a:rPr lang="en-GB" b="1" u="sng" dirty="0"/>
              <a:t>single piece </a:t>
            </a:r>
            <a:r>
              <a:rPr lang="en-GB" dirty="0"/>
              <a:t>of data about a “thing” (person/object)</a:t>
            </a:r>
          </a:p>
          <a:p>
            <a:r>
              <a:rPr lang="en-GB" dirty="0"/>
              <a:t>Name, address, telephone etc.</a:t>
            </a:r>
          </a:p>
          <a:p>
            <a:r>
              <a:rPr lang="en-GB" b="1" u="sng" dirty="0"/>
              <a:t>One field = One column</a:t>
            </a:r>
            <a:r>
              <a:rPr lang="en-GB" dirty="0"/>
              <a:t> of a database table</a:t>
            </a:r>
          </a:p>
          <a:p>
            <a:r>
              <a:rPr lang="en-GB" dirty="0"/>
              <a:t>Column headings are called </a:t>
            </a:r>
            <a:r>
              <a:rPr lang="en-GB" b="1" u="sng" dirty="0"/>
              <a:t>field names</a:t>
            </a:r>
          </a:p>
        </p:txBody>
      </p:sp>
    </p:spTree>
    <p:extLst>
      <p:ext uri="{BB962C8B-B14F-4D97-AF65-F5344CB8AC3E}">
        <p14:creationId xmlns:p14="http://schemas.microsoft.com/office/powerpoint/2010/main" val="319178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All</a:t>
            </a:r>
            <a:r>
              <a:rPr lang="en-GB" dirty="0"/>
              <a:t> the data about a single/specific item</a:t>
            </a:r>
          </a:p>
          <a:p>
            <a:r>
              <a:rPr lang="en-GB" b="1" u="sng" dirty="0"/>
              <a:t>One record = One row</a:t>
            </a:r>
            <a:r>
              <a:rPr lang="en-GB" dirty="0"/>
              <a:t> of a database table</a:t>
            </a:r>
          </a:p>
        </p:txBody>
      </p:sp>
    </p:spTree>
    <p:extLst>
      <p:ext uri="{BB962C8B-B14F-4D97-AF65-F5344CB8AC3E}">
        <p14:creationId xmlns:p14="http://schemas.microsoft.com/office/powerpoint/2010/main" val="253594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tables should have a </a:t>
            </a:r>
            <a:r>
              <a:rPr lang="en-GB" b="1" u="sng" dirty="0"/>
              <a:t>primary key field</a:t>
            </a:r>
            <a:r>
              <a:rPr lang="en-GB" dirty="0"/>
              <a:t> (or just key field)</a:t>
            </a:r>
          </a:p>
          <a:p>
            <a:r>
              <a:rPr lang="en-GB" dirty="0"/>
              <a:t>Field where </a:t>
            </a:r>
            <a:r>
              <a:rPr lang="en-GB" b="1" u="sng" dirty="0"/>
              <a:t>every record must have a unique value</a:t>
            </a:r>
          </a:p>
          <a:p>
            <a:r>
              <a:rPr lang="en-GB" dirty="0"/>
              <a:t>Often an “artificial number” – your G0 number uniquely identifies you</a:t>
            </a:r>
          </a:p>
          <a:p>
            <a:r>
              <a:rPr lang="en-GB" dirty="0"/>
              <a:t>Don’t use G0 number in exam!!! National Insurance Number, Employee Number, </a:t>
            </a:r>
            <a:r>
              <a:rPr lang="en-GB" dirty="0" err="1"/>
              <a:t>StudentID</a:t>
            </a:r>
            <a:r>
              <a:rPr lang="en-GB" dirty="0"/>
              <a:t> etc. all OK</a:t>
            </a:r>
          </a:p>
        </p:txBody>
      </p:sp>
    </p:spTree>
    <p:extLst>
      <p:ext uri="{BB962C8B-B14F-4D97-AF65-F5344CB8AC3E}">
        <p14:creationId xmlns:p14="http://schemas.microsoft.com/office/powerpoint/2010/main" val="303966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0637"/>
          <a:stretch/>
        </p:blipFill>
        <p:spPr>
          <a:xfrm>
            <a:off x="2809498" y="3380762"/>
            <a:ext cx="8572500" cy="2343395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>
            <a:off x="2189527" y="3867325"/>
            <a:ext cx="394282" cy="1786855"/>
          </a:xfrm>
          <a:prstGeom prst="leftBrace">
            <a:avLst>
              <a:gd name="adj1" fmla="val 8333"/>
              <a:gd name="adj2" fmla="val 47653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9512" y="4552459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 Records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09498" y="3380762"/>
            <a:ext cx="8572500" cy="486563"/>
          </a:xfrm>
          <a:prstGeom prst="rect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10500" y="2957120"/>
            <a:ext cx="536895" cy="444615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576" y="2587788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Primary Key Field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6951668" y="1857217"/>
            <a:ext cx="394282" cy="8466383"/>
          </a:xfrm>
          <a:prstGeom prst="leftBrace">
            <a:avLst>
              <a:gd name="adj1" fmla="val 8333"/>
              <a:gd name="adj2" fmla="val 47653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882084" y="6349101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fields per record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09498" y="3380762"/>
            <a:ext cx="1208829" cy="486563"/>
          </a:xfrm>
          <a:prstGeom prst="rect">
            <a:avLst/>
          </a:prstGeom>
          <a:solidFill>
            <a:srgbClr val="FF33CC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 Brace 14"/>
          <p:cNvSpPr/>
          <p:nvPr/>
        </p:nvSpPr>
        <p:spPr>
          <a:xfrm rot="5400000">
            <a:off x="6898606" y="-1134126"/>
            <a:ext cx="394282" cy="8466383"/>
          </a:xfrm>
          <a:prstGeom prst="leftBrace">
            <a:avLst>
              <a:gd name="adj1" fmla="val 8333"/>
              <a:gd name="adj2" fmla="val 47653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487490" y="240312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Field names</a:t>
            </a:r>
          </a:p>
        </p:txBody>
      </p:sp>
    </p:spTree>
    <p:extLst>
      <p:ext uri="{BB962C8B-B14F-4D97-AF65-F5344CB8AC3E}">
        <p14:creationId xmlns:p14="http://schemas.microsoft.com/office/powerpoint/2010/main" val="400103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database containing a single table is called a </a:t>
            </a:r>
            <a:r>
              <a:rPr lang="en-GB" b="1" u="sng" dirty="0"/>
              <a:t>flat file database</a:t>
            </a:r>
          </a:p>
          <a:p>
            <a:pPr lvl="1"/>
            <a:r>
              <a:rPr lang="en-GB" dirty="0"/>
              <a:t>Easy to set up</a:t>
            </a:r>
          </a:p>
          <a:p>
            <a:pPr lvl="1"/>
            <a:r>
              <a:rPr lang="en-GB" dirty="0"/>
              <a:t>Very inefficient as it may end up storing lots of unnecessarily duplicated data (</a:t>
            </a:r>
            <a:r>
              <a:rPr lang="en-GB" b="1" u="sng" dirty="0"/>
              <a:t>redundancy</a:t>
            </a:r>
            <a:r>
              <a:rPr lang="en-GB" dirty="0"/>
              <a:t>)</a:t>
            </a:r>
          </a:p>
          <a:p>
            <a:r>
              <a:rPr lang="en-GB" dirty="0"/>
              <a:t>Example on previous slide is a </a:t>
            </a:r>
            <a:r>
              <a:rPr lang="en-GB" b="1" u="sng" dirty="0"/>
              <a:t>flat file database</a:t>
            </a:r>
          </a:p>
        </p:txBody>
      </p:sp>
    </p:spTree>
    <p:extLst>
      <p:ext uri="{BB962C8B-B14F-4D97-AF65-F5344CB8AC3E}">
        <p14:creationId xmlns:p14="http://schemas.microsoft.com/office/powerpoint/2010/main" val="275724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Flat File Problem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276" y="2661736"/>
            <a:ext cx="9525000" cy="2238375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8712" y="5117284"/>
            <a:ext cx="10554574" cy="148485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Redundant data about doctors</a:t>
            </a:r>
          </a:p>
          <a:p>
            <a:pPr lvl="1"/>
            <a:r>
              <a:rPr lang="en-GB" dirty="0"/>
              <a:t>Unnecessary storage</a:t>
            </a:r>
          </a:p>
          <a:p>
            <a:pPr lvl="1"/>
            <a:r>
              <a:rPr lang="en-GB" dirty="0"/>
              <a:t>Difficult to update</a:t>
            </a:r>
          </a:p>
          <a:p>
            <a:pPr lvl="1"/>
            <a:r>
              <a:rPr lang="en-GB" dirty="0"/>
              <a:t>More chance of data entry errors e.g. misspelling doctor’s name</a:t>
            </a:r>
          </a:p>
        </p:txBody>
      </p:sp>
    </p:spTree>
    <p:extLst>
      <p:ext uri="{BB962C8B-B14F-4D97-AF65-F5344CB8AC3E}">
        <p14:creationId xmlns:p14="http://schemas.microsoft.com/office/powerpoint/2010/main" val="61844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59</TotalTime>
  <Words>414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Quotable</vt:lpstr>
      <vt:lpstr>Databases</vt:lpstr>
      <vt:lpstr>Database</vt:lpstr>
      <vt:lpstr>Key Terms to Know</vt:lpstr>
      <vt:lpstr>Field</vt:lpstr>
      <vt:lpstr>Record</vt:lpstr>
      <vt:lpstr>Primary Key</vt:lpstr>
      <vt:lpstr>Example</vt:lpstr>
      <vt:lpstr>Flat File</vt:lpstr>
      <vt:lpstr>Flat File Problem</vt:lpstr>
      <vt:lpstr>Relational Database</vt:lpstr>
      <vt:lpstr>Relations</vt:lpstr>
      <vt:lpstr>RDBMS Example</vt:lpstr>
      <vt:lpstr>RDBMS Benefits</vt:lpstr>
      <vt:lpstr>SQL</vt:lpstr>
      <vt:lpstr>Indexes</vt:lpstr>
      <vt:lpstr>Textbook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Paul Burgess</dc:creator>
  <cp:lastModifiedBy>Paul Burgess</cp:lastModifiedBy>
  <cp:revision>6</cp:revision>
  <dcterms:created xsi:type="dcterms:W3CDTF">2017-02-26T08:18:51Z</dcterms:created>
  <dcterms:modified xsi:type="dcterms:W3CDTF">2017-02-26T09:18:34Z</dcterms:modified>
</cp:coreProperties>
</file>