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3" r:id="rId10"/>
    <p:sldId id="261" r:id="rId11"/>
    <p:sldId id="262" r:id="rId12"/>
    <p:sldId id="266" r:id="rId13"/>
    <p:sldId id="264"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99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7BA5A5-5F3F-4A03-B719-9FAB9A8ADC59}"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200956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BA5A5-5F3F-4A03-B719-9FAB9A8ADC59}"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32570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BA5A5-5F3F-4A03-B719-9FAB9A8ADC59}"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402204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BA5A5-5F3F-4A03-B719-9FAB9A8ADC59}"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351679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BA5A5-5F3F-4A03-B719-9FAB9A8ADC59}"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193652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7BA5A5-5F3F-4A03-B719-9FAB9A8ADC59}"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136481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7BA5A5-5F3F-4A03-B719-9FAB9A8ADC59}" type="datetimeFigureOut">
              <a:rPr lang="en-GB" smtClean="0"/>
              <a:t>19/05/2020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38022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7BA5A5-5F3F-4A03-B719-9FAB9A8ADC59}" type="datetimeFigureOut">
              <a:rPr lang="en-GB" smtClean="0"/>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228327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BA5A5-5F3F-4A03-B719-9FAB9A8ADC59}" type="datetimeFigureOut">
              <a:rPr lang="en-GB" smtClean="0"/>
              <a:t>19/05/2020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89384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BA5A5-5F3F-4A03-B719-9FAB9A8ADC59}"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333487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BA5A5-5F3F-4A03-B719-9FAB9A8ADC59}"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8C9FF7-00B7-4441-8F73-05E85E83C3B8}" type="slidenum">
              <a:rPr lang="en-GB" smtClean="0"/>
              <a:t>‹#›</a:t>
            </a:fld>
            <a:endParaRPr lang="en-GB"/>
          </a:p>
        </p:txBody>
      </p:sp>
    </p:spTree>
    <p:extLst>
      <p:ext uri="{BB962C8B-B14F-4D97-AF65-F5344CB8AC3E}">
        <p14:creationId xmlns:p14="http://schemas.microsoft.com/office/powerpoint/2010/main" val="188467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BA5A5-5F3F-4A03-B719-9FAB9A8ADC59}" type="datetimeFigureOut">
              <a:rPr lang="en-GB" smtClean="0"/>
              <a:t>19/05/2020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C9FF7-00B7-4441-8F73-05E85E83C3B8}" type="slidenum">
              <a:rPr lang="en-GB" smtClean="0"/>
              <a:t>‹#›</a:t>
            </a:fld>
            <a:endParaRPr lang="en-GB"/>
          </a:p>
        </p:txBody>
      </p:sp>
    </p:spTree>
    <p:extLst>
      <p:ext uri="{BB962C8B-B14F-4D97-AF65-F5344CB8AC3E}">
        <p14:creationId xmlns:p14="http://schemas.microsoft.com/office/powerpoint/2010/main" val="2868374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njuguemo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9397" y="978794"/>
            <a:ext cx="8693240" cy="369332"/>
          </a:xfrm>
          <a:prstGeom prst="rect">
            <a:avLst/>
          </a:prstGeom>
          <a:solidFill>
            <a:srgbClr val="FFFF00"/>
          </a:solidFill>
        </p:spPr>
        <p:txBody>
          <a:bodyPr wrap="square" rtlCol="0">
            <a:spAutoFit/>
          </a:bodyPr>
          <a:lstStyle/>
          <a:p>
            <a:r>
              <a:rPr lang="en-GB" dirty="0" smtClean="0"/>
              <a:t>By the time you start </a:t>
            </a:r>
            <a:r>
              <a:rPr lang="en-GB" dirty="0" err="1" smtClean="0"/>
              <a:t>Yr</a:t>
            </a:r>
            <a:r>
              <a:rPr lang="en-GB" dirty="0" smtClean="0"/>
              <a:t> 12 you will need to be absolute masters of the Tenses!</a:t>
            </a:r>
            <a:endParaRPr lang="en-GB" dirty="0"/>
          </a:p>
        </p:txBody>
      </p:sp>
      <p:sp>
        <p:nvSpPr>
          <p:cNvPr id="7" name="TextBox 6"/>
          <p:cNvSpPr txBox="1"/>
          <p:nvPr/>
        </p:nvSpPr>
        <p:spPr>
          <a:xfrm>
            <a:off x="605307" y="1442434"/>
            <a:ext cx="8242479" cy="369332"/>
          </a:xfrm>
          <a:prstGeom prst="rect">
            <a:avLst/>
          </a:prstGeom>
          <a:solidFill>
            <a:srgbClr val="92D050"/>
          </a:solidFill>
        </p:spPr>
        <p:txBody>
          <a:bodyPr wrap="square" rtlCol="0">
            <a:spAutoFit/>
          </a:bodyPr>
          <a:lstStyle/>
          <a:p>
            <a:r>
              <a:rPr lang="en-GB" dirty="0" smtClean="0"/>
              <a:t>You need to know all the tenses on the next slides inside out!  </a:t>
            </a:r>
            <a:endParaRPr lang="en-GB" dirty="0"/>
          </a:p>
        </p:txBody>
      </p:sp>
      <p:sp>
        <p:nvSpPr>
          <p:cNvPr id="8" name="TextBox 7"/>
          <p:cNvSpPr txBox="1"/>
          <p:nvPr/>
        </p:nvSpPr>
        <p:spPr>
          <a:xfrm>
            <a:off x="489397" y="3825026"/>
            <a:ext cx="10161431" cy="2585323"/>
          </a:xfrm>
          <a:prstGeom prst="rect">
            <a:avLst/>
          </a:prstGeom>
          <a:solidFill>
            <a:srgbClr val="CC99FF"/>
          </a:solidFill>
        </p:spPr>
        <p:txBody>
          <a:bodyPr wrap="square" rtlCol="0">
            <a:spAutoFit/>
          </a:bodyPr>
          <a:lstStyle/>
          <a:p>
            <a:pPr marL="342900" indent="-342900">
              <a:buAutoNum type="arabicPeriod"/>
            </a:pPr>
            <a:r>
              <a:rPr lang="en-GB" dirty="0" smtClean="0"/>
              <a:t>Complete El </a:t>
            </a:r>
            <a:r>
              <a:rPr lang="en-GB" dirty="0" err="1" smtClean="0"/>
              <a:t>Cuaderno</a:t>
            </a:r>
            <a:r>
              <a:rPr lang="en-GB" dirty="0" smtClean="0"/>
              <a:t> de </a:t>
            </a:r>
            <a:r>
              <a:rPr lang="en-GB" dirty="0" err="1" smtClean="0"/>
              <a:t>Grámatica</a:t>
            </a:r>
            <a:endParaRPr lang="en-GB" dirty="0" smtClean="0"/>
          </a:p>
          <a:p>
            <a:pPr marL="342900" indent="-342900">
              <a:buAutoNum type="arabicPeriod"/>
            </a:pPr>
            <a:endParaRPr lang="en-GB" dirty="0" smtClean="0"/>
          </a:p>
          <a:p>
            <a:pPr marL="342900" indent="-342900">
              <a:buAutoNum type="arabicPeriod"/>
            </a:pPr>
            <a:r>
              <a:rPr lang="en-GB" dirty="0" smtClean="0"/>
              <a:t>Go to languagesonline.org.uk and work through all the grammar exercises.</a:t>
            </a:r>
          </a:p>
          <a:p>
            <a:pPr marL="342900" indent="-342900">
              <a:buAutoNum type="arabicPeriod"/>
            </a:pPr>
            <a:endParaRPr lang="en-GB" dirty="0" smtClean="0"/>
          </a:p>
          <a:p>
            <a:pPr marL="342900" indent="-342900">
              <a:buAutoNum type="arabicPeriod"/>
            </a:pPr>
            <a:r>
              <a:rPr lang="en-GB" dirty="0" smtClean="0"/>
              <a:t>Go to </a:t>
            </a:r>
            <a:r>
              <a:rPr lang="en-GB" dirty="0" err="1" smtClean="0"/>
              <a:t>spanishdict</a:t>
            </a:r>
            <a:r>
              <a:rPr lang="en-GB" dirty="0" smtClean="0"/>
              <a:t>. com and go to the grammar section. You can type in any grammar point/tense and it will give you notes or you can just do the quiz.</a:t>
            </a:r>
          </a:p>
          <a:p>
            <a:r>
              <a:rPr lang="en-GB" dirty="0" smtClean="0"/>
              <a:t>This is a really useful website as it will give you the conjugation of any verb and also it is a dictionary</a:t>
            </a:r>
          </a:p>
          <a:p>
            <a:endParaRPr lang="en-GB" dirty="0"/>
          </a:p>
          <a:p>
            <a:r>
              <a:rPr lang="en-GB" dirty="0" smtClean="0"/>
              <a:t>4. Go to </a:t>
            </a:r>
            <a:r>
              <a:rPr lang="en-GB" dirty="0" smtClean="0">
                <a:hlinkClick r:id="rId2"/>
              </a:rPr>
              <a:t>https://conjuguemos.com/</a:t>
            </a:r>
            <a:r>
              <a:rPr lang="en-GB" dirty="0" smtClean="0"/>
              <a:t>. You can sign up for free. It has lots of verb learning games.</a:t>
            </a:r>
            <a:endParaRPr lang="en-GB" dirty="0"/>
          </a:p>
        </p:txBody>
      </p:sp>
      <p:sp>
        <p:nvSpPr>
          <p:cNvPr id="9" name="TextBox 8"/>
          <p:cNvSpPr txBox="1"/>
          <p:nvPr/>
        </p:nvSpPr>
        <p:spPr>
          <a:xfrm>
            <a:off x="605307" y="1992954"/>
            <a:ext cx="10869769" cy="646331"/>
          </a:xfrm>
          <a:prstGeom prst="rect">
            <a:avLst/>
          </a:prstGeom>
          <a:solidFill>
            <a:srgbClr val="FF99CC"/>
          </a:solidFill>
        </p:spPr>
        <p:txBody>
          <a:bodyPr wrap="square" rtlCol="0">
            <a:spAutoFit/>
          </a:bodyPr>
          <a:lstStyle/>
          <a:p>
            <a:r>
              <a:rPr lang="en-GB" dirty="0" smtClean="0"/>
              <a:t>I suggest you work on one tense or aspect of one tense per week until you have completely mastered it. Once you have completed the practise the best thing to do is to make your own </a:t>
            </a:r>
            <a:r>
              <a:rPr lang="en-GB" dirty="0" err="1" smtClean="0"/>
              <a:t>Knowldege</a:t>
            </a:r>
            <a:r>
              <a:rPr lang="en-GB" dirty="0" smtClean="0"/>
              <a:t> Organiser on each Tense.</a:t>
            </a:r>
            <a:endParaRPr lang="en-GB" dirty="0"/>
          </a:p>
        </p:txBody>
      </p:sp>
      <p:sp>
        <p:nvSpPr>
          <p:cNvPr id="10" name="Rectangle 9"/>
          <p:cNvSpPr/>
          <p:nvPr/>
        </p:nvSpPr>
        <p:spPr>
          <a:xfrm>
            <a:off x="3699741" y="8310"/>
            <a:ext cx="2912208"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Grammar</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TextBox 10"/>
          <p:cNvSpPr txBox="1"/>
          <p:nvPr/>
        </p:nvSpPr>
        <p:spPr>
          <a:xfrm>
            <a:off x="3850783" y="3284113"/>
            <a:ext cx="1828800" cy="369332"/>
          </a:xfrm>
          <a:prstGeom prst="rect">
            <a:avLst/>
          </a:prstGeom>
          <a:solidFill>
            <a:srgbClr val="00FFFF"/>
          </a:solidFill>
        </p:spPr>
        <p:txBody>
          <a:bodyPr wrap="square" rtlCol="0">
            <a:spAutoFit/>
          </a:bodyPr>
          <a:lstStyle/>
          <a:p>
            <a:r>
              <a:rPr lang="en-GB" b="1" dirty="0" smtClean="0"/>
              <a:t>TASKS TO DO</a:t>
            </a:r>
            <a:endParaRPr lang="en-GB" b="1" dirty="0"/>
          </a:p>
        </p:txBody>
      </p:sp>
    </p:spTree>
    <p:extLst>
      <p:ext uri="{BB962C8B-B14F-4D97-AF65-F5344CB8AC3E}">
        <p14:creationId xmlns:p14="http://schemas.microsoft.com/office/powerpoint/2010/main" val="15640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5664" y="172619"/>
            <a:ext cx="3268845"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KEY VERBS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528034" y="1455313"/>
            <a:ext cx="3361386" cy="2031325"/>
          </a:xfrm>
          <a:prstGeom prst="rect">
            <a:avLst/>
          </a:prstGeom>
          <a:noFill/>
        </p:spPr>
        <p:txBody>
          <a:bodyPr wrap="square" rtlCol="0">
            <a:spAutoFit/>
          </a:bodyPr>
          <a:lstStyle/>
          <a:p>
            <a:r>
              <a:rPr lang="en-GB" dirty="0" smtClean="0"/>
              <a:t>IR</a:t>
            </a:r>
          </a:p>
          <a:p>
            <a:r>
              <a:rPr lang="en-GB" dirty="0" smtClean="0"/>
              <a:t>TENER</a:t>
            </a:r>
          </a:p>
          <a:p>
            <a:r>
              <a:rPr lang="en-GB" dirty="0" smtClean="0"/>
              <a:t>HACER</a:t>
            </a:r>
          </a:p>
          <a:p>
            <a:r>
              <a:rPr lang="en-GB" dirty="0" smtClean="0"/>
              <a:t>SER</a:t>
            </a:r>
          </a:p>
          <a:p>
            <a:r>
              <a:rPr lang="en-GB" dirty="0" smtClean="0"/>
              <a:t>ESTAR</a:t>
            </a:r>
          </a:p>
          <a:p>
            <a:r>
              <a:rPr lang="en-GB" dirty="0" smtClean="0"/>
              <a:t>PODER</a:t>
            </a:r>
          </a:p>
          <a:p>
            <a:r>
              <a:rPr lang="en-GB" dirty="0" smtClean="0"/>
              <a:t>QUERER</a:t>
            </a:r>
            <a:endParaRPr lang="en-GB" dirty="0"/>
          </a:p>
        </p:txBody>
      </p:sp>
      <p:sp>
        <p:nvSpPr>
          <p:cNvPr id="4" name="TextBox 3"/>
          <p:cNvSpPr txBox="1"/>
          <p:nvPr/>
        </p:nvSpPr>
        <p:spPr>
          <a:xfrm>
            <a:off x="347730" y="4056845"/>
            <a:ext cx="6838681" cy="369332"/>
          </a:xfrm>
          <a:prstGeom prst="rect">
            <a:avLst/>
          </a:prstGeom>
          <a:noFill/>
        </p:spPr>
        <p:txBody>
          <a:bodyPr wrap="square" rtlCol="0">
            <a:spAutoFit/>
          </a:bodyPr>
          <a:lstStyle/>
          <a:p>
            <a:r>
              <a:rPr lang="en-GB" dirty="0" smtClean="0"/>
              <a:t>Test yourself by taking any verb and conjugating it in all the tenses</a:t>
            </a:r>
            <a:endParaRPr lang="en-GB" dirty="0"/>
          </a:p>
        </p:txBody>
      </p:sp>
    </p:spTree>
    <p:extLst>
      <p:ext uri="{BB962C8B-B14F-4D97-AF65-F5344CB8AC3E}">
        <p14:creationId xmlns:p14="http://schemas.microsoft.com/office/powerpoint/2010/main" val="16115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04" y="1146641"/>
            <a:ext cx="6096000" cy="5262979"/>
          </a:xfrm>
          <a:prstGeom prst="rect">
            <a:avLst/>
          </a:prstGeom>
        </p:spPr>
        <p:txBody>
          <a:bodyPr>
            <a:spAutoFit/>
          </a:bodyPr>
          <a:lstStyle/>
          <a:p>
            <a:r>
              <a:rPr lang="en-GB" sz="1200" b="1" dirty="0" smtClean="0"/>
              <a:t>Nouns</a:t>
            </a:r>
            <a:r>
              <a:rPr lang="en-GB" sz="1200" dirty="0" smtClean="0"/>
              <a:t> </a:t>
            </a:r>
          </a:p>
          <a:p>
            <a:r>
              <a:rPr lang="en-GB" sz="1200" dirty="0" smtClean="0"/>
              <a:t>gender singular and plural forms</a:t>
            </a:r>
          </a:p>
          <a:p>
            <a:r>
              <a:rPr lang="en-GB" sz="1200" dirty="0" smtClean="0"/>
              <a:t> </a:t>
            </a:r>
          </a:p>
          <a:p>
            <a:r>
              <a:rPr lang="en-GB" sz="1200" b="1" dirty="0" smtClean="0"/>
              <a:t>Articles</a:t>
            </a:r>
            <a:r>
              <a:rPr lang="en-GB" sz="1200" dirty="0" smtClean="0"/>
              <a:t> </a:t>
            </a:r>
          </a:p>
          <a:p>
            <a:r>
              <a:rPr lang="en-GB" sz="1200" dirty="0" smtClean="0"/>
              <a:t>definite and indefinite </a:t>
            </a:r>
          </a:p>
          <a:p>
            <a:r>
              <a:rPr lang="en-GB" sz="1200" dirty="0" smtClean="0"/>
              <a:t>lo plus adjective </a:t>
            </a:r>
          </a:p>
          <a:p>
            <a:endParaRPr lang="en-GB" sz="1200" dirty="0" smtClean="0"/>
          </a:p>
          <a:p>
            <a:r>
              <a:rPr lang="en-GB" sz="1200" b="1" dirty="0" smtClean="0"/>
              <a:t>Adjectives </a:t>
            </a:r>
          </a:p>
          <a:p>
            <a:r>
              <a:rPr lang="en-GB" sz="1200" dirty="0" smtClean="0"/>
              <a:t>agreement </a:t>
            </a:r>
          </a:p>
          <a:p>
            <a:r>
              <a:rPr lang="en-GB" sz="1200" dirty="0" smtClean="0"/>
              <a:t>position </a:t>
            </a:r>
          </a:p>
          <a:p>
            <a:r>
              <a:rPr lang="en-GB" sz="1200" dirty="0" smtClean="0"/>
              <a:t>comparative and superlative: regular and mayor, </a:t>
            </a:r>
            <a:r>
              <a:rPr lang="en-GB" sz="1200" dirty="0" err="1" smtClean="0"/>
              <a:t>menor</a:t>
            </a:r>
            <a:r>
              <a:rPr lang="en-GB" sz="1200" dirty="0" smtClean="0"/>
              <a:t>, </a:t>
            </a:r>
            <a:r>
              <a:rPr lang="en-GB" sz="1200" dirty="0" err="1" smtClean="0"/>
              <a:t>mejor</a:t>
            </a:r>
            <a:r>
              <a:rPr lang="en-GB" sz="1200" dirty="0" smtClean="0"/>
              <a:t>, </a:t>
            </a:r>
            <a:r>
              <a:rPr lang="en-GB" sz="1200" dirty="0" err="1" smtClean="0"/>
              <a:t>peor</a:t>
            </a:r>
            <a:r>
              <a:rPr lang="en-GB" sz="1200" dirty="0" smtClean="0"/>
              <a:t> </a:t>
            </a:r>
          </a:p>
          <a:p>
            <a:r>
              <a:rPr lang="en-GB" sz="1200" dirty="0" smtClean="0"/>
              <a:t>demonstrative (</a:t>
            </a:r>
            <a:r>
              <a:rPr lang="en-GB" sz="1200" dirty="0" err="1" smtClean="0"/>
              <a:t>este</a:t>
            </a:r>
            <a:r>
              <a:rPr lang="en-GB" sz="1200" dirty="0" smtClean="0"/>
              <a:t>, ese, </a:t>
            </a:r>
            <a:r>
              <a:rPr lang="en-GB" sz="1200" dirty="0" err="1" smtClean="0"/>
              <a:t>aquel</a:t>
            </a:r>
            <a:r>
              <a:rPr lang="en-GB" sz="1200" dirty="0" smtClean="0"/>
              <a:t>)</a:t>
            </a:r>
          </a:p>
          <a:p>
            <a:r>
              <a:rPr lang="en-GB" sz="1200" dirty="0" smtClean="0"/>
              <a:t> indefinite (</a:t>
            </a:r>
            <a:r>
              <a:rPr lang="en-GB" sz="1200" dirty="0" err="1" smtClean="0"/>
              <a:t>cada</a:t>
            </a:r>
            <a:r>
              <a:rPr lang="en-GB" sz="1200" dirty="0" smtClean="0"/>
              <a:t>, </a:t>
            </a:r>
            <a:r>
              <a:rPr lang="en-GB" sz="1200" dirty="0" err="1" smtClean="0"/>
              <a:t>otro</a:t>
            </a:r>
            <a:r>
              <a:rPr lang="en-GB" sz="1200" dirty="0" smtClean="0"/>
              <a:t>, </a:t>
            </a:r>
            <a:r>
              <a:rPr lang="en-GB" sz="1200" dirty="0" err="1" smtClean="0"/>
              <a:t>todo</a:t>
            </a:r>
            <a:r>
              <a:rPr lang="en-GB" sz="1200" dirty="0" smtClean="0"/>
              <a:t>, </a:t>
            </a:r>
            <a:r>
              <a:rPr lang="en-GB" sz="1200" dirty="0" err="1" smtClean="0"/>
              <a:t>mismo</a:t>
            </a:r>
            <a:r>
              <a:rPr lang="en-GB" sz="1200" dirty="0" smtClean="0"/>
              <a:t>, </a:t>
            </a:r>
            <a:r>
              <a:rPr lang="en-GB" sz="1200" dirty="0" err="1" smtClean="0"/>
              <a:t>alguno</a:t>
            </a:r>
            <a:r>
              <a:rPr lang="en-GB" sz="1200" dirty="0" smtClean="0"/>
              <a:t>) </a:t>
            </a:r>
          </a:p>
          <a:p>
            <a:r>
              <a:rPr lang="en-GB" sz="1200" dirty="0" smtClean="0"/>
              <a:t>possessive, short form (mi) </a:t>
            </a:r>
          </a:p>
          <a:p>
            <a:r>
              <a:rPr lang="en-GB" sz="1200" dirty="0" smtClean="0"/>
              <a:t>possessive, long form (</a:t>
            </a:r>
            <a:r>
              <a:rPr lang="en-GB" sz="1200" dirty="0" err="1" smtClean="0"/>
              <a:t>mío</a:t>
            </a:r>
            <a:r>
              <a:rPr lang="en-GB" sz="1200" dirty="0" smtClean="0"/>
              <a:t>) </a:t>
            </a:r>
          </a:p>
          <a:p>
            <a:r>
              <a:rPr lang="en-GB" sz="1200" dirty="0" smtClean="0"/>
              <a:t> interrogative (</a:t>
            </a:r>
            <a:r>
              <a:rPr lang="en-GB" sz="1200" dirty="0" err="1" smtClean="0"/>
              <a:t>cuánto</a:t>
            </a:r>
            <a:r>
              <a:rPr lang="en-GB" sz="1200" dirty="0" smtClean="0"/>
              <a:t>, </a:t>
            </a:r>
            <a:r>
              <a:rPr lang="en-GB" sz="1200" dirty="0" err="1" smtClean="0"/>
              <a:t>qué</a:t>
            </a:r>
            <a:r>
              <a:rPr lang="en-GB" sz="1200" dirty="0" smtClean="0"/>
              <a:t>) </a:t>
            </a:r>
          </a:p>
          <a:p>
            <a:endParaRPr lang="en-GB" sz="1200" dirty="0" smtClean="0"/>
          </a:p>
          <a:p>
            <a:r>
              <a:rPr lang="en-GB" sz="1200" b="1" dirty="0" smtClean="0"/>
              <a:t>Adverbs</a:t>
            </a:r>
            <a:r>
              <a:rPr lang="en-GB" sz="1200" dirty="0" smtClean="0"/>
              <a:t> </a:t>
            </a:r>
          </a:p>
          <a:p>
            <a:r>
              <a:rPr lang="en-GB" sz="1200" dirty="0" smtClean="0"/>
              <a:t>formation </a:t>
            </a:r>
          </a:p>
          <a:p>
            <a:r>
              <a:rPr lang="en-GB" sz="1200" dirty="0" smtClean="0"/>
              <a:t>comparative and superlative: regular</a:t>
            </a:r>
          </a:p>
          <a:p>
            <a:r>
              <a:rPr lang="en-GB" sz="1200" dirty="0" smtClean="0"/>
              <a:t> interrogative (</a:t>
            </a:r>
            <a:r>
              <a:rPr lang="en-GB" sz="1200" dirty="0" err="1" smtClean="0"/>
              <a:t>cómo</a:t>
            </a:r>
            <a:r>
              <a:rPr lang="en-GB" sz="1200" dirty="0" smtClean="0"/>
              <a:t>, </a:t>
            </a:r>
            <a:r>
              <a:rPr lang="en-GB" sz="1200" dirty="0" err="1" smtClean="0"/>
              <a:t>cuándo</a:t>
            </a:r>
            <a:r>
              <a:rPr lang="en-GB" sz="1200" dirty="0" smtClean="0"/>
              <a:t>, </a:t>
            </a:r>
            <a:r>
              <a:rPr lang="en-GB" sz="1200" dirty="0" err="1" smtClean="0"/>
              <a:t>dónde</a:t>
            </a:r>
            <a:r>
              <a:rPr lang="en-GB" sz="1200" dirty="0" smtClean="0"/>
              <a:t>) </a:t>
            </a:r>
          </a:p>
          <a:p>
            <a:r>
              <a:rPr lang="en-GB" sz="1200" dirty="0" smtClean="0"/>
              <a:t>adverbs of time and place (</a:t>
            </a:r>
            <a:r>
              <a:rPr lang="en-GB" sz="1200" dirty="0" err="1" smtClean="0"/>
              <a:t>aquí</a:t>
            </a:r>
            <a:r>
              <a:rPr lang="en-GB" sz="1200" dirty="0" smtClean="0"/>
              <a:t>, </a:t>
            </a:r>
            <a:r>
              <a:rPr lang="en-GB" sz="1200" dirty="0" err="1" smtClean="0"/>
              <a:t>allí</a:t>
            </a:r>
            <a:r>
              <a:rPr lang="en-GB" sz="1200" dirty="0" smtClean="0"/>
              <a:t>, </a:t>
            </a:r>
            <a:r>
              <a:rPr lang="en-GB" sz="1200" dirty="0" err="1" smtClean="0"/>
              <a:t>ahora</a:t>
            </a:r>
            <a:r>
              <a:rPr lang="en-GB" sz="1200" dirty="0" smtClean="0"/>
              <a:t>, </a:t>
            </a:r>
            <a:r>
              <a:rPr lang="en-GB" sz="1200" dirty="0" err="1" smtClean="0"/>
              <a:t>ya</a:t>
            </a:r>
            <a:r>
              <a:rPr lang="en-GB" sz="1200" dirty="0" smtClean="0"/>
              <a:t>)</a:t>
            </a:r>
          </a:p>
          <a:p>
            <a:r>
              <a:rPr lang="en-GB" sz="1200" dirty="0" smtClean="0"/>
              <a:t> common adverbial phrase</a:t>
            </a:r>
          </a:p>
          <a:p>
            <a:endParaRPr lang="en-GB" sz="1200" dirty="0" smtClean="0"/>
          </a:p>
          <a:p>
            <a:r>
              <a:rPr lang="en-GB" sz="1200" b="1" dirty="0" smtClean="0"/>
              <a:t>Quantifiers/intensifiers </a:t>
            </a:r>
          </a:p>
          <a:p>
            <a:r>
              <a:rPr lang="en-GB" sz="1200" dirty="0" smtClean="0"/>
              <a:t>(</a:t>
            </a:r>
            <a:r>
              <a:rPr lang="en-GB" sz="1200" dirty="0" err="1" smtClean="0"/>
              <a:t>muy</a:t>
            </a:r>
            <a:r>
              <a:rPr lang="en-GB" sz="1200" dirty="0" smtClean="0"/>
              <a:t>, </a:t>
            </a:r>
            <a:r>
              <a:rPr lang="en-GB" sz="1200" dirty="0" err="1" smtClean="0"/>
              <a:t>bastante</a:t>
            </a:r>
            <a:r>
              <a:rPr lang="en-GB" sz="1200" dirty="0" smtClean="0"/>
              <a:t>, </a:t>
            </a:r>
            <a:r>
              <a:rPr lang="en-GB" sz="1200" dirty="0" err="1" smtClean="0"/>
              <a:t>demasiado</a:t>
            </a:r>
            <a:r>
              <a:rPr lang="en-GB" sz="1200" dirty="0" smtClean="0"/>
              <a:t>, </a:t>
            </a:r>
            <a:r>
              <a:rPr lang="en-GB" sz="1200" dirty="0" err="1" smtClean="0"/>
              <a:t>poco</a:t>
            </a:r>
            <a:r>
              <a:rPr lang="en-GB" sz="1200" dirty="0" smtClean="0"/>
              <a:t>, mucho) </a:t>
            </a:r>
          </a:p>
          <a:p>
            <a:endParaRPr lang="en-GB" sz="1200" dirty="0" smtClean="0"/>
          </a:p>
          <a:p>
            <a:r>
              <a:rPr lang="en-GB" sz="1200" dirty="0" smtClean="0"/>
              <a:t> </a:t>
            </a:r>
            <a:endParaRPr lang="en-GB" sz="1200" dirty="0"/>
          </a:p>
        </p:txBody>
      </p:sp>
      <p:sp>
        <p:nvSpPr>
          <p:cNvPr id="3" name="Rectangle 2"/>
          <p:cNvSpPr/>
          <p:nvPr/>
        </p:nvSpPr>
        <p:spPr>
          <a:xfrm>
            <a:off x="7061732" y="4457705"/>
            <a:ext cx="1727139" cy="1384995"/>
          </a:xfrm>
          <a:prstGeom prst="rect">
            <a:avLst/>
          </a:prstGeom>
        </p:spPr>
        <p:txBody>
          <a:bodyPr wrap="none">
            <a:spAutoFit/>
          </a:bodyPr>
          <a:lstStyle/>
          <a:p>
            <a:r>
              <a:rPr lang="en-GB" sz="1200" b="1" dirty="0" smtClean="0"/>
              <a:t>uses of </a:t>
            </a:r>
            <a:r>
              <a:rPr lang="en-GB" sz="1200" b="1" dirty="0" err="1" smtClean="0"/>
              <a:t>ser</a:t>
            </a:r>
            <a:r>
              <a:rPr lang="en-GB" sz="1200" b="1" dirty="0" smtClean="0"/>
              <a:t> and </a:t>
            </a:r>
            <a:r>
              <a:rPr lang="en-GB" sz="1200" b="1" dirty="0" err="1" smtClean="0"/>
              <a:t>estar</a:t>
            </a:r>
            <a:endParaRPr lang="en-GB" sz="1200" b="1" dirty="0" smtClean="0"/>
          </a:p>
          <a:p>
            <a:endParaRPr lang="en-GB" sz="1200" dirty="0"/>
          </a:p>
          <a:p>
            <a:r>
              <a:rPr lang="en-GB" sz="1200" b="1" dirty="0" err="1" smtClean="0"/>
              <a:t>Por</a:t>
            </a:r>
            <a:r>
              <a:rPr lang="en-GB" sz="1200" b="1" dirty="0" smtClean="0"/>
              <a:t> and Para</a:t>
            </a:r>
          </a:p>
          <a:p>
            <a:endParaRPr lang="en-GB" sz="1200" b="1" dirty="0"/>
          </a:p>
          <a:p>
            <a:r>
              <a:rPr lang="en-GB" sz="1200" b="1" dirty="0" smtClean="0"/>
              <a:t>Number, </a:t>
            </a:r>
            <a:r>
              <a:rPr lang="en-GB" sz="1200" b="1" dirty="0" err="1" smtClean="0"/>
              <a:t>Quantity,Dates</a:t>
            </a:r>
            <a:endParaRPr lang="en-GB" sz="1200" b="1" dirty="0" smtClean="0"/>
          </a:p>
          <a:p>
            <a:endParaRPr lang="en-GB" sz="1200" b="1" dirty="0"/>
          </a:p>
          <a:p>
            <a:r>
              <a:rPr lang="en-GB" sz="1200" b="1" dirty="0" smtClean="0"/>
              <a:t>Time</a:t>
            </a:r>
          </a:p>
        </p:txBody>
      </p:sp>
      <p:sp>
        <p:nvSpPr>
          <p:cNvPr id="4" name="TextBox 3"/>
          <p:cNvSpPr txBox="1"/>
          <p:nvPr/>
        </p:nvSpPr>
        <p:spPr>
          <a:xfrm>
            <a:off x="1558344" y="205290"/>
            <a:ext cx="6606861" cy="369332"/>
          </a:xfrm>
          <a:prstGeom prst="rect">
            <a:avLst/>
          </a:prstGeom>
          <a:solidFill>
            <a:srgbClr val="00FFFF"/>
          </a:solidFill>
        </p:spPr>
        <p:txBody>
          <a:bodyPr wrap="square" rtlCol="0">
            <a:spAutoFit/>
          </a:bodyPr>
          <a:lstStyle/>
          <a:p>
            <a:r>
              <a:rPr lang="en-GB" dirty="0" smtClean="0"/>
              <a:t>List of other Grammar that you should know by the end of GCSE</a:t>
            </a:r>
            <a:endParaRPr lang="en-GB" dirty="0"/>
          </a:p>
        </p:txBody>
      </p:sp>
      <p:sp>
        <p:nvSpPr>
          <p:cNvPr id="5" name="Rectangle 4"/>
          <p:cNvSpPr/>
          <p:nvPr/>
        </p:nvSpPr>
        <p:spPr>
          <a:xfrm>
            <a:off x="6907185" y="1146641"/>
            <a:ext cx="6096000" cy="2123658"/>
          </a:xfrm>
          <a:prstGeom prst="rect">
            <a:avLst/>
          </a:prstGeom>
        </p:spPr>
        <p:txBody>
          <a:bodyPr>
            <a:spAutoFit/>
          </a:bodyPr>
          <a:lstStyle/>
          <a:p>
            <a:r>
              <a:rPr lang="en-GB" sz="1200" b="1" dirty="0" smtClean="0"/>
              <a:t>Pronouns </a:t>
            </a:r>
          </a:p>
          <a:p>
            <a:r>
              <a:rPr lang="en-GB" sz="1200" dirty="0" smtClean="0"/>
              <a:t>subject </a:t>
            </a:r>
          </a:p>
          <a:p>
            <a:r>
              <a:rPr lang="en-GB" sz="1200" dirty="0" smtClean="0"/>
              <a:t>object (R) </a:t>
            </a:r>
          </a:p>
          <a:p>
            <a:r>
              <a:rPr lang="en-GB" sz="1200" dirty="0" smtClean="0"/>
              <a:t>position and order of object pronouns (R)</a:t>
            </a:r>
          </a:p>
          <a:p>
            <a:r>
              <a:rPr lang="en-GB" sz="1200" dirty="0" smtClean="0"/>
              <a:t> reflexive</a:t>
            </a:r>
          </a:p>
          <a:p>
            <a:r>
              <a:rPr lang="en-GB" sz="1200" dirty="0" smtClean="0"/>
              <a:t> relative: que </a:t>
            </a:r>
          </a:p>
          <a:p>
            <a:r>
              <a:rPr lang="en-GB" sz="1200" dirty="0" smtClean="0"/>
              <a:t>relative: </a:t>
            </a:r>
            <a:r>
              <a:rPr lang="en-GB" sz="1200" dirty="0" err="1" smtClean="0"/>
              <a:t>quien</a:t>
            </a:r>
            <a:r>
              <a:rPr lang="en-GB" sz="1200" dirty="0" smtClean="0"/>
              <a:t>, lo que (R) </a:t>
            </a:r>
          </a:p>
          <a:p>
            <a:r>
              <a:rPr lang="en-GB" sz="1200" dirty="0" smtClean="0"/>
              <a:t>disjunctive (</a:t>
            </a:r>
            <a:r>
              <a:rPr lang="en-GB" sz="1200" dirty="0" err="1" smtClean="0"/>
              <a:t>conmigo</a:t>
            </a:r>
            <a:r>
              <a:rPr lang="en-GB" sz="1200" dirty="0" smtClean="0"/>
              <a:t>, para </a:t>
            </a:r>
            <a:r>
              <a:rPr lang="en-GB" sz="1200" dirty="0" err="1" smtClean="0"/>
              <a:t>mí</a:t>
            </a:r>
            <a:r>
              <a:rPr lang="en-GB" sz="1200" dirty="0" smtClean="0"/>
              <a:t>) </a:t>
            </a:r>
          </a:p>
          <a:p>
            <a:r>
              <a:rPr lang="en-GB" sz="1200" dirty="0" smtClean="0"/>
              <a:t>demonstrative (</a:t>
            </a:r>
            <a:r>
              <a:rPr lang="en-GB" sz="1200" dirty="0" err="1" smtClean="0"/>
              <a:t>éste</a:t>
            </a:r>
            <a:r>
              <a:rPr lang="en-GB" sz="1200" dirty="0" smtClean="0"/>
              <a:t>, </a:t>
            </a:r>
            <a:r>
              <a:rPr lang="en-GB" sz="1200" dirty="0" err="1" smtClean="0"/>
              <a:t>ése</a:t>
            </a:r>
            <a:r>
              <a:rPr lang="en-GB" sz="1200" dirty="0" smtClean="0"/>
              <a:t>, </a:t>
            </a:r>
            <a:r>
              <a:rPr lang="en-GB" sz="1200" dirty="0" err="1" smtClean="0"/>
              <a:t>aquél</a:t>
            </a:r>
            <a:r>
              <a:rPr lang="en-GB" sz="1200" dirty="0" smtClean="0"/>
              <a:t>, </a:t>
            </a:r>
            <a:r>
              <a:rPr lang="en-GB" sz="1200" dirty="0" err="1" smtClean="0"/>
              <a:t>esto</a:t>
            </a:r>
            <a:r>
              <a:rPr lang="en-GB" sz="1200" dirty="0" smtClean="0"/>
              <a:t>, </a:t>
            </a:r>
            <a:r>
              <a:rPr lang="en-GB" sz="1200" dirty="0" err="1" smtClean="0"/>
              <a:t>eso</a:t>
            </a:r>
            <a:r>
              <a:rPr lang="en-GB" sz="1200" dirty="0" smtClean="0"/>
              <a:t>, </a:t>
            </a:r>
            <a:r>
              <a:rPr lang="en-GB" sz="1200" dirty="0" err="1" smtClean="0"/>
              <a:t>aquello</a:t>
            </a:r>
            <a:r>
              <a:rPr lang="en-GB" sz="1200" dirty="0" smtClean="0"/>
              <a:t>)</a:t>
            </a:r>
          </a:p>
          <a:p>
            <a:r>
              <a:rPr lang="en-GB" sz="1200" dirty="0" smtClean="0"/>
              <a:t> indefinite (</a:t>
            </a:r>
            <a:r>
              <a:rPr lang="en-GB" sz="1200" dirty="0" err="1" smtClean="0"/>
              <a:t>algo</a:t>
            </a:r>
            <a:r>
              <a:rPr lang="en-GB" sz="1200" dirty="0" smtClean="0"/>
              <a:t>, </a:t>
            </a:r>
            <a:r>
              <a:rPr lang="en-GB" sz="1200" dirty="0" err="1" smtClean="0"/>
              <a:t>alguien</a:t>
            </a:r>
            <a:r>
              <a:rPr lang="en-GB" sz="1200" dirty="0" smtClean="0"/>
              <a:t>) </a:t>
            </a:r>
          </a:p>
          <a:p>
            <a:r>
              <a:rPr lang="en-GB" sz="1200" dirty="0" smtClean="0"/>
              <a:t>interrogative (</a:t>
            </a:r>
            <a:r>
              <a:rPr lang="en-GB" sz="1200" dirty="0" err="1" smtClean="0"/>
              <a:t>cuál</a:t>
            </a:r>
            <a:r>
              <a:rPr lang="en-GB" sz="1200" dirty="0" smtClean="0"/>
              <a:t>, </a:t>
            </a:r>
            <a:r>
              <a:rPr lang="en-GB" sz="1200" dirty="0" err="1" smtClean="0"/>
              <a:t>qué</a:t>
            </a:r>
            <a:r>
              <a:rPr lang="en-GB" sz="1200" dirty="0" smtClean="0"/>
              <a:t>, </a:t>
            </a:r>
            <a:r>
              <a:rPr lang="en-GB" sz="1200" dirty="0" err="1" smtClean="0"/>
              <a:t>quién</a:t>
            </a:r>
            <a:r>
              <a:rPr lang="en-GB" sz="1200" dirty="0" smtClean="0"/>
              <a:t>)</a:t>
            </a:r>
            <a:endParaRPr lang="en-GB" sz="1200" dirty="0"/>
          </a:p>
        </p:txBody>
      </p:sp>
      <p:sp>
        <p:nvSpPr>
          <p:cNvPr id="6" name="TextBox 5"/>
          <p:cNvSpPr txBox="1"/>
          <p:nvPr/>
        </p:nvSpPr>
        <p:spPr>
          <a:xfrm>
            <a:off x="193183" y="574622"/>
            <a:ext cx="11552349" cy="369332"/>
          </a:xfrm>
          <a:prstGeom prst="rect">
            <a:avLst/>
          </a:prstGeom>
          <a:solidFill>
            <a:srgbClr val="FFFF00"/>
          </a:solidFill>
        </p:spPr>
        <p:txBody>
          <a:bodyPr wrap="square" rtlCol="0">
            <a:spAutoFit/>
          </a:bodyPr>
          <a:lstStyle/>
          <a:p>
            <a:r>
              <a:rPr lang="en-GB" dirty="0" smtClean="0"/>
              <a:t>Use this as a checklist. Tick off what you are confident with and research more about what you don’t know</a:t>
            </a:r>
            <a:endParaRPr lang="en-GB" dirty="0"/>
          </a:p>
        </p:txBody>
      </p:sp>
    </p:spTree>
    <p:extLst>
      <p:ext uri="{BB962C8B-B14F-4D97-AF65-F5344CB8AC3E}">
        <p14:creationId xmlns:p14="http://schemas.microsoft.com/office/powerpoint/2010/main" val="373208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728" y="288529"/>
            <a:ext cx="5373330"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Present Tense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296214" y="1275008"/>
            <a:ext cx="6452316" cy="2585323"/>
          </a:xfrm>
          <a:prstGeom prst="rect">
            <a:avLst/>
          </a:prstGeom>
          <a:noFill/>
        </p:spPr>
        <p:txBody>
          <a:bodyPr wrap="square" rtlCol="0">
            <a:spAutoFit/>
          </a:bodyPr>
          <a:lstStyle/>
          <a:p>
            <a:r>
              <a:rPr lang="en-GB" b="1" u="sng" dirty="0" smtClean="0"/>
              <a:t>What you need to know</a:t>
            </a:r>
          </a:p>
          <a:p>
            <a:endParaRPr lang="en-GB" dirty="0"/>
          </a:p>
          <a:p>
            <a:r>
              <a:rPr lang="en-GB" dirty="0" smtClean="0"/>
              <a:t>- Regular Verbs and endings</a:t>
            </a:r>
          </a:p>
          <a:p>
            <a:r>
              <a:rPr lang="en-GB" dirty="0" smtClean="0"/>
              <a:t>- Reflexive Verbs</a:t>
            </a:r>
          </a:p>
          <a:p>
            <a:r>
              <a:rPr lang="en-GB" dirty="0" smtClean="0"/>
              <a:t>- Radical Changing Verbs (Boot Verbs)</a:t>
            </a:r>
          </a:p>
          <a:p>
            <a:r>
              <a:rPr lang="en-GB" dirty="0" smtClean="0"/>
              <a:t>- Irregular Verbs in the First Person</a:t>
            </a:r>
          </a:p>
          <a:p>
            <a:r>
              <a:rPr lang="en-GB" dirty="0" smtClean="0"/>
              <a:t>- Irregular Verbs</a:t>
            </a:r>
          </a:p>
          <a:p>
            <a:r>
              <a:rPr lang="en-GB" dirty="0" smtClean="0"/>
              <a:t>- Essential Verbs</a:t>
            </a:r>
          </a:p>
          <a:p>
            <a:r>
              <a:rPr lang="en-GB" dirty="0" smtClean="0"/>
              <a:t>- How to use the verb </a:t>
            </a:r>
            <a:r>
              <a:rPr lang="en-GB" dirty="0" err="1" smtClean="0"/>
              <a:t>gustar</a:t>
            </a:r>
            <a:r>
              <a:rPr lang="en-GB" dirty="0" smtClean="0"/>
              <a:t> and other similar verbs</a:t>
            </a:r>
            <a:endParaRPr lang="en-GB" dirty="0"/>
          </a:p>
        </p:txBody>
      </p:sp>
    </p:spTree>
    <p:extLst>
      <p:ext uri="{BB962C8B-B14F-4D97-AF65-F5344CB8AC3E}">
        <p14:creationId xmlns:p14="http://schemas.microsoft.com/office/powerpoint/2010/main" val="1812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8219" y="378682"/>
            <a:ext cx="507677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Future Tense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1126901" y="1850819"/>
            <a:ext cx="8925059" cy="369332"/>
          </a:xfrm>
          <a:prstGeom prst="rect">
            <a:avLst/>
          </a:prstGeom>
          <a:noFill/>
        </p:spPr>
        <p:txBody>
          <a:bodyPr wrap="square" rtlCol="0">
            <a:spAutoFit/>
          </a:bodyPr>
          <a:lstStyle/>
          <a:p>
            <a:r>
              <a:rPr lang="en-GB" dirty="0" smtClean="0"/>
              <a:t>You need to know the 2 ways of forming the Future Tense</a:t>
            </a:r>
            <a:endParaRPr lang="en-GB" dirty="0"/>
          </a:p>
        </p:txBody>
      </p:sp>
      <p:sp>
        <p:nvSpPr>
          <p:cNvPr id="4" name="TextBox 3"/>
          <p:cNvSpPr txBox="1"/>
          <p:nvPr/>
        </p:nvSpPr>
        <p:spPr>
          <a:xfrm>
            <a:off x="772732" y="2768958"/>
            <a:ext cx="7521262" cy="923330"/>
          </a:xfrm>
          <a:prstGeom prst="rect">
            <a:avLst/>
          </a:prstGeom>
          <a:noFill/>
        </p:spPr>
        <p:txBody>
          <a:bodyPr wrap="square" rtlCol="0">
            <a:spAutoFit/>
          </a:bodyPr>
          <a:lstStyle/>
          <a:p>
            <a:pPr marL="342900" indent="-342900">
              <a:buAutoNum type="arabicPeriod"/>
            </a:pPr>
            <a:r>
              <a:rPr lang="en-GB" dirty="0" smtClean="0"/>
              <a:t>IR + A + INFINITIVE   - </a:t>
            </a:r>
            <a:r>
              <a:rPr lang="en-GB" dirty="0" err="1" smtClean="0"/>
              <a:t>voy</a:t>
            </a:r>
            <a:r>
              <a:rPr lang="en-GB" dirty="0" smtClean="0"/>
              <a:t> a comer</a:t>
            </a:r>
          </a:p>
          <a:p>
            <a:pPr marL="342900" indent="-342900">
              <a:buAutoNum type="arabicPeriod"/>
            </a:pPr>
            <a:endParaRPr lang="en-GB" dirty="0"/>
          </a:p>
          <a:p>
            <a:pPr marL="342900" indent="-342900">
              <a:buAutoNum type="arabicPeriod"/>
            </a:pPr>
            <a:r>
              <a:rPr lang="en-GB" dirty="0" smtClean="0"/>
              <a:t>Get the infinitive and add the future endings-  </a:t>
            </a:r>
            <a:r>
              <a:rPr lang="en-GB" dirty="0" err="1" smtClean="0"/>
              <a:t>hablaré</a:t>
            </a:r>
            <a:r>
              <a:rPr lang="en-GB" dirty="0" smtClean="0"/>
              <a:t> </a:t>
            </a:r>
            <a:endParaRPr lang="en-GB" dirty="0"/>
          </a:p>
        </p:txBody>
      </p:sp>
      <p:sp>
        <p:nvSpPr>
          <p:cNvPr id="6" name="TextBox 5"/>
          <p:cNvSpPr txBox="1"/>
          <p:nvPr/>
        </p:nvSpPr>
        <p:spPr>
          <a:xfrm>
            <a:off x="888642" y="4404574"/>
            <a:ext cx="5447763" cy="369332"/>
          </a:xfrm>
          <a:prstGeom prst="rect">
            <a:avLst/>
          </a:prstGeom>
          <a:noFill/>
        </p:spPr>
        <p:txBody>
          <a:bodyPr wrap="square" rtlCol="0">
            <a:spAutoFit/>
          </a:bodyPr>
          <a:lstStyle/>
          <a:p>
            <a:r>
              <a:rPr lang="en-GB" dirty="0" smtClean="0"/>
              <a:t>Make sure you know the irregular verbs</a:t>
            </a:r>
            <a:endParaRPr lang="en-GB" dirty="0"/>
          </a:p>
        </p:txBody>
      </p:sp>
    </p:spTree>
    <p:extLst>
      <p:ext uri="{BB962C8B-B14F-4D97-AF65-F5344CB8AC3E}">
        <p14:creationId xmlns:p14="http://schemas.microsoft.com/office/powerpoint/2010/main" val="353219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9318" y="288530"/>
            <a:ext cx="6506397"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Conditional Tense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605307" y="1906073"/>
            <a:ext cx="4456090" cy="369332"/>
          </a:xfrm>
          <a:prstGeom prst="rect">
            <a:avLst/>
          </a:prstGeom>
          <a:noFill/>
        </p:spPr>
        <p:txBody>
          <a:bodyPr wrap="square" rtlCol="0">
            <a:spAutoFit/>
          </a:bodyPr>
          <a:lstStyle/>
          <a:p>
            <a:r>
              <a:rPr lang="en-GB" dirty="0" smtClean="0"/>
              <a:t>Regular and Irregular Verbs</a:t>
            </a:r>
            <a:endParaRPr lang="en-GB" dirty="0"/>
          </a:p>
        </p:txBody>
      </p:sp>
      <p:sp>
        <p:nvSpPr>
          <p:cNvPr id="4" name="TextBox 3"/>
          <p:cNvSpPr txBox="1"/>
          <p:nvPr/>
        </p:nvSpPr>
        <p:spPr>
          <a:xfrm>
            <a:off x="824248" y="1211860"/>
            <a:ext cx="2936383" cy="369332"/>
          </a:xfrm>
          <a:prstGeom prst="rect">
            <a:avLst/>
          </a:prstGeom>
          <a:noFill/>
        </p:spPr>
        <p:txBody>
          <a:bodyPr wrap="square" rtlCol="0">
            <a:spAutoFit/>
          </a:bodyPr>
          <a:lstStyle/>
          <a:p>
            <a:r>
              <a:rPr lang="en-GB" dirty="0" err="1" smtClean="0"/>
              <a:t>eg</a:t>
            </a:r>
            <a:r>
              <a:rPr lang="en-GB" dirty="0" smtClean="0"/>
              <a:t> I would go</a:t>
            </a:r>
            <a:endParaRPr lang="en-GB" dirty="0"/>
          </a:p>
        </p:txBody>
      </p:sp>
    </p:spTree>
    <p:extLst>
      <p:ext uri="{BB962C8B-B14F-4D97-AF65-F5344CB8AC3E}">
        <p14:creationId xmlns:p14="http://schemas.microsoft.com/office/powerpoint/2010/main" val="195364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328" y="275650"/>
            <a:ext cx="10929723"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Perfect Tense (</a:t>
            </a:r>
            <a:r>
              <a:rPr lang="en-US"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Preterito</a:t>
            </a: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Perfecto)</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759853" y="2704564"/>
            <a:ext cx="5422006" cy="1477328"/>
          </a:xfrm>
          <a:prstGeom prst="rect">
            <a:avLst/>
          </a:prstGeom>
          <a:noFill/>
        </p:spPr>
        <p:txBody>
          <a:bodyPr wrap="square" rtlCol="0">
            <a:spAutoFit/>
          </a:bodyPr>
          <a:lstStyle/>
          <a:p>
            <a:pPr marL="342900" indent="-342900">
              <a:buAutoNum type="arabicPeriod"/>
            </a:pPr>
            <a:r>
              <a:rPr lang="en-GB" dirty="0" smtClean="0"/>
              <a:t>How to form</a:t>
            </a:r>
          </a:p>
          <a:p>
            <a:pPr marL="342900" indent="-342900">
              <a:buAutoNum type="arabicPeriod"/>
            </a:pPr>
            <a:endParaRPr lang="en-GB" dirty="0"/>
          </a:p>
          <a:p>
            <a:pPr marL="342900" indent="-342900">
              <a:buAutoNum type="arabicPeriod"/>
            </a:pPr>
            <a:r>
              <a:rPr lang="en-GB" dirty="0" smtClean="0"/>
              <a:t>Regular Past Participles</a:t>
            </a:r>
          </a:p>
          <a:p>
            <a:pPr marL="342900" indent="-342900">
              <a:buAutoNum type="arabicPeriod"/>
            </a:pPr>
            <a:endParaRPr lang="en-GB" dirty="0"/>
          </a:p>
          <a:p>
            <a:pPr marL="342900" indent="-342900">
              <a:buAutoNum type="arabicPeriod"/>
            </a:pPr>
            <a:r>
              <a:rPr lang="en-GB" dirty="0" smtClean="0"/>
              <a:t>Irregular Past Participles</a:t>
            </a:r>
            <a:endParaRPr lang="en-GB" dirty="0"/>
          </a:p>
        </p:txBody>
      </p:sp>
      <p:sp>
        <p:nvSpPr>
          <p:cNvPr id="4" name="TextBox 3"/>
          <p:cNvSpPr txBox="1"/>
          <p:nvPr/>
        </p:nvSpPr>
        <p:spPr>
          <a:xfrm>
            <a:off x="656823" y="1390918"/>
            <a:ext cx="3657600" cy="369332"/>
          </a:xfrm>
          <a:prstGeom prst="rect">
            <a:avLst/>
          </a:prstGeom>
          <a:noFill/>
        </p:spPr>
        <p:txBody>
          <a:bodyPr wrap="square" rtlCol="0">
            <a:spAutoFit/>
          </a:bodyPr>
          <a:lstStyle/>
          <a:p>
            <a:r>
              <a:rPr lang="en-GB" dirty="0" err="1" smtClean="0"/>
              <a:t>eg</a:t>
            </a:r>
            <a:r>
              <a:rPr lang="en-GB" dirty="0" smtClean="0"/>
              <a:t> I have done</a:t>
            </a:r>
            <a:endParaRPr lang="en-GB" dirty="0"/>
          </a:p>
        </p:txBody>
      </p:sp>
    </p:spTree>
    <p:extLst>
      <p:ext uri="{BB962C8B-B14F-4D97-AF65-F5344CB8AC3E}">
        <p14:creationId xmlns:p14="http://schemas.microsoft.com/office/powerpoint/2010/main" val="148937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1479" y="365803"/>
            <a:ext cx="6151171"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Pluperfect Tense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463639" y="2047741"/>
            <a:ext cx="4237149" cy="369332"/>
          </a:xfrm>
          <a:prstGeom prst="rect">
            <a:avLst/>
          </a:prstGeom>
          <a:noFill/>
        </p:spPr>
        <p:txBody>
          <a:bodyPr wrap="square" rtlCol="0">
            <a:spAutoFit/>
          </a:bodyPr>
          <a:lstStyle/>
          <a:p>
            <a:r>
              <a:rPr lang="en-GB" dirty="0" err="1" smtClean="0"/>
              <a:t>eg</a:t>
            </a:r>
            <a:r>
              <a:rPr lang="en-GB" dirty="0" smtClean="0"/>
              <a:t> I had done</a:t>
            </a:r>
            <a:endParaRPr lang="en-GB" dirty="0"/>
          </a:p>
        </p:txBody>
      </p:sp>
      <p:sp>
        <p:nvSpPr>
          <p:cNvPr id="5" name="TextBox 4"/>
          <p:cNvSpPr txBox="1"/>
          <p:nvPr/>
        </p:nvSpPr>
        <p:spPr>
          <a:xfrm>
            <a:off x="352028" y="1463414"/>
            <a:ext cx="5525036" cy="369332"/>
          </a:xfrm>
          <a:prstGeom prst="rect">
            <a:avLst/>
          </a:prstGeom>
          <a:noFill/>
        </p:spPr>
        <p:txBody>
          <a:bodyPr wrap="square" rtlCol="0">
            <a:spAutoFit/>
          </a:bodyPr>
          <a:lstStyle/>
          <a:p>
            <a:r>
              <a:rPr lang="en-GB" dirty="0" smtClean="0"/>
              <a:t>This is very similar to the Perfect Tense</a:t>
            </a:r>
            <a:endParaRPr lang="en-GB" dirty="0"/>
          </a:p>
        </p:txBody>
      </p:sp>
      <p:sp>
        <p:nvSpPr>
          <p:cNvPr id="6" name="TextBox 5"/>
          <p:cNvSpPr txBox="1"/>
          <p:nvPr/>
        </p:nvSpPr>
        <p:spPr>
          <a:xfrm>
            <a:off x="463639" y="2962141"/>
            <a:ext cx="4546243" cy="923330"/>
          </a:xfrm>
          <a:prstGeom prst="rect">
            <a:avLst/>
          </a:prstGeom>
          <a:noFill/>
        </p:spPr>
        <p:txBody>
          <a:bodyPr wrap="square" rtlCol="0">
            <a:spAutoFit/>
          </a:bodyPr>
          <a:lstStyle/>
          <a:p>
            <a:pPr marL="342900" indent="-342900">
              <a:buAutoNum type="arabicPeriod"/>
            </a:pPr>
            <a:r>
              <a:rPr lang="en-GB" dirty="0" smtClean="0"/>
              <a:t>Regular Verbs</a:t>
            </a:r>
          </a:p>
          <a:p>
            <a:pPr marL="342900" indent="-342900">
              <a:buAutoNum type="arabicPeriod"/>
            </a:pPr>
            <a:endParaRPr lang="en-GB" dirty="0"/>
          </a:p>
          <a:p>
            <a:pPr marL="342900" indent="-342900">
              <a:buAutoNum type="arabicPeriod"/>
            </a:pPr>
            <a:r>
              <a:rPr lang="en-GB" dirty="0" smtClean="0"/>
              <a:t>Irregular Verbs</a:t>
            </a:r>
            <a:endParaRPr lang="en-GB" dirty="0"/>
          </a:p>
        </p:txBody>
      </p:sp>
    </p:spTree>
    <p:extLst>
      <p:ext uri="{BB962C8B-B14F-4D97-AF65-F5344CB8AC3E}">
        <p14:creationId xmlns:p14="http://schemas.microsoft.com/office/powerpoint/2010/main" val="416635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5498"/>
            <a:ext cx="11961736"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a:t>
            </a:r>
            <a:r>
              <a:rPr lang="en-US"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Preterite</a:t>
            </a: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Tense (</a:t>
            </a:r>
            <a:r>
              <a:rPr lang="en-US"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Preterito</a:t>
            </a: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Indefinido</a:t>
            </a: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437882" y="2588654"/>
            <a:ext cx="5975797" cy="1477328"/>
          </a:xfrm>
          <a:prstGeom prst="rect">
            <a:avLst/>
          </a:prstGeom>
          <a:noFill/>
        </p:spPr>
        <p:txBody>
          <a:bodyPr wrap="square" rtlCol="0">
            <a:spAutoFit/>
          </a:bodyPr>
          <a:lstStyle/>
          <a:p>
            <a:pPr marL="342900" indent="-342900">
              <a:buAutoNum type="arabicPeriod"/>
            </a:pPr>
            <a:r>
              <a:rPr lang="en-GB" dirty="0" smtClean="0"/>
              <a:t>Regular Verbs</a:t>
            </a:r>
          </a:p>
          <a:p>
            <a:pPr marL="342900" indent="-342900">
              <a:buAutoNum type="arabicPeriod"/>
            </a:pPr>
            <a:endParaRPr lang="en-GB" dirty="0"/>
          </a:p>
          <a:p>
            <a:pPr marL="342900" indent="-342900">
              <a:buAutoNum type="arabicPeriod"/>
            </a:pPr>
            <a:r>
              <a:rPr lang="en-GB" dirty="0" smtClean="0"/>
              <a:t>Irregular Verbs</a:t>
            </a:r>
          </a:p>
          <a:p>
            <a:pPr marL="342900" indent="-342900">
              <a:buAutoNum type="arabicPeriod"/>
            </a:pPr>
            <a:endParaRPr lang="en-GB" dirty="0"/>
          </a:p>
          <a:p>
            <a:pPr marL="342900" indent="-342900">
              <a:buAutoNum type="arabicPeriod"/>
            </a:pPr>
            <a:r>
              <a:rPr lang="en-GB" dirty="0" smtClean="0"/>
              <a:t>Verbs with spelling changes</a:t>
            </a:r>
            <a:endParaRPr lang="en-GB" dirty="0"/>
          </a:p>
        </p:txBody>
      </p:sp>
      <p:sp>
        <p:nvSpPr>
          <p:cNvPr id="4" name="TextBox 3"/>
          <p:cNvSpPr txBox="1"/>
          <p:nvPr/>
        </p:nvSpPr>
        <p:spPr>
          <a:xfrm>
            <a:off x="772732" y="1339403"/>
            <a:ext cx="2343955" cy="369332"/>
          </a:xfrm>
          <a:prstGeom prst="rect">
            <a:avLst/>
          </a:prstGeom>
          <a:noFill/>
        </p:spPr>
        <p:txBody>
          <a:bodyPr wrap="square" rtlCol="0">
            <a:spAutoFit/>
          </a:bodyPr>
          <a:lstStyle/>
          <a:p>
            <a:r>
              <a:rPr lang="en-GB" dirty="0" err="1" smtClean="0"/>
              <a:t>eg</a:t>
            </a:r>
            <a:r>
              <a:rPr lang="en-GB" dirty="0" smtClean="0"/>
              <a:t> I did</a:t>
            </a:r>
            <a:endParaRPr lang="en-GB" dirty="0"/>
          </a:p>
        </p:txBody>
      </p:sp>
    </p:spTree>
    <p:extLst>
      <p:ext uri="{BB962C8B-B14F-4D97-AF65-F5344CB8AC3E}">
        <p14:creationId xmlns:p14="http://schemas.microsoft.com/office/powerpoint/2010/main" val="118660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4892" y="314287"/>
            <a:ext cx="598766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Imperfect Tense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721217" y="1893194"/>
            <a:ext cx="5422006" cy="1200329"/>
          </a:xfrm>
          <a:prstGeom prst="rect">
            <a:avLst/>
          </a:prstGeom>
          <a:noFill/>
        </p:spPr>
        <p:txBody>
          <a:bodyPr wrap="square" rtlCol="0">
            <a:spAutoFit/>
          </a:bodyPr>
          <a:lstStyle/>
          <a:p>
            <a:pPr marL="342900" indent="-342900">
              <a:buAutoNum type="arabicPeriod"/>
            </a:pPr>
            <a:r>
              <a:rPr lang="en-GB" dirty="0" smtClean="0"/>
              <a:t>Regular Verbs</a:t>
            </a:r>
          </a:p>
          <a:p>
            <a:pPr marL="342900" indent="-342900">
              <a:buAutoNum type="arabicPeriod"/>
            </a:pPr>
            <a:endParaRPr lang="en-GB" dirty="0"/>
          </a:p>
          <a:p>
            <a:pPr marL="342900" indent="-342900">
              <a:buAutoNum type="arabicPeriod"/>
            </a:pPr>
            <a:r>
              <a:rPr lang="en-GB" dirty="0" smtClean="0"/>
              <a:t>Irregular Verbs</a:t>
            </a:r>
          </a:p>
          <a:p>
            <a:endParaRPr lang="en-GB" dirty="0"/>
          </a:p>
        </p:txBody>
      </p:sp>
    </p:spTree>
    <p:extLst>
      <p:ext uri="{BB962C8B-B14F-4D97-AF65-F5344CB8AC3E}">
        <p14:creationId xmlns:p14="http://schemas.microsoft.com/office/powerpoint/2010/main" val="3392706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003" y="0"/>
            <a:ext cx="6450357"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Present Participle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528034" y="1197735"/>
            <a:ext cx="3271234" cy="369332"/>
          </a:xfrm>
          <a:prstGeom prst="rect">
            <a:avLst/>
          </a:prstGeom>
          <a:noFill/>
        </p:spPr>
        <p:txBody>
          <a:bodyPr wrap="square" rtlCol="0">
            <a:spAutoFit/>
          </a:bodyPr>
          <a:lstStyle/>
          <a:p>
            <a:r>
              <a:rPr lang="en-GB" dirty="0" smtClean="0"/>
              <a:t>The “</a:t>
            </a:r>
            <a:r>
              <a:rPr lang="en-GB" dirty="0" err="1" smtClean="0"/>
              <a:t>ing</a:t>
            </a:r>
            <a:r>
              <a:rPr lang="en-GB" dirty="0" smtClean="0"/>
              <a:t>” part of the verb</a:t>
            </a:r>
            <a:endParaRPr lang="en-GB" dirty="0"/>
          </a:p>
        </p:txBody>
      </p:sp>
      <p:sp>
        <p:nvSpPr>
          <p:cNvPr id="4" name="TextBox 3"/>
          <p:cNvSpPr txBox="1"/>
          <p:nvPr/>
        </p:nvSpPr>
        <p:spPr>
          <a:xfrm>
            <a:off x="682580" y="2034862"/>
            <a:ext cx="3322750" cy="646331"/>
          </a:xfrm>
          <a:prstGeom prst="rect">
            <a:avLst/>
          </a:prstGeom>
          <a:noFill/>
        </p:spPr>
        <p:txBody>
          <a:bodyPr wrap="square" rtlCol="0">
            <a:spAutoFit/>
          </a:bodyPr>
          <a:lstStyle/>
          <a:p>
            <a:r>
              <a:rPr lang="en-GB" dirty="0" err="1" smtClean="0"/>
              <a:t>eg</a:t>
            </a:r>
            <a:r>
              <a:rPr lang="en-GB" dirty="0" smtClean="0"/>
              <a:t> I am doing </a:t>
            </a:r>
          </a:p>
          <a:p>
            <a:r>
              <a:rPr lang="en-GB" dirty="0"/>
              <a:t> </a:t>
            </a:r>
            <a:r>
              <a:rPr lang="en-GB" dirty="0" smtClean="0"/>
              <a:t>She is watching</a:t>
            </a:r>
            <a:endParaRPr lang="en-GB" dirty="0"/>
          </a:p>
        </p:txBody>
      </p:sp>
    </p:spTree>
    <p:extLst>
      <p:ext uri="{BB962C8B-B14F-4D97-AF65-F5344CB8AC3E}">
        <p14:creationId xmlns:p14="http://schemas.microsoft.com/office/powerpoint/2010/main" val="1480267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 xmlns="8ef5c83b-e89f-436b-bf27-c322d8ae33f8" xsi:nil="true"/>
    <_x002e_ xmlns="8ef5c83b-e89f-436b-bf27-c322d8ae33f8">
      <Url xsi:nil="true"/>
      <Description xsi:nil="true"/>
    </_x002e_>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BF37000EF6A74689C02CC0DC2F678B" ma:contentTypeVersion="14" ma:contentTypeDescription="Create a new document." ma:contentTypeScope="" ma:versionID="373e32fdf0d3ed62418ffaa0283777df">
  <xsd:schema xmlns:xsd="http://www.w3.org/2001/XMLSchema" xmlns:xs="http://www.w3.org/2001/XMLSchema" xmlns:p="http://schemas.microsoft.com/office/2006/metadata/properties" xmlns:ns2="e1ee5a5c-1b0c-449d-8620-46bf48c4e7dd" xmlns:ns3="8ef5c83b-e89f-436b-bf27-c322d8ae33f8" targetNamespace="http://schemas.microsoft.com/office/2006/metadata/properties" ma:root="true" ma:fieldsID="8be5675589961ed4373cb8dfcad584c8" ns2:_="" ns3:_="">
    <xsd:import namespace="e1ee5a5c-1b0c-449d-8620-46bf48c4e7dd"/>
    <xsd:import namespace="8ef5c83b-e89f-436b-bf27-c322d8ae33f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Information" minOccurs="0"/>
                <xsd:element ref="ns3:MediaServiceGenerationTime" minOccurs="0"/>
                <xsd:element ref="ns3:MediaServiceEventHashCode" minOccurs="0"/>
                <xsd:element ref="ns3:_x002e_"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ee5a5c-1b0c-449d-8620-46bf48c4e7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f5c83b-e89f-436b-bf27-c322d8ae33f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Information" ma:index="16" nillable="true" ma:displayName="Information" ma:format="Dropdown" ma:internalName="Information">
      <xsd:simpleType>
        <xsd:restriction base="dms:Text">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x002e_" ma:index="19" nillable="true" ma:displayName="." ma:format="Image" ma:internalName="_x002e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511873-6841-4CF0-A8D0-7E65D1B797B7}">
  <ds:schemaRefs>
    <ds:schemaRef ds:uri="http://purl.org/dc/elements/1.1/"/>
    <ds:schemaRef ds:uri="http://schemas.microsoft.com/office/2006/metadata/properties"/>
    <ds:schemaRef ds:uri="e1ee5a5c-1b0c-449d-8620-46bf48c4e7dd"/>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ef5c83b-e89f-436b-bf27-c322d8ae33f8"/>
    <ds:schemaRef ds:uri="http://www.w3.org/XML/1998/namespace"/>
  </ds:schemaRefs>
</ds:datastoreItem>
</file>

<file path=customXml/itemProps2.xml><?xml version="1.0" encoding="utf-8"?>
<ds:datastoreItem xmlns:ds="http://schemas.openxmlformats.org/officeDocument/2006/customXml" ds:itemID="{206E6A9B-3BDB-4A4F-9688-90FB612CC7E1}">
  <ds:schemaRefs>
    <ds:schemaRef ds:uri="http://schemas.microsoft.com/sharepoint/v3/contenttype/forms"/>
  </ds:schemaRefs>
</ds:datastoreItem>
</file>

<file path=customXml/itemProps3.xml><?xml version="1.0" encoding="utf-8"?>
<ds:datastoreItem xmlns:ds="http://schemas.openxmlformats.org/officeDocument/2006/customXml" ds:itemID="{895D005B-52C1-4AB2-9176-8B62A90530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ee5a5c-1b0c-449d-8620-46bf48c4e7dd"/>
    <ds:schemaRef ds:uri="8ef5c83b-e89f-436b-bf27-c322d8ae3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TotalTime>
  <Words>608</Words>
  <Application>Microsoft Office PowerPoint</Application>
  <PresentationFormat>Widescreen</PresentationFormat>
  <Paragraphs>117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fionnuala</dc:creator>
  <cp:lastModifiedBy>fionnuala</cp:lastModifiedBy>
  <cp:revision>8</cp:revision>
  <dcterms:created xsi:type="dcterms:W3CDTF">2020-04-30T09:18:53Z</dcterms:created>
  <dcterms:modified xsi:type="dcterms:W3CDTF">2020-05-19T06:58:49Z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0x010100B9BF37000EF6A74689C02CC0DC2F678B</vt:lpwstr>
  </property>
</Properties>
</file>