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6"/>
  </p:notesMasterIdLst>
  <p:sldIdLst>
    <p:sldId id="256" r:id="rId5"/>
    <p:sldId id="257" r:id="rId6"/>
    <p:sldId id="258" r:id="rId7"/>
    <p:sldId id="1025" r:id="rId8"/>
    <p:sldId id="1024" r:id="rId9"/>
    <p:sldId id="264" r:id="rId10"/>
    <p:sldId id="266" r:id="rId11"/>
    <p:sldId id="260" r:id="rId12"/>
    <p:sldId id="321" r:id="rId13"/>
    <p:sldId id="267" r:id="rId14"/>
    <p:sldId id="391" r:id="rId15"/>
    <p:sldId id="392" r:id="rId16"/>
    <p:sldId id="394" r:id="rId17"/>
    <p:sldId id="395" r:id="rId18"/>
    <p:sldId id="396" r:id="rId19"/>
    <p:sldId id="371" r:id="rId20"/>
    <p:sldId id="397" r:id="rId21"/>
    <p:sldId id="398" r:id="rId22"/>
    <p:sldId id="400" r:id="rId23"/>
    <p:sldId id="401" r:id="rId24"/>
    <p:sldId id="402" r:id="rId25"/>
    <p:sldId id="1027" r:id="rId26"/>
    <p:sldId id="404" r:id="rId27"/>
    <p:sldId id="405" r:id="rId28"/>
    <p:sldId id="408" r:id="rId29"/>
    <p:sldId id="406" r:id="rId30"/>
    <p:sldId id="284" r:id="rId31"/>
    <p:sldId id="1030" r:id="rId32"/>
    <p:sldId id="1031" r:id="rId33"/>
    <p:sldId id="1032" r:id="rId34"/>
    <p:sldId id="1033" r:id="rId35"/>
    <p:sldId id="403" r:id="rId36"/>
    <p:sldId id="1034" r:id="rId37"/>
    <p:sldId id="1035" r:id="rId38"/>
    <p:sldId id="1036" r:id="rId39"/>
    <p:sldId id="407" r:id="rId40"/>
    <p:sldId id="419" r:id="rId41"/>
    <p:sldId id="1037" r:id="rId42"/>
    <p:sldId id="414" r:id="rId43"/>
    <p:sldId id="417" r:id="rId44"/>
    <p:sldId id="413" r:id="rId45"/>
    <p:sldId id="1038" r:id="rId46"/>
    <p:sldId id="411" r:id="rId47"/>
    <p:sldId id="383" r:id="rId48"/>
    <p:sldId id="510" r:id="rId49"/>
    <p:sldId id="435" r:id="rId50"/>
    <p:sldId id="409" r:id="rId51"/>
    <p:sldId id="430" r:id="rId52"/>
    <p:sldId id="431" r:id="rId53"/>
    <p:sldId id="441" r:id="rId54"/>
    <p:sldId id="436" r:id="rId55"/>
    <p:sldId id="432" r:id="rId56"/>
    <p:sldId id="433" r:id="rId57"/>
    <p:sldId id="434" r:id="rId58"/>
    <p:sldId id="437" r:id="rId59"/>
    <p:sldId id="456" r:id="rId60"/>
    <p:sldId id="455" r:id="rId61"/>
    <p:sldId id="1029" r:id="rId62"/>
    <p:sldId id="442" r:id="rId63"/>
    <p:sldId id="438" r:id="rId64"/>
    <p:sldId id="439" r:id="rId65"/>
    <p:sldId id="1026" r:id="rId66"/>
    <p:sldId id="445" r:id="rId67"/>
    <p:sldId id="443" r:id="rId68"/>
    <p:sldId id="444" r:id="rId69"/>
    <p:sldId id="449" r:id="rId70"/>
    <p:sldId id="446" r:id="rId71"/>
    <p:sldId id="452" r:id="rId72"/>
    <p:sldId id="453" r:id="rId73"/>
    <p:sldId id="454" r:id="rId74"/>
    <p:sldId id="428" r:id="rId7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2346"/>
    <a:srgbClr val="FFE005"/>
    <a:srgbClr val="FFD8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96" y="4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8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Cook" userId="8e2a4d77-4606-4c25-b8ff-f849e56f82b2" providerId="ADAL" clId="{757EB6AE-198C-496A-92F7-66C9C8C0E1EE}"/>
    <pc:docChg chg="delSld modSld sldOrd">
      <pc:chgData name="H Cook" userId="8e2a4d77-4606-4c25-b8ff-f849e56f82b2" providerId="ADAL" clId="{757EB6AE-198C-496A-92F7-66C9C8C0E1EE}" dt="2026-03-06T12:50:59.782" v="4"/>
      <pc:docMkLst>
        <pc:docMk/>
      </pc:docMkLst>
      <pc:sldChg chg="ord">
        <pc:chgData name="H Cook" userId="8e2a4d77-4606-4c25-b8ff-f849e56f82b2" providerId="ADAL" clId="{757EB6AE-198C-496A-92F7-66C9C8C0E1EE}" dt="2026-03-06T12:50:59.782" v="4"/>
        <pc:sldMkLst>
          <pc:docMk/>
          <pc:sldMk cId="546747963" sldId="510"/>
        </pc:sldMkLst>
      </pc:sldChg>
      <pc:sldChg chg="del">
        <pc:chgData name="H Cook" userId="8e2a4d77-4606-4c25-b8ff-f849e56f82b2" providerId="ADAL" clId="{757EB6AE-198C-496A-92F7-66C9C8C0E1EE}" dt="2026-03-06T12:50:12.921" v="0" actId="47"/>
        <pc:sldMkLst>
          <pc:docMk/>
          <pc:sldMk cId="1389076293" sldId="1028"/>
        </pc:sldMkLst>
      </pc:sldChg>
    </pc:docChg>
  </pc:docChgLst>
  <pc:docChgLst>
    <pc:chgData name="H Cook" userId="8e2a4d77-4606-4c25-b8ff-f849e56f82b2" providerId="ADAL" clId="{18DD738E-5D27-4162-BD0C-7D8ACF5AC466}"/>
    <pc:docChg chg="custSel addSld modSld">
      <pc:chgData name="H Cook" userId="8e2a4d77-4606-4c25-b8ff-f849e56f82b2" providerId="ADAL" clId="{18DD738E-5D27-4162-BD0C-7D8ACF5AC466}" dt="2026-03-02T17:38:38.660" v="68" actId="20577"/>
      <pc:docMkLst>
        <pc:docMk/>
      </pc:docMkLst>
      <pc:sldChg chg="modSp mod">
        <pc:chgData name="H Cook" userId="8e2a4d77-4606-4c25-b8ff-f849e56f82b2" providerId="ADAL" clId="{18DD738E-5D27-4162-BD0C-7D8ACF5AC466}" dt="2026-03-02T17:35:23.552" v="12" actId="27636"/>
        <pc:sldMkLst>
          <pc:docMk/>
          <pc:sldMk cId="1263003146" sldId="258"/>
        </pc:sldMkLst>
        <pc:spChg chg="mod">
          <ac:chgData name="H Cook" userId="8e2a4d77-4606-4c25-b8ff-f849e56f82b2" providerId="ADAL" clId="{18DD738E-5D27-4162-BD0C-7D8ACF5AC466}" dt="2026-03-02T17:35:23.552" v="12" actId="27636"/>
          <ac:spMkLst>
            <pc:docMk/>
            <pc:sldMk cId="1263003146" sldId="258"/>
            <ac:spMk id="3" creationId="{515399CA-C38F-405C-A74F-DDA699405B58}"/>
          </ac:spMkLst>
        </pc:spChg>
      </pc:sldChg>
      <pc:sldChg chg="add">
        <pc:chgData name="H Cook" userId="8e2a4d77-4606-4c25-b8ff-f849e56f82b2" providerId="ADAL" clId="{18DD738E-5D27-4162-BD0C-7D8ACF5AC466}" dt="2026-03-01T19:15:35.888" v="0"/>
        <pc:sldMkLst>
          <pc:docMk/>
          <pc:sldMk cId="4242573182" sldId="284"/>
        </pc:sldMkLst>
      </pc:sldChg>
      <pc:sldChg chg="modSp add mod">
        <pc:chgData name="H Cook" userId="8e2a4d77-4606-4c25-b8ff-f849e56f82b2" providerId="ADAL" clId="{18DD738E-5D27-4162-BD0C-7D8ACF5AC466}" dt="2026-03-01T19:17:47.624" v="7" actId="27636"/>
        <pc:sldMkLst>
          <pc:docMk/>
          <pc:sldMk cId="4225662582" sldId="383"/>
        </pc:sldMkLst>
        <pc:spChg chg="mod">
          <ac:chgData name="H Cook" userId="8e2a4d77-4606-4c25-b8ff-f849e56f82b2" providerId="ADAL" clId="{18DD738E-5D27-4162-BD0C-7D8ACF5AC466}" dt="2026-03-01T19:17:47.624" v="7" actId="27636"/>
          <ac:spMkLst>
            <pc:docMk/>
            <pc:sldMk cId="4225662582" sldId="383"/>
            <ac:spMk id="4" creationId="{5E045E6A-D392-44CC-8264-9334DA37BF9B}"/>
          </ac:spMkLst>
        </pc:spChg>
      </pc:sldChg>
      <pc:sldChg chg="add">
        <pc:chgData name="H Cook" userId="8e2a4d77-4606-4c25-b8ff-f849e56f82b2" providerId="ADAL" clId="{18DD738E-5D27-4162-BD0C-7D8ACF5AC466}" dt="2026-03-01T19:16:50.747" v="3"/>
        <pc:sldMkLst>
          <pc:docMk/>
          <pc:sldMk cId="2495878421" sldId="403"/>
        </pc:sldMkLst>
      </pc:sldChg>
      <pc:sldChg chg="add">
        <pc:chgData name="H Cook" userId="8e2a4d77-4606-4c25-b8ff-f849e56f82b2" providerId="ADAL" clId="{18DD738E-5D27-4162-BD0C-7D8ACF5AC466}" dt="2026-03-01T19:17:11.988" v="4"/>
        <pc:sldMkLst>
          <pc:docMk/>
          <pc:sldMk cId="3422557338" sldId="407"/>
        </pc:sldMkLst>
      </pc:sldChg>
      <pc:sldChg chg="add">
        <pc:chgData name="H Cook" userId="8e2a4d77-4606-4c25-b8ff-f849e56f82b2" providerId="ADAL" clId="{18DD738E-5D27-4162-BD0C-7D8ACF5AC466}" dt="2026-03-01T19:17:47.497" v="6"/>
        <pc:sldMkLst>
          <pc:docMk/>
          <pc:sldMk cId="2811193849" sldId="411"/>
        </pc:sldMkLst>
      </pc:sldChg>
      <pc:sldChg chg="add">
        <pc:chgData name="H Cook" userId="8e2a4d77-4606-4c25-b8ff-f849e56f82b2" providerId="ADAL" clId="{18DD738E-5D27-4162-BD0C-7D8ACF5AC466}" dt="2026-03-01T19:17:30.421" v="5"/>
        <pc:sldMkLst>
          <pc:docMk/>
          <pc:sldMk cId="2622175998" sldId="413"/>
        </pc:sldMkLst>
      </pc:sldChg>
      <pc:sldChg chg="add">
        <pc:chgData name="H Cook" userId="8e2a4d77-4606-4c25-b8ff-f849e56f82b2" providerId="ADAL" clId="{18DD738E-5D27-4162-BD0C-7D8ACF5AC466}" dt="2026-03-01T19:17:30.421" v="5"/>
        <pc:sldMkLst>
          <pc:docMk/>
          <pc:sldMk cId="2484673797" sldId="414"/>
        </pc:sldMkLst>
      </pc:sldChg>
      <pc:sldChg chg="add">
        <pc:chgData name="H Cook" userId="8e2a4d77-4606-4c25-b8ff-f849e56f82b2" providerId="ADAL" clId="{18DD738E-5D27-4162-BD0C-7D8ACF5AC466}" dt="2026-03-01T19:17:30.421" v="5"/>
        <pc:sldMkLst>
          <pc:docMk/>
          <pc:sldMk cId="2072700366" sldId="417"/>
        </pc:sldMkLst>
      </pc:sldChg>
      <pc:sldChg chg="add">
        <pc:chgData name="H Cook" userId="8e2a4d77-4606-4c25-b8ff-f849e56f82b2" providerId="ADAL" clId="{18DD738E-5D27-4162-BD0C-7D8ACF5AC466}" dt="2026-03-01T19:17:11.988" v="4"/>
        <pc:sldMkLst>
          <pc:docMk/>
          <pc:sldMk cId="2205366108" sldId="419"/>
        </pc:sldMkLst>
      </pc:sldChg>
      <pc:sldChg chg="modSp mod">
        <pc:chgData name="H Cook" userId="8e2a4d77-4606-4c25-b8ff-f849e56f82b2" providerId="ADAL" clId="{18DD738E-5D27-4162-BD0C-7D8ACF5AC466}" dt="2026-03-02T17:38:38.660" v="68" actId="20577"/>
        <pc:sldMkLst>
          <pc:docMk/>
          <pc:sldMk cId="3432342780" sldId="1027"/>
        </pc:sldMkLst>
        <pc:spChg chg="mod">
          <ac:chgData name="H Cook" userId="8e2a4d77-4606-4c25-b8ff-f849e56f82b2" providerId="ADAL" clId="{18DD738E-5D27-4162-BD0C-7D8ACF5AC466}" dt="2026-03-02T17:38:38.660" v="68" actId="20577"/>
          <ac:spMkLst>
            <pc:docMk/>
            <pc:sldMk cId="3432342780" sldId="1027"/>
            <ac:spMk id="3" creationId="{7E934B78-128B-DDE0-2B6C-DC9472F11462}"/>
          </ac:spMkLst>
        </pc:spChg>
      </pc:sldChg>
      <pc:sldChg chg="modSp add mod">
        <pc:chgData name="H Cook" userId="8e2a4d77-4606-4c25-b8ff-f849e56f82b2" providerId="ADAL" clId="{18DD738E-5D27-4162-BD0C-7D8ACF5AC466}" dt="2026-03-01T19:16:13.817" v="2" actId="27636"/>
        <pc:sldMkLst>
          <pc:docMk/>
          <pc:sldMk cId="2985426212" sldId="1030"/>
        </pc:sldMkLst>
        <pc:spChg chg="mod">
          <ac:chgData name="H Cook" userId="8e2a4d77-4606-4c25-b8ff-f849e56f82b2" providerId="ADAL" clId="{18DD738E-5D27-4162-BD0C-7D8ACF5AC466}" dt="2026-03-01T19:16:13.817" v="2" actId="27636"/>
          <ac:spMkLst>
            <pc:docMk/>
            <pc:sldMk cId="2985426212" sldId="1030"/>
            <ac:spMk id="10" creationId="{8A704EA9-46C2-95BF-8A31-194AB4AB1BB8}"/>
          </ac:spMkLst>
        </pc:spChg>
      </pc:sldChg>
      <pc:sldChg chg="add">
        <pc:chgData name="H Cook" userId="8e2a4d77-4606-4c25-b8ff-f849e56f82b2" providerId="ADAL" clId="{18DD738E-5D27-4162-BD0C-7D8ACF5AC466}" dt="2026-03-01T19:16:13.714" v="1"/>
        <pc:sldMkLst>
          <pc:docMk/>
          <pc:sldMk cId="802630239" sldId="1031"/>
        </pc:sldMkLst>
      </pc:sldChg>
      <pc:sldChg chg="add">
        <pc:chgData name="H Cook" userId="8e2a4d77-4606-4c25-b8ff-f849e56f82b2" providerId="ADAL" clId="{18DD738E-5D27-4162-BD0C-7D8ACF5AC466}" dt="2026-03-01T19:16:13.714" v="1"/>
        <pc:sldMkLst>
          <pc:docMk/>
          <pc:sldMk cId="407395919" sldId="1032"/>
        </pc:sldMkLst>
      </pc:sldChg>
      <pc:sldChg chg="add">
        <pc:chgData name="H Cook" userId="8e2a4d77-4606-4c25-b8ff-f849e56f82b2" providerId="ADAL" clId="{18DD738E-5D27-4162-BD0C-7D8ACF5AC466}" dt="2026-03-01T19:16:50.747" v="3"/>
        <pc:sldMkLst>
          <pc:docMk/>
          <pc:sldMk cId="402327292" sldId="1033"/>
        </pc:sldMkLst>
      </pc:sldChg>
      <pc:sldChg chg="add">
        <pc:chgData name="H Cook" userId="8e2a4d77-4606-4c25-b8ff-f849e56f82b2" providerId="ADAL" clId="{18DD738E-5D27-4162-BD0C-7D8ACF5AC466}" dt="2026-03-01T19:16:50.747" v="3"/>
        <pc:sldMkLst>
          <pc:docMk/>
          <pc:sldMk cId="2120671727" sldId="1034"/>
        </pc:sldMkLst>
      </pc:sldChg>
      <pc:sldChg chg="add">
        <pc:chgData name="H Cook" userId="8e2a4d77-4606-4c25-b8ff-f849e56f82b2" providerId="ADAL" clId="{18DD738E-5D27-4162-BD0C-7D8ACF5AC466}" dt="2026-03-01T19:16:50.747" v="3"/>
        <pc:sldMkLst>
          <pc:docMk/>
          <pc:sldMk cId="1060751885" sldId="1035"/>
        </pc:sldMkLst>
      </pc:sldChg>
      <pc:sldChg chg="add">
        <pc:chgData name="H Cook" userId="8e2a4d77-4606-4c25-b8ff-f849e56f82b2" providerId="ADAL" clId="{18DD738E-5D27-4162-BD0C-7D8ACF5AC466}" dt="2026-03-01T19:17:11.988" v="4"/>
        <pc:sldMkLst>
          <pc:docMk/>
          <pc:sldMk cId="2432492451" sldId="1036"/>
        </pc:sldMkLst>
      </pc:sldChg>
      <pc:sldChg chg="add">
        <pc:chgData name="H Cook" userId="8e2a4d77-4606-4c25-b8ff-f849e56f82b2" providerId="ADAL" clId="{18DD738E-5D27-4162-BD0C-7D8ACF5AC466}" dt="2026-03-01T19:17:11.988" v="4"/>
        <pc:sldMkLst>
          <pc:docMk/>
          <pc:sldMk cId="3723817317" sldId="1037"/>
        </pc:sldMkLst>
      </pc:sldChg>
      <pc:sldChg chg="add">
        <pc:chgData name="H Cook" userId="8e2a4d77-4606-4c25-b8ff-f849e56f82b2" providerId="ADAL" clId="{18DD738E-5D27-4162-BD0C-7D8ACF5AC466}" dt="2026-03-01T19:17:30.421" v="5"/>
        <pc:sldMkLst>
          <pc:docMk/>
          <pc:sldMk cId="2915198462" sldId="10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E34618-848D-AF4D-9723-669953F5A80E}" type="datetimeFigureOut">
              <a:rPr lang="en-US" smtClean="0"/>
              <a:t>3/6/2026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18B07B-8C6C-B04D-8342-731C16DBFE46}" type="slidenum">
              <a:rPr lang="en-US" smtClean="0"/>
              <a:t>‹#›</a:t>
            </a:fld>
            <a:endParaRPr lang="en-US"/>
          </a:p>
        </p:txBody>
      </p:sp>
    </p:spTree>
    <p:extLst>
      <p:ext uri="{BB962C8B-B14F-4D97-AF65-F5344CB8AC3E}">
        <p14:creationId xmlns:p14="http://schemas.microsoft.com/office/powerpoint/2010/main" val="14682701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27</a:t>
            </a:fld>
            <a:endParaRPr lang="en-GB"/>
          </a:p>
        </p:txBody>
      </p:sp>
    </p:spTree>
    <p:extLst>
      <p:ext uri="{BB962C8B-B14F-4D97-AF65-F5344CB8AC3E}">
        <p14:creationId xmlns:p14="http://schemas.microsoft.com/office/powerpoint/2010/main" val="657590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36</a:t>
            </a:fld>
            <a:endParaRPr lang="en-GB"/>
          </a:p>
        </p:txBody>
      </p:sp>
    </p:spTree>
    <p:extLst>
      <p:ext uri="{BB962C8B-B14F-4D97-AF65-F5344CB8AC3E}">
        <p14:creationId xmlns:p14="http://schemas.microsoft.com/office/powerpoint/2010/main" val="4227253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37</a:t>
            </a:fld>
            <a:endParaRPr lang="en-GB"/>
          </a:p>
        </p:txBody>
      </p:sp>
    </p:spTree>
    <p:extLst>
      <p:ext uri="{BB962C8B-B14F-4D97-AF65-F5344CB8AC3E}">
        <p14:creationId xmlns:p14="http://schemas.microsoft.com/office/powerpoint/2010/main" val="1539439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38</a:t>
            </a:fld>
            <a:endParaRPr lang="en-GB"/>
          </a:p>
        </p:txBody>
      </p:sp>
    </p:spTree>
    <p:extLst>
      <p:ext uri="{BB962C8B-B14F-4D97-AF65-F5344CB8AC3E}">
        <p14:creationId xmlns:p14="http://schemas.microsoft.com/office/powerpoint/2010/main" val="2475259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39</a:t>
            </a:fld>
            <a:endParaRPr lang="en-GB"/>
          </a:p>
        </p:txBody>
      </p:sp>
    </p:spTree>
    <p:extLst>
      <p:ext uri="{BB962C8B-B14F-4D97-AF65-F5344CB8AC3E}">
        <p14:creationId xmlns:p14="http://schemas.microsoft.com/office/powerpoint/2010/main" val="1740613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br>
              <a:rPr lang="en-GB" dirty="0"/>
            </a:br>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40</a:t>
            </a:fld>
            <a:endParaRPr lang="en-GB"/>
          </a:p>
        </p:txBody>
      </p:sp>
    </p:spTree>
    <p:extLst>
      <p:ext uri="{BB962C8B-B14F-4D97-AF65-F5344CB8AC3E}">
        <p14:creationId xmlns:p14="http://schemas.microsoft.com/office/powerpoint/2010/main" val="40017329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41</a:t>
            </a:fld>
            <a:endParaRPr lang="en-GB"/>
          </a:p>
        </p:txBody>
      </p:sp>
    </p:spTree>
    <p:extLst>
      <p:ext uri="{BB962C8B-B14F-4D97-AF65-F5344CB8AC3E}">
        <p14:creationId xmlns:p14="http://schemas.microsoft.com/office/powerpoint/2010/main" val="3283492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42</a:t>
            </a:fld>
            <a:endParaRPr lang="en-GB"/>
          </a:p>
        </p:txBody>
      </p:sp>
    </p:spTree>
    <p:extLst>
      <p:ext uri="{BB962C8B-B14F-4D97-AF65-F5344CB8AC3E}">
        <p14:creationId xmlns:p14="http://schemas.microsoft.com/office/powerpoint/2010/main" val="2107877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1"/>
                </a:solidFill>
              </a:rPr>
              <a:t>www.moneysavingexpert.com/students/university-living-costs-calculator/</a:t>
            </a:r>
          </a:p>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43</a:t>
            </a:fld>
            <a:endParaRPr lang="en-GB"/>
          </a:p>
        </p:txBody>
      </p:sp>
    </p:spTree>
    <p:extLst>
      <p:ext uri="{BB962C8B-B14F-4D97-AF65-F5344CB8AC3E}">
        <p14:creationId xmlns:p14="http://schemas.microsoft.com/office/powerpoint/2010/main" val="6267664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3032111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28</a:t>
            </a:fld>
            <a:endParaRPr lang="en-GB"/>
          </a:p>
        </p:txBody>
      </p:sp>
    </p:spTree>
    <p:extLst>
      <p:ext uri="{BB962C8B-B14F-4D97-AF65-F5344CB8AC3E}">
        <p14:creationId xmlns:p14="http://schemas.microsoft.com/office/powerpoint/2010/main" val="1038770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29</a:t>
            </a:fld>
            <a:endParaRPr lang="en-GB"/>
          </a:p>
        </p:txBody>
      </p:sp>
    </p:spTree>
    <p:extLst>
      <p:ext uri="{BB962C8B-B14F-4D97-AF65-F5344CB8AC3E}">
        <p14:creationId xmlns:p14="http://schemas.microsoft.com/office/powerpoint/2010/main" val="1651346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30</a:t>
            </a:fld>
            <a:endParaRPr lang="en-GB"/>
          </a:p>
        </p:txBody>
      </p:sp>
    </p:spTree>
    <p:extLst>
      <p:ext uri="{BB962C8B-B14F-4D97-AF65-F5344CB8AC3E}">
        <p14:creationId xmlns:p14="http://schemas.microsoft.com/office/powerpoint/2010/main" val="7396477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31</a:t>
            </a:fld>
            <a:endParaRPr lang="en-GB"/>
          </a:p>
        </p:txBody>
      </p:sp>
    </p:spTree>
    <p:extLst>
      <p:ext uri="{BB962C8B-B14F-4D97-AF65-F5344CB8AC3E}">
        <p14:creationId xmlns:p14="http://schemas.microsoft.com/office/powerpoint/2010/main" val="2759140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32</a:t>
            </a:fld>
            <a:endParaRPr lang="en-GB"/>
          </a:p>
        </p:txBody>
      </p:sp>
    </p:spTree>
    <p:extLst>
      <p:ext uri="{BB962C8B-B14F-4D97-AF65-F5344CB8AC3E}">
        <p14:creationId xmlns:p14="http://schemas.microsoft.com/office/powerpoint/2010/main" val="456639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33</a:t>
            </a:fld>
            <a:endParaRPr lang="en-GB"/>
          </a:p>
        </p:txBody>
      </p:sp>
    </p:spTree>
    <p:extLst>
      <p:ext uri="{BB962C8B-B14F-4D97-AF65-F5344CB8AC3E}">
        <p14:creationId xmlns:p14="http://schemas.microsoft.com/office/powerpoint/2010/main" val="22233890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34</a:t>
            </a:fld>
            <a:endParaRPr lang="en-GB"/>
          </a:p>
        </p:txBody>
      </p:sp>
    </p:spTree>
    <p:extLst>
      <p:ext uri="{BB962C8B-B14F-4D97-AF65-F5344CB8AC3E}">
        <p14:creationId xmlns:p14="http://schemas.microsoft.com/office/powerpoint/2010/main" val="163224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endParaRPr lang="en-GB" dirty="0"/>
          </a:p>
        </p:txBody>
      </p:sp>
      <p:sp>
        <p:nvSpPr>
          <p:cNvPr id="4" name="Slide Number Placeholder 3"/>
          <p:cNvSpPr>
            <a:spLocks noGrp="1"/>
          </p:cNvSpPr>
          <p:nvPr>
            <p:ph type="sldNum" sz="quarter" idx="5"/>
          </p:nvPr>
        </p:nvSpPr>
        <p:spPr/>
        <p:txBody>
          <a:bodyPr/>
          <a:lstStyle/>
          <a:p>
            <a:fld id="{66301A62-ADB1-9D47-99CF-B9E050F913EF}" type="slidenum">
              <a:rPr lang="en-GB" smtClean="0"/>
              <a:pPr/>
              <a:t>35</a:t>
            </a:fld>
            <a:endParaRPr lang="en-GB"/>
          </a:p>
        </p:txBody>
      </p:sp>
    </p:spTree>
    <p:extLst>
      <p:ext uri="{BB962C8B-B14F-4D97-AF65-F5344CB8AC3E}">
        <p14:creationId xmlns:p14="http://schemas.microsoft.com/office/powerpoint/2010/main" val="41131970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Welcome Slide">
    <p:bg>
      <p:bgPr>
        <a:solidFill>
          <a:srgbClr val="012346"/>
        </a:solidFill>
        <a:effectLst/>
      </p:bgPr>
    </p:bg>
    <p:spTree>
      <p:nvGrpSpPr>
        <p:cNvPr id="1" name=""/>
        <p:cNvGrpSpPr/>
        <p:nvPr/>
      </p:nvGrpSpPr>
      <p:grpSpPr>
        <a:xfrm>
          <a:off x="0" y="0"/>
          <a:ext cx="0" cy="0"/>
          <a:chOff x="0" y="0"/>
          <a:chExt cx="0" cy="0"/>
        </a:xfrm>
      </p:grpSpPr>
      <p:pic>
        <p:nvPicPr>
          <p:cNvPr id="7" name="Picture 6" descr="A large green field with buildings in the background&#10;&#10;Description automatically generated with low confidence">
            <a:extLst>
              <a:ext uri="{FF2B5EF4-FFF2-40B4-BE49-F238E27FC236}">
                <a16:creationId xmlns:a16="http://schemas.microsoft.com/office/drawing/2014/main" id="{92EBEF89-5473-9E5E-7732-5409A3CC566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t="-2"/>
          <a:stretch/>
        </p:blipFill>
        <p:spPr>
          <a:xfrm>
            <a:off x="0" y="10"/>
            <a:ext cx="12192000" cy="6857990"/>
          </a:xfrm>
          <a:prstGeom prst="rect">
            <a:avLst/>
          </a:prstGeom>
        </p:spPr>
      </p:pic>
      <p:sp>
        <p:nvSpPr>
          <p:cNvPr id="2" name="Title 1">
            <a:extLst>
              <a:ext uri="{FF2B5EF4-FFF2-40B4-BE49-F238E27FC236}">
                <a16:creationId xmlns:a16="http://schemas.microsoft.com/office/drawing/2014/main" id="{E08284D7-D4AE-469A-A169-F352E0AE1F45}"/>
              </a:ext>
            </a:extLst>
          </p:cNvPr>
          <p:cNvSpPr>
            <a:spLocks noGrp="1"/>
          </p:cNvSpPr>
          <p:nvPr>
            <p:ph type="ctrTitle" hasCustomPrompt="1"/>
          </p:nvPr>
        </p:nvSpPr>
        <p:spPr>
          <a:xfrm>
            <a:off x="1524000" y="1122363"/>
            <a:ext cx="9144000" cy="879475"/>
          </a:xfrm>
        </p:spPr>
        <p:txBody>
          <a:bodyPr anchor="b">
            <a:normAutofit/>
          </a:bodyPr>
          <a:lstStyle>
            <a:lvl1pPr algn="ctr">
              <a:defRPr sz="3600" b="1" i="0">
                <a:solidFill>
                  <a:schemeClr val="bg1"/>
                </a:solidFill>
                <a:latin typeface="Brandon Grotesque Bold" panose="020B0503020203060202" pitchFamily="34" charset="77"/>
              </a:defRPr>
            </a:lvl1pPr>
          </a:lstStyle>
          <a:p>
            <a:r>
              <a:rPr lang="en-US"/>
              <a:t>WELCOME TO WILMSLOW HIGH SCHOOL</a:t>
            </a:r>
            <a:endParaRPr lang="en-GB"/>
          </a:p>
        </p:txBody>
      </p:sp>
      <p:sp>
        <p:nvSpPr>
          <p:cNvPr id="3" name="Subtitle 2">
            <a:extLst>
              <a:ext uri="{FF2B5EF4-FFF2-40B4-BE49-F238E27FC236}">
                <a16:creationId xmlns:a16="http://schemas.microsoft.com/office/drawing/2014/main" id="{35584C10-11E4-4662-B149-9661654D05C1}"/>
              </a:ext>
            </a:extLst>
          </p:cNvPr>
          <p:cNvSpPr>
            <a:spLocks noGrp="1"/>
          </p:cNvSpPr>
          <p:nvPr>
            <p:ph type="subTitle" idx="1" hasCustomPrompt="1"/>
          </p:nvPr>
        </p:nvSpPr>
        <p:spPr>
          <a:xfrm>
            <a:off x="1524000" y="2274277"/>
            <a:ext cx="9144000" cy="597877"/>
          </a:xfrm>
        </p:spPr>
        <p:txBody>
          <a:bodyPr/>
          <a:lstStyle>
            <a:lvl1pPr marL="0" indent="0" algn="ctr">
              <a:buNone/>
              <a:defRPr sz="2400" b="0" i="0" spc="300">
                <a:solidFill>
                  <a:schemeClr val="bg1"/>
                </a:solidFill>
                <a:latin typeface="Brandon Grotesque Medium" panose="020B0503020203060202"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EVENT</a:t>
            </a:r>
            <a:endParaRPr lang="en-GB"/>
          </a:p>
        </p:txBody>
      </p:sp>
      <p:pic>
        <p:nvPicPr>
          <p:cNvPr id="8" name="Picture 7" descr="Logo, company name&#10;&#10;Description automatically generated">
            <a:extLst>
              <a:ext uri="{FF2B5EF4-FFF2-40B4-BE49-F238E27FC236}">
                <a16:creationId xmlns:a16="http://schemas.microsoft.com/office/drawing/2014/main" id="{C64934D6-FFC6-8066-5DAF-1BE05476BF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363394" y="4748958"/>
            <a:ext cx="3465212" cy="1607392"/>
          </a:xfrm>
          <a:prstGeom prst="rect">
            <a:avLst/>
          </a:prstGeom>
        </p:spPr>
      </p:pic>
    </p:spTree>
    <p:extLst>
      <p:ext uri="{BB962C8B-B14F-4D97-AF65-F5344CB8AC3E}">
        <p14:creationId xmlns:p14="http://schemas.microsoft.com/office/powerpoint/2010/main" val="1997027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59059-EE6A-446D-9B40-EA67C149589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69F593E-D264-4C30-BC8F-4B725F5573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6265C7-1903-44ED-A9D6-720A6C089C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E508D9B-EA3F-41D4-AD74-132ADCACF8F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1EEFDA8-A95E-4667-A490-19691882DE3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9D72606-547A-461F-95E9-B8B69F377B24}"/>
              </a:ext>
            </a:extLst>
          </p:cNvPr>
          <p:cNvSpPr>
            <a:spLocks noGrp="1"/>
          </p:cNvSpPr>
          <p:nvPr>
            <p:ph type="dt" sz="half" idx="10"/>
          </p:nvPr>
        </p:nvSpPr>
        <p:spPr/>
        <p:txBody>
          <a:bodyPr/>
          <a:lstStyle/>
          <a:p>
            <a:fld id="{D5FDF75A-C445-4F27-B368-05E97B3ACEA2}" type="datetimeFigureOut">
              <a:rPr lang="en-GB" smtClean="0"/>
              <a:t>06/03/2026</a:t>
            </a:fld>
            <a:endParaRPr lang="en-GB"/>
          </a:p>
        </p:txBody>
      </p:sp>
      <p:sp>
        <p:nvSpPr>
          <p:cNvPr id="8" name="Footer Placeholder 7">
            <a:extLst>
              <a:ext uri="{FF2B5EF4-FFF2-40B4-BE49-F238E27FC236}">
                <a16:creationId xmlns:a16="http://schemas.microsoft.com/office/drawing/2014/main" id="{ACECC840-68B1-4FE3-9871-000F7B65BB5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3F6C234-0BA9-4130-8C95-C38C2CE8A850}"/>
              </a:ext>
            </a:extLst>
          </p:cNvPr>
          <p:cNvSpPr>
            <a:spLocks noGrp="1"/>
          </p:cNvSpPr>
          <p:nvPr>
            <p:ph type="sldNum" sz="quarter" idx="12"/>
          </p:nvPr>
        </p:nvSpPr>
        <p:spPr/>
        <p:txBody>
          <a:bodyPr/>
          <a:lstStyle/>
          <a:p>
            <a:fld id="{15BB2985-03AF-4C6A-9962-2DE219480B12}" type="slidenum">
              <a:rPr lang="en-GB" smtClean="0"/>
              <a:t>‹#›</a:t>
            </a:fld>
            <a:endParaRPr lang="en-GB"/>
          </a:p>
        </p:txBody>
      </p:sp>
      <p:pic>
        <p:nvPicPr>
          <p:cNvPr id="10" name="Picture 9" descr="A picture containing text, outdoor, sign&#10;&#10;Description automatically generated">
            <a:extLst>
              <a:ext uri="{FF2B5EF4-FFF2-40B4-BE49-F238E27FC236}">
                <a16:creationId xmlns:a16="http://schemas.microsoft.com/office/drawing/2014/main" id="{59B10F13-0934-D5E7-67F1-201BFE5357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1337628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A picture containing text, outdoor, sign&#10;&#10;Description automatically generated">
            <a:extLst>
              <a:ext uri="{FF2B5EF4-FFF2-40B4-BE49-F238E27FC236}">
                <a16:creationId xmlns:a16="http://schemas.microsoft.com/office/drawing/2014/main" id="{0A5194BE-1FE1-C9F6-B9F0-F6E1B3A10B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2171256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ov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he title of  the presentation…"/>
          <p:cNvSpPr txBox="1">
            <a:spLocks noGrp="1"/>
          </p:cNvSpPr>
          <p:nvPr>
            <p:ph type="body" sz="half" idx="21" hasCustomPrompt="1"/>
          </p:nvPr>
        </p:nvSpPr>
        <p:spPr>
          <a:xfrm>
            <a:off x="603249" y="1852170"/>
            <a:ext cx="10985502" cy="2777785"/>
          </a:xfrm>
          <a:prstGeom prst="rect">
            <a:avLst/>
          </a:prstGeom>
        </p:spPr>
        <p:txBody>
          <a:bodyPr/>
          <a:lstStyle>
            <a:lvl1pPr marL="0" indent="0" algn="ctr">
              <a:lnSpc>
                <a:spcPts val="6000"/>
              </a:lnSpc>
              <a:spcBef>
                <a:spcPts val="0"/>
              </a:spcBef>
              <a:buSzTx/>
              <a:buNone/>
              <a:defRPr sz="12500" b="0" i="0" spc="-125">
                <a:solidFill>
                  <a:srgbClr val="FFFFFF"/>
                </a:solidFill>
                <a:latin typeface="Trebuchet MS"/>
                <a:cs typeface="Arial" panose="020B0604020202020204" pitchFamily="34" charset="0"/>
                <a:sym typeface="Trebuchet MS"/>
              </a:defRPr>
            </a:lvl1pPr>
          </a:lstStyle>
          <a:p>
            <a:pPr marL="0" indent="0" algn="ctr">
              <a:lnSpc>
                <a:spcPts val="12000"/>
              </a:lnSpc>
              <a:spcBef>
                <a:spcPts val="0"/>
              </a:spcBef>
              <a:buSzTx/>
              <a:buNone/>
              <a:defRPr sz="12500" spc="-125">
                <a:solidFill>
                  <a:srgbClr val="FFFFFF"/>
                </a:solidFill>
                <a:latin typeface="Trebuchet MS"/>
                <a:ea typeface="Trebuchet MS"/>
                <a:cs typeface="Trebuchet MS"/>
                <a:sym typeface="Trebuchet MS"/>
              </a:defRPr>
            </a:pPr>
            <a:r>
              <a:t>The title of the presentation goes here</a:t>
            </a:r>
          </a:p>
          <a:p>
            <a:pPr marL="0" indent="0" algn="ctr">
              <a:lnSpc>
                <a:spcPts val="12000"/>
              </a:lnSpc>
              <a:spcBef>
                <a:spcPts val="0"/>
              </a:spcBef>
              <a:buSzTx/>
              <a:buNone/>
              <a:defRPr sz="12500" spc="-125">
                <a:solidFill>
                  <a:srgbClr val="FFFFFF"/>
                </a:solidFill>
                <a:latin typeface="Trebuchet MS"/>
                <a:ea typeface="Trebuchet MS"/>
                <a:cs typeface="Trebuchet MS"/>
                <a:sym typeface="Trebuchet MS"/>
              </a:defRPr>
            </a:pPr>
            <a:endParaRPr/>
          </a:p>
        </p:txBody>
      </p:sp>
      <p:sp>
        <p:nvSpPr>
          <p:cNvPr id="14" name="SUBTITLE OF THE PRESENTATION"/>
          <p:cNvSpPr txBox="1">
            <a:spLocks noGrp="1"/>
          </p:cNvSpPr>
          <p:nvPr>
            <p:ph type="body" sz="quarter" idx="22" hasCustomPrompt="1"/>
          </p:nvPr>
        </p:nvSpPr>
        <p:spPr>
          <a:xfrm>
            <a:off x="603249" y="4294482"/>
            <a:ext cx="10985502" cy="790630"/>
          </a:xfrm>
          <a:prstGeom prst="rect">
            <a:avLst/>
          </a:prstGeom>
        </p:spPr>
        <p:txBody>
          <a:bodyPr/>
          <a:lstStyle>
            <a:lvl1pPr marL="0" indent="0" algn="ctr">
              <a:lnSpc>
                <a:spcPts val="6250"/>
              </a:lnSpc>
              <a:spcBef>
                <a:spcPts val="0"/>
              </a:spcBef>
              <a:buSzTx/>
              <a:buNone/>
              <a:defRPr sz="2300" b="0" i="0" spc="230">
                <a:solidFill>
                  <a:srgbClr val="FFFFFF"/>
                </a:solidFill>
                <a:latin typeface="Arial" panose="020B0604020202020204" pitchFamily="34" charset="0"/>
                <a:ea typeface="Arial" panose="020B0604020202020204" pitchFamily="34" charset="0"/>
                <a:cs typeface="Arial" panose="020B0604020202020204" pitchFamily="34" charset="0"/>
                <a:sym typeface="Trebuchet MS"/>
              </a:defRPr>
            </a:lvl1pPr>
          </a:lstStyle>
          <a:p>
            <a:r>
              <a:t>SUBTITLE OF THE PRESENTATION</a:t>
            </a:r>
          </a:p>
        </p:txBody>
      </p:sp>
      <p:sp>
        <p:nvSpPr>
          <p:cNvPr id="15" name="Slide Number"/>
          <p:cNvSpPr txBox="1">
            <a:spLocks noGrp="1"/>
          </p:cNvSpPr>
          <p:nvPr>
            <p:ph type="sldNum" sz="quarter" idx="2"/>
          </p:nvPr>
        </p:nvSpPr>
        <p:spPr>
          <a:xfrm>
            <a:off x="6092876" y="6511899"/>
            <a:ext cx="203672" cy="215901"/>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59286069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ts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 name="Slide Number"/>
          <p:cNvSpPr txBox="1">
            <a:spLocks noGrp="1"/>
          </p:cNvSpPr>
          <p:nvPr>
            <p:ph type="sldNum" sz="quarter" idx="2"/>
          </p:nvPr>
        </p:nvSpPr>
        <p:spPr>
          <a:xfrm>
            <a:off x="233484" y="6462720"/>
            <a:ext cx="203672" cy="215901"/>
          </a:xfrm>
          <a:prstGeom prst="rect">
            <a:avLst/>
          </a:prstGeom>
        </p:spPr>
        <p:txBody>
          <a:bodyPr/>
          <a:lstStyle/>
          <a:p>
            <a:fld id="{86CB4B4D-7CA3-9044-876B-883B54F8677D}" type="slidenum">
              <a:t>‹#›</a:t>
            </a:fld>
            <a:endParaRPr/>
          </a:p>
        </p:txBody>
      </p:sp>
      <p:sp>
        <p:nvSpPr>
          <p:cNvPr id="72" name="Expand your Opportunities with Edge Hill"/>
          <p:cNvSpPr txBox="1"/>
          <p:nvPr/>
        </p:nvSpPr>
        <p:spPr>
          <a:xfrm>
            <a:off x="9127407" y="6459691"/>
            <a:ext cx="3109420" cy="403342"/>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25400" tIns="25400" rIns="25400" bIns="254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sz="1100" b="0" i="0">
                <a:latin typeface="Arial" panose="020B0604020202020204" pitchFamily="34" charset="0"/>
                <a:cs typeface="Arial" panose="020B0604020202020204" pitchFamily="34" charset="0"/>
              </a:rPr>
              <a:t>Expand your Opportunities with Edge Hill</a:t>
            </a:r>
          </a:p>
        </p:txBody>
      </p:sp>
      <p:sp>
        <p:nvSpPr>
          <p:cNvPr id="73" name="Contents"/>
          <p:cNvSpPr txBox="1">
            <a:spLocks noGrp="1"/>
          </p:cNvSpPr>
          <p:nvPr>
            <p:ph type="body" sz="quarter" idx="21" hasCustomPrompt="1"/>
          </p:nvPr>
        </p:nvSpPr>
        <p:spPr>
          <a:xfrm>
            <a:off x="2636431" y="1620644"/>
            <a:ext cx="6919139" cy="886925"/>
          </a:xfrm>
          <a:prstGeom prst="rect">
            <a:avLst/>
          </a:prstGeom>
        </p:spPr>
        <p:txBody>
          <a:bodyPr/>
          <a:lstStyle>
            <a:lvl1pPr marL="0" indent="0" algn="ctr">
              <a:lnSpc>
                <a:spcPts val="6000"/>
              </a:lnSpc>
              <a:spcBef>
                <a:spcPts val="0"/>
              </a:spcBef>
              <a:buSzTx/>
              <a:buNone/>
              <a:defRPr sz="5350" b="0" i="0" spc="107">
                <a:solidFill>
                  <a:srgbClr val="FFFFFF"/>
                </a:solidFill>
                <a:latin typeface="+mj-lt"/>
                <a:ea typeface="Arial" panose="020B0604020202020204" pitchFamily="34" charset="0"/>
                <a:cs typeface="Arial" panose="020B0604020202020204" pitchFamily="34" charset="0"/>
                <a:sym typeface="Trebuchet MS"/>
              </a:defRPr>
            </a:lvl1pPr>
          </a:lstStyle>
          <a:p>
            <a:r>
              <a:t>Contents</a:t>
            </a:r>
          </a:p>
        </p:txBody>
      </p:sp>
      <p:sp>
        <p:nvSpPr>
          <p:cNvPr id="2" name="TextBox 1">
            <a:extLst>
              <a:ext uri="{FF2B5EF4-FFF2-40B4-BE49-F238E27FC236}">
                <a16:creationId xmlns:a16="http://schemas.microsoft.com/office/drawing/2014/main" id="{418BEE51-B557-27D6-506D-6218479C7C55}"/>
              </a:ext>
            </a:extLst>
          </p:cNvPr>
          <p:cNvSpPr txBox="1"/>
          <p:nvPr userDrawn="1"/>
        </p:nvSpPr>
        <p:spPr>
          <a:xfrm>
            <a:off x="2636431" y="3016734"/>
            <a:ext cx="6919139" cy="26673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sz="2000">
                <a:latin typeface="Arial" panose="020B0604020202020204" pitchFamily="34" charset="0"/>
                <a:cs typeface="Arial" panose="020B0604020202020204" pitchFamily="34" charset="0"/>
              </a:rPr>
              <a:t>OPTASPELLAUT SUM</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QUE VELENDESTIS ET</a:t>
            </a:r>
          </a:p>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sz="2000">
                <a:latin typeface="Arial" panose="020B0604020202020204" pitchFamily="34" charset="0"/>
                <a:cs typeface="Arial" panose="020B0604020202020204" pitchFamily="34" charset="0"/>
              </a:rPr>
              <a:t>OMNIAERUM UNTIIS DOLLORI</a:t>
            </a:r>
            <a:br>
              <a:rPr lang="en-GB" sz="2000">
                <a:latin typeface="Arial" panose="020B0604020202020204" pitchFamily="34" charset="0"/>
                <a:cs typeface="Arial" panose="020B0604020202020204" pitchFamily="34" charset="0"/>
              </a:rPr>
            </a:br>
            <a:r>
              <a:rPr lang="en-GB" sz="2000">
                <a:latin typeface="Arial" panose="020B0604020202020204" pitchFamily="34" charset="0"/>
                <a:cs typeface="Arial" panose="020B0604020202020204" pitchFamily="34" charset="0"/>
              </a:rPr>
              <a:t>UT ENTIIS PORIT ERIBUS</a:t>
            </a:r>
          </a:p>
          <a:p>
            <a:pPr marL="0" indent="0" algn="ctr">
              <a:lnSpc>
                <a:spcPct val="170000"/>
              </a:lnSpc>
              <a:spcBef>
                <a:spcPts val="0"/>
              </a:spcBef>
              <a:buSzTx/>
              <a:buNone/>
              <a:defRPr sz="4000" spc="319">
                <a:solidFill>
                  <a:srgbClr val="FFFFFF"/>
                </a:solidFill>
                <a:latin typeface="Trebuchet MS"/>
                <a:ea typeface="Trebuchet MS"/>
                <a:cs typeface="Trebuchet MS"/>
                <a:sym typeface="Trebuchet MS"/>
              </a:defRPr>
            </a:pPr>
            <a:r>
              <a:rPr lang="en-GB" sz="2000">
                <a:latin typeface="Arial" panose="020B0604020202020204" pitchFamily="34" charset="0"/>
                <a:cs typeface="Arial" panose="020B0604020202020204" pitchFamily="34" charset="0"/>
              </a:rPr>
              <a:t>ACILLOR EPERUMQUI</a:t>
            </a:r>
            <a:endParaRPr kumimoji="0" lang="en-US" sz="1200" b="0" i="0" u="none" strike="noStrike" cap="none" spc="0" normalizeH="0" baseline="0">
              <a:ln>
                <a:noFill/>
              </a:ln>
              <a:solidFill>
                <a:srgbClr val="5E5E5E"/>
              </a:solidFill>
              <a:effectLst/>
              <a:uFillTx/>
              <a:latin typeface="Arial" panose="020B0604020202020204" pitchFamily="34" charset="0"/>
              <a:ea typeface="+mn-ea"/>
              <a:cs typeface="Arial" panose="020B0604020202020204" pitchFamily="34" charset="0"/>
              <a:sym typeface="Helvetica Neue"/>
            </a:endParaRPr>
          </a:p>
        </p:txBody>
      </p:sp>
    </p:spTree>
    <p:extLst>
      <p:ext uri="{BB962C8B-B14F-4D97-AF65-F5344CB8AC3E}">
        <p14:creationId xmlns:p14="http://schemas.microsoft.com/office/powerpoint/2010/main" val="354021547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Content Slide w/Single Image">
    <p:spTree>
      <p:nvGrpSpPr>
        <p:cNvPr id="1" name=""/>
        <p:cNvGrpSpPr/>
        <p:nvPr/>
      </p:nvGrpSpPr>
      <p:grpSpPr>
        <a:xfrm>
          <a:off x="0" y="0"/>
          <a:ext cx="0" cy="0"/>
          <a:chOff x="0" y="0"/>
          <a:chExt cx="0" cy="0"/>
        </a:xfrm>
      </p:grpSpPr>
      <p:pic>
        <p:nvPicPr>
          <p:cNvPr id="119" name="pg9.jpg"/>
          <p:cNvPicPr>
            <a:picLocks noChangeAspect="1"/>
          </p:cNvPicPr>
          <p:nvPr/>
        </p:nvPicPr>
        <p:blipFill>
          <a:blip r:embed="rId2">
            <a:extLst>
              <a:ext uri="{28A0092B-C50C-407E-A947-70E740481C1C}">
                <a14:useLocalDpi xmlns:a14="http://schemas.microsoft.com/office/drawing/2010/main" val="0"/>
              </a:ext>
            </a:extLst>
          </a:blip>
          <a:srcRect/>
          <a:stretch/>
        </p:blipFill>
        <p:spPr>
          <a:xfrm>
            <a:off x="476" y="268"/>
            <a:ext cx="12191049" cy="6857465"/>
          </a:xfrm>
          <a:prstGeom prst="rect">
            <a:avLst/>
          </a:prstGeom>
          <a:ln w="12700">
            <a:miter lim="400000"/>
          </a:ln>
        </p:spPr>
      </p:pic>
      <p:sp>
        <p:nvSpPr>
          <p:cNvPr id="120" name="Slide Number"/>
          <p:cNvSpPr txBox="1">
            <a:spLocks noGrp="1"/>
          </p:cNvSpPr>
          <p:nvPr>
            <p:ph type="sldNum" sz="quarter" idx="2"/>
          </p:nvPr>
        </p:nvSpPr>
        <p:spPr>
          <a:xfrm>
            <a:off x="233484" y="6458048"/>
            <a:ext cx="224421" cy="220573"/>
          </a:xfrm>
          <a:prstGeom prst="rect">
            <a:avLst/>
          </a:prstGeom>
        </p:spPr>
        <p:txBody>
          <a:bodyPr/>
          <a:lstStyle>
            <a:lvl1pPr>
              <a:defRPr>
                <a:solidFill>
                  <a:srgbClr val="672462"/>
                </a:solidFill>
              </a:defRPr>
            </a:lvl1pPr>
          </a:lstStyle>
          <a:p>
            <a:fld id="{86CB4B4D-7CA3-9044-876B-883B54F8677D}" type="slidenum">
              <a:rPr lang="en-GB" smtClean="0"/>
              <a:pPr/>
              <a:t>‹#›</a:t>
            </a:fld>
            <a:endParaRPr lang="en-GB"/>
          </a:p>
        </p:txBody>
      </p:sp>
      <p:sp>
        <p:nvSpPr>
          <p:cNvPr id="122" name="Campus.jpg"/>
          <p:cNvSpPr>
            <a:spLocks noGrp="1"/>
          </p:cNvSpPr>
          <p:nvPr>
            <p:ph type="pic" idx="22"/>
          </p:nvPr>
        </p:nvSpPr>
        <p:spPr>
          <a:xfrm>
            <a:off x="4956442" y="-2333722"/>
            <a:ext cx="6143841" cy="8690562"/>
          </a:xfrm>
          <a:prstGeom prst="rect">
            <a:avLst/>
          </a:prstGeom>
        </p:spPr>
        <p:txBody>
          <a:bodyPr lIns="91439" tIns="45719" rIns="91439" bIns="45719">
            <a:noAutofit/>
          </a:bodyPr>
          <a:lstStyle/>
          <a:p>
            <a:endParaRPr/>
          </a:p>
        </p:txBody>
      </p:sp>
      <p:sp>
        <p:nvSpPr>
          <p:cNvPr id="123" name="Gendisinihit alit quidus et opta earum quaspit aliquid mi, nam eaquaectitae"/>
          <p:cNvSpPr txBox="1">
            <a:spLocks noGrp="1"/>
          </p:cNvSpPr>
          <p:nvPr>
            <p:ph type="body" sz="quarter" idx="23" hasCustomPrompt="1"/>
          </p:nvPr>
        </p:nvSpPr>
        <p:spPr>
          <a:xfrm>
            <a:off x="924259" y="2477659"/>
            <a:ext cx="3978082" cy="683072"/>
          </a:xfrm>
          <a:prstGeom prst="rect">
            <a:avLst/>
          </a:prstGeom>
        </p:spPr>
        <p:txBody>
          <a:bodyPr anchor="ctr">
            <a:spAutoFit/>
          </a:bodyPr>
          <a:lstStyle>
            <a:lvl1pPr marL="0" indent="0" defTabSz="228600">
              <a:lnSpc>
                <a:spcPct val="120000"/>
              </a:lnSpc>
              <a:spcBef>
                <a:spcPts val="0"/>
              </a:spcBef>
              <a:buSzTx/>
              <a:buNone/>
              <a:defRPr sz="1100" b="1" cap="all" spc="220">
                <a:solidFill>
                  <a:srgbClr val="672462"/>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err="1"/>
              <a:t>Gendisinihit</a:t>
            </a:r>
            <a:r>
              <a:t> alit </a:t>
            </a:r>
            <a:r>
              <a:rPr err="1"/>
              <a:t>quidus</a:t>
            </a:r>
            <a:r>
              <a:t> et </a:t>
            </a:r>
            <a:r>
              <a:rPr err="1"/>
              <a:t>opta</a:t>
            </a:r>
            <a:r>
              <a:t> </a:t>
            </a:r>
            <a:r>
              <a:rPr err="1"/>
              <a:t>earum</a:t>
            </a:r>
            <a:r>
              <a:t> </a:t>
            </a:r>
            <a:r>
              <a:rPr err="1"/>
              <a:t>quaspit</a:t>
            </a:r>
            <a:r>
              <a:t> </a:t>
            </a:r>
            <a:r>
              <a:rPr err="1"/>
              <a:t>aliquid</a:t>
            </a:r>
            <a:r>
              <a:t> mi, </a:t>
            </a:r>
            <a:r>
              <a:rPr err="1"/>
              <a:t>nam</a:t>
            </a:r>
            <a:r>
              <a:t> </a:t>
            </a:r>
            <a:r>
              <a:rPr err="1"/>
              <a:t>eaquaectitae</a:t>
            </a:r>
            <a:r>
              <a:t> </a:t>
            </a:r>
          </a:p>
        </p:txBody>
      </p:sp>
      <p:sp>
        <p:nvSpPr>
          <p:cNvPr id="124" name="Expand your Opportunities with Edge Hill"/>
          <p:cNvSpPr txBox="1"/>
          <p:nvPr/>
        </p:nvSpPr>
        <p:spPr>
          <a:xfrm>
            <a:off x="9127407" y="6459691"/>
            <a:ext cx="3109420" cy="40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sz="1100" b="0" i="0">
                <a:latin typeface="Arial" panose="020B0604020202020204" pitchFamily="34" charset="0"/>
                <a:cs typeface="Arial" panose="020B0604020202020204" pitchFamily="34" charset="0"/>
              </a:rPr>
              <a:t>Expand your Opportunities with Edge Hill</a:t>
            </a:r>
          </a:p>
        </p:txBody>
      </p:sp>
      <p:sp>
        <p:nvSpPr>
          <p:cNvPr id="125" name="Content slide with one image"/>
          <p:cNvSpPr txBox="1">
            <a:spLocks noGrp="1"/>
          </p:cNvSpPr>
          <p:nvPr>
            <p:ph type="body" sz="quarter" idx="24" hasCustomPrompt="1"/>
          </p:nvPr>
        </p:nvSpPr>
        <p:spPr>
          <a:xfrm>
            <a:off x="920794" y="938607"/>
            <a:ext cx="4503276" cy="1279104"/>
          </a:xfrm>
          <a:prstGeom prst="rect">
            <a:avLst/>
          </a:prstGeom>
        </p:spPr>
        <p:txBody>
          <a:bodyPr/>
          <a:lstStyle>
            <a:lvl1pPr marL="0" indent="0">
              <a:lnSpc>
                <a:spcPts val="4600"/>
              </a:lnSpc>
              <a:spcBef>
                <a:spcPts val="0"/>
              </a:spcBef>
              <a:buSzTx/>
              <a:buNone/>
              <a:defRPr sz="4600" b="0" i="0" spc="92">
                <a:solidFill>
                  <a:srgbClr val="672462"/>
                </a:solidFill>
                <a:latin typeface="+mj-lt"/>
                <a:ea typeface="Arial" panose="020B0604020202020204" pitchFamily="34" charset="0"/>
                <a:cs typeface="Arial" panose="020B0604020202020204" pitchFamily="34" charset="0"/>
                <a:sym typeface="Trebuchet MS"/>
              </a:defRPr>
            </a:lvl1pPr>
          </a:lstStyle>
          <a:p>
            <a:r>
              <a:t>Content slide with one image</a:t>
            </a:r>
          </a:p>
        </p:txBody>
      </p:sp>
      <p:sp>
        <p:nvSpPr>
          <p:cNvPr id="2" name="TextBox 1">
            <a:extLst>
              <a:ext uri="{FF2B5EF4-FFF2-40B4-BE49-F238E27FC236}">
                <a16:creationId xmlns:a16="http://schemas.microsoft.com/office/drawing/2014/main" id="{658FB669-75D4-67FF-71F7-11D555A7C052}"/>
              </a:ext>
            </a:extLst>
          </p:cNvPr>
          <p:cNvSpPr txBox="1"/>
          <p:nvPr userDrawn="1"/>
        </p:nvSpPr>
        <p:spPr>
          <a:xfrm>
            <a:off x="930583" y="3772424"/>
            <a:ext cx="3477470" cy="12054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0" marR="0" lvl="0" indent="0" algn="l" defTabSz="1219169" rtl="0" eaLnBrk="1" fontAlgn="auto" latinLnBrk="0" hangingPunct="0">
              <a:lnSpc>
                <a:spcPct val="100000"/>
              </a:lnSpc>
              <a:spcBef>
                <a:spcPts val="0"/>
              </a:spcBef>
              <a:spcAft>
                <a:spcPts val="0"/>
              </a:spcAft>
              <a:buClrTx/>
              <a:buSzTx/>
              <a:buFontTx/>
              <a:buNone/>
              <a:tabLst/>
              <a:defRPr/>
            </a:pPr>
            <a:r>
              <a:rPr lang="en-GB" sz="900" spc="0" err="1">
                <a:solidFill>
                  <a:srgbClr val="672462"/>
                </a:solidFill>
                <a:latin typeface="Arial" panose="020B0604020202020204" pitchFamily="34" charset="0"/>
                <a:cs typeface="Arial" panose="020B0604020202020204" pitchFamily="34" charset="0"/>
              </a:rPr>
              <a:t>Ceaque</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optus</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sitium</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rehendi</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tiscipi</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distoribus</a:t>
            </a:r>
            <a:r>
              <a:rPr lang="en-GB" sz="900" spc="0">
                <a:solidFill>
                  <a:srgbClr val="672462"/>
                </a:solidFill>
                <a:latin typeface="Arial" panose="020B0604020202020204" pitchFamily="34" charset="0"/>
                <a:cs typeface="Arial" panose="020B0604020202020204" pitchFamily="34" charset="0"/>
              </a:rPr>
              <a:t> pa </a:t>
            </a:r>
            <a:r>
              <a:rPr lang="en-GB" sz="900" spc="0" err="1">
                <a:solidFill>
                  <a:srgbClr val="672462"/>
                </a:solidFill>
                <a:latin typeface="Arial" panose="020B0604020202020204" pitchFamily="34" charset="0"/>
                <a:cs typeface="Arial" panose="020B0604020202020204" pitchFamily="34" charset="0"/>
              </a:rPr>
              <a:t>commodi</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pitatistio</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dolorpo</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rporro</a:t>
            </a:r>
            <a:r>
              <a:rPr lang="en-GB" sz="900" spc="0">
                <a:solidFill>
                  <a:srgbClr val="672462"/>
                </a:solidFill>
                <a:latin typeface="Arial" panose="020B0604020202020204" pitchFamily="34" charset="0"/>
                <a:cs typeface="Arial" panose="020B0604020202020204" pitchFamily="34" charset="0"/>
              </a:rPr>
              <a:t> qui </a:t>
            </a:r>
            <a:r>
              <a:rPr lang="en-GB" sz="900" spc="0" err="1">
                <a:solidFill>
                  <a:srgbClr val="672462"/>
                </a:solidFill>
                <a:latin typeface="Arial" panose="020B0604020202020204" pitchFamily="34" charset="0"/>
                <a:cs typeface="Arial" panose="020B0604020202020204" pitchFamily="34" charset="0"/>
              </a:rPr>
              <a:t>doluptat</a:t>
            </a:r>
            <a:r>
              <a:rPr lang="en-GB" sz="900" spc="0">
                <a:solidFill>
                  <a:srgbClr val="672462"/>
                </a:solidFill>
                <a:latin typeface="Arial" panose="020B0604020202020204" pitchFamily="34" charset="0"/>
                <a:cs typeface="Arial" panose="020B0604020202020204" pitchFamily="34" charset="0"/>
              </a:rPr>
              <a:t> res </a:t>
            </a:r>
            <a:r>
              <a:rPr lang="en-GB" sz="900" spc="0" err="1">
                <a:solidFill>
                  <a:srgbClr val="672462"/>
                </a:solidFill>
                <a:latin typeface="Arial" panose="020B0604020202020204" pitchFamily="34" charset="0"/>
                <a:cs typeface="Arial" panose="020B0604020202020204" pitchFamily="34" charset="0"/>
              </a:rPr>
              <a:t>nulpariates</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miquate</a:t>
            </a:r>
            <a:r>
              <a:rPr lang="en-GB" sz="900" spc="0">
                <a:solidFill>
                  <a:srgbClr val="672462"/>
                </a:solidFill>
                <a:latin typeface="Arial" panose="020B0604020202020204" pitchFamily="34" charset="0"/>
                <a:cs typeface="Arial" panose="020B0604020202020204" pitchFamily="34" charset="0"/>
              </a:rPr>
              <a:t>, as </a:t>
            </a:r>
            <a:r>
              <a:rPr lang="en-GB" sz="900" spc="0" err="1">
                <a:solidFill>
                  <a:srgbClr val="672462"/>
                </a:solidFill>
                <a:latin typeface="Arial" panose="020B0604020202020204" pitchFamily="34" charset="0"/>
                <a:cs typeface="Arial" panose="020B0604020202020204" pitchFamily="34" charset="0"/>
              </a:rPr>
              <a:t>alibus</a:t>
            </a:r>
            <a:r>
              <a:rPr lang="en-GB" sz="900" spc="0">
                <a:solidFill>
                  <a:srgbClr val="672462"/>
                </a:solidFill>
                <a:latin typeface="Arial" panose="020B0604020202020204" pitchFamily="34" charset="0"/>
                <a:cs typeface="Arial" panose="020B0604020202020204" pitchFamily="34" charset="0"/>
              </a:rPr>
              <a:t> at. </a:t>
            </a:r>
            <a:r>
              <a:rPr lang="en-GB" sz="900" spc="0" err="1">
                <a:solidFill>
                  <a:srgbClr val="672462"/>
                </a:solidFill>
                <a:latin typeface="Arial" panose="020B0604020202020204" pitchFamily="34" charset="0"/>
                <a:cs typeface="Arial" panose="020B0604020202020204" pitchFamily="34" charset="0"/>
              </a:rPr>
              <a:t>Natatqui</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quodis</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essit</a:t>
            </a:r>
            <a:r>
              <a:rPr lang="en-GB" sz="900" spc="0">
                <a:solidFill>
                  <a:srgbClr val="672462"/>
                </a:solidFill>
                <a:latin typeface="Arial" panose="020B0604020202020204" pitchFamily="34" charset="0"/>
                <a:cs typeface="Arial" panose="020B0604020202020204" pitchFamily="34" charset="0"/>
              </a:rPr>
              <a:t> que </a:t>
            </a:r>
            <a:r>
              <a:rPr lang="en-GB" sz="900" spc="0" err="1">
                <a:solidFill>
                  <a:srgbClr val="672462"/>
                </a:solidFill>
                <a:latin typeface="Arial" panose="020B0604020202020204" pitchFamily="34" charset="0"/>
                <a:cs typeface="Arial" panose="020B0604020202020204" pitchFamily="34" charset="0"/>
              </a:rPr>
              <a:t>aut</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delibus</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alisInistior</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sita</a:t>
            </a:r>
            <a:r>
              <a:rPr lang="en-GB" sz="900" spc="0">
                <a:solidFill>
                  <a:srgbClr val="672462"/>
                </a:solidFill>
                <a:latin typeface="Arial" panose="020B0604020202020204" pitchFamily="34" charset="0"/>
                <a:cs typeface="Arial" panose="020B0604020202020204" pitchFamily="34" charset="0"/>
              </a:rPr>
              <a:t> et </a:t>
            </a:r>
            <a:r>
              <a:rPr lang="en-GB" sz="900" spc="0" err="1">
                <a:solidFill>
                  <a:srgbClr val="672462"/>
                </a:solidFill>
                <a:latin typeface="Arial" panose="020B0604020202020204" pitchFamily="34" charset="0"/>
                <a:cs typeface="Arial" panose="020B0604020202020204" pitchFamily="34" charset="0"/>
              </a:rPr>
              <a:t>veniet</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verio</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quae</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Mosam</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eribusant</a:t>
            </a:r>
            <a:r>
              <a:rPr lang="en-GB" sz="900" spc="0">
                <a:solidFill>
                  <a:srgbClr val="672462"/>
                </a:solidFill>
                <a:latin typeface="Arial" panose="020B0604020202020204" pitchFamily="34" charset="0"/>
                <a:cs typeface="Arial" panose="020B0604020202020204" pitchFamily="34" charset="0"/>
              </a:rPr>
              <a:t> lit </a:t>
            </a:r>
            <a:r>
              <a:rPr lang="en-GB" sz="900" spc="0" err="1">
                <a:solidFill>
                  <a:srgbClr val="672462"/>
                </a:solidFill>
                <a:latin typeface="Arial" panose="020B0604020202020204" pitchFamily="34" charset="0"/>
                <a:cs typeface="Arial" panose="020B0604020202020204" pitchFamily="34" charset="0"/>
              </a:rPr>
              <a:t>lanita</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volorum</a:t>
            </a:r>
            <a:r>
              <a:rPr lang="en-GB" sz="900" spc="0">
                <a:solidFill>
                  <a:srgbClr val="672462"/>
                </a:solidFill>
                <a:latin typeface="Arial" panose="020B0604020202020204" pitchFamily="34" charset="0"/>
                <a:cs typeface="Arial" panose="020B0604020202020204" pitchFamily="34" charset="0"/>
              </a:rPr>
              <a:t> es </a:t>
            </a:r>
            <a:r>
              <a:rPr lang="en-GB" sz="900" spc="0" err="1">
                <a:solidFill>
                  <a:srgbClr val="672462"/>
                </a:solidFill>
                <a:latin typeface="Arial" panose="020B0604020202020204" pitchFamily="34" charset="0"/>
                <a:cs typeface="Arial" panose="020B0604020202020204" pitchFamily="34" charset="0"/>
              </a:rPr>
              <a:t>simagnimus</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autEbit</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magnatiumquo</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dusande</a:t>
            </a:r>
            <a:r>
              <a:rPr lang="en-GB" sz="900" spc="0">
                <a:solidFill>
                  <a:srgbClr val="672462"/>
                </a:solidFill>
                <a:latin typeface="Arial" panose="020B0604020202020204" pitchFamily="34" charset="0"/>
                <a:cs typeface="Arial" panose="020B0604020202020204" pitchFamily="34" charset="0"/>
              </a:rPr>
              <a:t> verum </a:t>
            </a:r>
            <a:r>
              <a:rPr lang="en-GB" sz="900" spc="0" err="1">
                <a:solidFill>
                  <a:srgbClr val="672462"/>
                </a:solidFill>
                <a:latin typeface="Arial" panose="020B0604020202020204" pitchFamily="34" charset="0"/>
                <a:cs typeface="Arial" panose="020B0604020202020204" pitchFamily="34" charset="0"/>
              </a:rPr>
              <a:t>doluptatqui</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custoris</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iunditam</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rerchicit</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est</a:t>
            </a:r>
            <a:r>
              <a:rPr lang="en-GB" sz="900" spc="0">
                <a:solidFill>
                  <a:srgbClr val="672462"/>
                </a:solidFill>
                <a:latin typeface="Arial" panose="020B0604020202020204" pitchFamily="34" charset="0"/>
                <a:cs typeface="Arial" panose="020B0604020202020204" pitchFamily="34" charset="0"/>
              </a:rPr>
              <a:t> ad </a:t>
            </a:r>
            <a:r>
              <a:rPr lang="en-GB" sz="900" spc="0" err="1">
                <a:solidFill>
                  <a:srgbClr val="672462"/>
                </a:solidFill>
                <a:latin typeface="Arial" panose="020B0604020202020204" pitchFamily="34" charset="0"/>
                <a:cs typeface="Arial" panose="020B0604020202020204" pitchFamily="34" charset="0"/>
              </a:rPr>
              <a:t>ut</a:t>
            </a:r>
            <a:r>
              <a:rPr lang="en-GB" sz="900" spc="0">
                <a:solidFill>
                  <a:srgbClr val="672462"/>
                </a:solidFill>
                <a:latin typeface="Arial" panose="020B0604020202020204" pitchFamily="34" charset="0"/>
                <a:cs typeface="Arial" panose="020B0604020202020204" pitchFamily="34" charset="0"/>
              </a:rPr>
              <a:t> qui </a:t>
            </a:r>
            <a:r>
              <a:rPr lang="en-GB" sz="900" spc="0" err="1">
                <a:solidFill>
                  <a:srgbClr val="672462"/>
                </a:solidFill>
                <a:latin typeface="Arial" panose="020B0604020202020204" pitchFamily="34" charset="0"/>
                <a:cs typeface="Arial" panose="020B0604020202020204" pitchFamily="34" charset="0"/>
              </a:rPr>
              <a:t>corerci</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psaperruntia</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voloris</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aute</a:t>
            </a:r>
            <a:r>
              <a:rPr lang="en-GB" sz="900" spc="0">
                <a:solidFill>
                  <a:srgbClr val="672462"/>
                </a:solidFill>
                <a:latin typeface="Arial" panose="020B0604020202020204" pitchFamily="34" charset="0"/>
                <a:cs typeface="Arial" panose="020B0604020202020204" pitchFamily="34" charset="0"/>
              </a:rPr>
              <a:t> </a:t>
            </a:r>
            <a:r>
              <a:rPr lang="en-GB" sz="900" spc="0" err="1">
                <a:solidFill>
                  <a:srgbClr val="672462"/>
                </a:solidFill>
                <a:latin typeface="Arial" panose="020B0604020202020204" pitchFamily="34" charset="0"/>
                <a:cs typeface="Arial" panose="020B0604020202020204" pitchFamily="34" charset="0"/>
              </a:rPr>
              <a:t>dellaut</a:t>
            </a:r>
            <a:r>
              <a:rPr lang="en-GB" sz="900" spc="0">
                <a:solidFill>
                  <a:srgbClr val="672462"/>
                </a:solidFill>
                <a:latin typeface="Arial" panose="020B0604020202020204" pitchFamily="34" charset="0"/>
                <a:cs typeface="Arial" panose="020B0604020202020204" pitchFamily="34" charset="0"/>
              </a:rPr>
              <a:t> asperum </a:t>
            </a:r>
            <a:r>
              <a:rPr lang="en-GB" sz="900" spc="0" err="1">
                <a:solidFill>
                  <a:srgbClr val="672462"/>
                </a:solidFill>
                <a:latin typeface="Arial" panose="020B0604020202020204" pitchFamily="34" charset="0"/>
                <a:cs typeface="Arial" panose="020B0604020202020204" pitchFamily="34" charset="0"/>
              </a:rPr>
              <a:t>quidemq</a:t>
            </a:r>
            <a:r>
              <a:rPr lang="en-GB" sz="900" spc="0">
                <a:solidFill>
                  <a:srgbClr val="672462"/>
                </a:solidFill>
                <a:latin typeface="Arial" panose="020B0604020202020204" pitchFamily="34" charset="0"/>
                <a:cs typeface="Arial" panose="020B0604020202020204" pitchFamily="34" charset="0"/>
              </a:rPr>
              <a:t>.</a:t>
            </a:r>
          </a:p>
          <a:p>
            <a:pPr marL="0" marR="0" indent="0" algn="ctr" defTabSz="1219169" rtl="0" fontAlgn="auto" latinLnBrk="0" hangingPunct="0">
              <a:lnSpc>
                <a:spcPct val="100000"/>
              </a:lnSpc>
              <a:spcBef>
                <a:spcPts val="0"/>
              </a:spcBef>
              <a:spcAft>
                <a:spcPts val="0"/>
              </a:spcAft>
              <a:buClrTx/>
              <a:buSzTx/>
              <a:buFontTx/>
              <a:buNone/>
              <a:tabLst/>
            </a:pPr>
            <a:endParaRPr kumimoji="0" lang="en-US" sz="1200" b="0" i="0" u="none" strike="noStrike" cap="none" spc="0" normalizeH="0" baseline="0">
              <a:ln>
                <a:noFill/>
              </a:ln>
              <a:solidFill>
                <a:srgbClr val="5E5E5E"/>
              </a:solidFill>
              <a:effectLst/>
              <a:uFillTx/>
              <a:latin typeface="+mn-lt"/>
              <a:ea typeface="+mn-ea"/>
              <a:cs typeface="+mn-cs"/>
              <a:sym typeface="Helvetica Neue"/>
            </a:endParaRPr>
          </a:p>
        </p:txBody>
      </p:sp>
    </p:spTree>
    <p:extLst>
      <p:ext uri="{BB962C8B-B14F-4D97-AF65-F5344CB8AC3E}">
        <p14:creationId xmlns:p14="http://schemas.microsoft.com/office/powerpoint/2010/main" val="1471896391"/>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Section Divider">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81" name="pg7.jpg"/>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76" y="268"/>
            <a:ext cx="12191049" cy="6857465"/>
          </a:xfrm>
          <a:prstGeom prst="rect">
            <a:avLst/>
          </a:prstGeom>
          <a:ln w="12700">
            <a:miter lim="400000"/>
          </a:ln>
        </p:spPr>
      </p:pic>
      <p:sp>
        <p:nvSpPr>
          <p:cNvPr id="82" name="Slide Number"/>
          <p:cNvSpPr txBox="1">
            <a:spLocks noGrp="1"/>
          </p:cNvSpPr>
          <p:nvPr>
            <p:ph type="sldNum" sz="quarter" idx="2"/>
          </p:nvPr>
        </p:nvSpPr>
        <p:spPr>
          <a:xfrm>
            <a:off x="233484" y="6462720"/>
            <a:ext cx="203672" cy="215901"/>
          </a:xfrm>
          <a:prstGeom prst="rect">
            <a:avLst/>
          </a:prstGeom>
        </p:spPr>
        <p:txBody>
          <a:bodyPr/>
          <a:lstStyle/>
          <a:p>
            <a:fld id="{86CB4B4D-7CA3-9044-876B-883B54F8677D}" type="slidenum">
              <a:t>‹#›</a:t>
            </a:fld>
            <a:endParaRPr/>
          </a:p>
        </p:txBody>
      </p:sp>
      <p:sp>
        <p:nvSpPr>
          <p:cNvPr id="85" name="Expand your Opportunities with Edge Hill"/>
          <p:cNvSpPr txBox="1"/>
          <p:nvPr/>
        </p:nvSpPr>
        <p:spPr>
          <a:xfrm>
            <a:off x="9127407" y="6459691"/>
            <a:ext cx="3109420" cy="40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algn="l">
              <a:lnSpc>
                <a:spcPct val="170000"/>
              </a:lnSpc>
              <a:defRPr sz="2200" spc="-44">
                <a:solidFill>
                  <a:srgbClr val="825C8A"/>
                </a:solidFill>
                <a:latin typeface="Trebuchet MS"/>
                <a:ea typeface="Trebuchet MS"/>
                <a:cs typeface="Trebuchet MS"/>
                <a:sym typeface="Trebuchet MS"/>
              </a:defRPr>
            </a:lvl1pPr>
          </a:lstStyle>
          <a:p>
            <a:r>
              <a:rPr sz="1100" b="0" i="0">
                <a:solidFill>
                  <a:srgbClr val="672462"/>
                </a:solidFill>
                <a:latin typeface="Arial" panose="020B0604020202020204" pitchFamily="34" charset="0"/>
                <a:cs typeface="Arial" panose="020B0604020202020204" pitchFamily="34" charset="0"/>
              </a:rPr>
              <a:t>Expand your Opportunities with Edge Hill</a:t>
            </a:r>
          </a:p>
        </p:txBody>
      </p:sp>
      <p:sp>
        <p:nvSpPr>
          <p:cNvPr id="2" name="Section…">
            <a:extLst>
              <a:ext uri="{FF2B5EF4-FFF2-40B4-BE49-F238E27FC236}">
                <a16:creationId xmlns:a16="http://schemas.microsoft.com/office/drawing/2014/main" id="{5A871C32-5D5E-9D2C-A80B-6ED9396E940C}"/>
              </a:ext>
            </a:extLst>
          </p:cNvPr>
          <p:cNvSpPr txBox="1">
            <a:spLocks noGrp="1"/>
          </p:cNvSpPr>
          <p:nvPr>
            <p:ph type="body" sz="half" idx="22" hasCustomPrompt="1"/>
          </p:nvPr>
        </p:nvSpPr>
        <p:spPr>
          <a:xfrm>
            <a:off x="0" y="2692516"/>
            <a:ext cx="6185806" cy="1472969"/>
          </a:xfrm>
          <a:prstGeom prst="rect">
            <a:avLst/>
          </a:prstGeom>
        </p:spPr>
        <p:txBody>
          <a:bodyPr/>
          <a:lstStyle>
            <a:lvl1pPr marL="0" indent="0" algn="ctr">
              <a:lnSpc>
                <a:spcPts val="6000"/>
              </a:lnSpc>
              <a:spcBef>
                <a:spcPts val="0"/>
              </a:spcBef>
              <a:buSzTx/>
              <a:buNone/>
              <a:defRPr sz="12000" b="0" i="0">
                <a:solidFill>
                  <a:srgbClr val="FFFFFF"/>
                </a:solidFill>
                <a:latin typeface="Trebuchet MS"/>
                <a:cs typeface="Arial" panose="020B0604020202020204" pitchFamily="34" charset="0"/>
                <a:sym typeface="Trebuchet MS"/>
              </a:defRPr>
            </a:lvl1pPr>
          </a:lstStyle>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r>
              <a:t>Section divider slide title</a:t>
            </a:r>
          </a:p>
          <a:p>
            <a:pPr marL="0" indent="0" algn="ctr">
              <a:lnSpc>
                <a:spcPts val="12000"/>
              </a:lnSpc>
              <a:spcBef>
                <a:spcPts val="0"/>
              </a:spcBef>
              <a:buSzTx/>
              <a:buNone/>
              <a:defRPr sz="12000">
                <a:solidFill>
                  <a:srgbClr val="FFFFFF"/>
                </a:solidFill>
                <a:latin typeface="Trebuchet MS"/>
                <a:ea typeface="Trebuchet MS"/>
                <a:cs typeface="Trebuchet MS"/>
                <a:sym typeface="Trebuchet MS"/>
              </a:defRPr>
            </a:pPr>
            <a:endParaRPr/>
          </a:p>
        </p:txBody>
      </p:sp>
    </p:spTree>
    <p:extLst>
      <p:ext uri="{BB962C8B-B14F-4D97-AF65-F5344CB8AC3E}">
        <p14:creationId xmlns:p14="http://schemas.microsoft.com/office/powerpoint/2010/main" val="297466275"/>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Content Slide w/Multiple Images">
    <p:spTree>
      <p:nvGrpSpPr>
        <p:cNvPr id="1" name=""/>
        <p:cNvGrpSpPr/>
        <p:nvPr/>
      </p:nvGrpSpPr>
      <p:grpSpPr>
        <a:xfrm>
          <a:off x="0" y="0"/>
          <a:ext cx="0" cy="0"/>
          <a:chOff x="0" y="0"/>
          <a:chExt cx="0" cy="0"/>
        </a:xfrm>
      </p:grpSpPr>
      <p:pic>
        <p:nvPicPr>
          <p:cNvPr id="104" name="pg9.jpg"/>
          <p:cNvPicPr>
            <a:picLocks noChangeAspect="1"/>
          </p:cNvPicPr>
          <p:nvPr/>
        </p:nvPicPr>
        <p:blipFill>
          <a:blip r:embed="rId2">
            <a:extLst>
              <a:ext uri="{28A0092B-C50C-407E-A947-70E740481C1C}">
                <a14:useLocalDpi xmlns:a14="http://schemas.microsoft.com/office/drawing/2010/main" val="0"/>
              </a:ext>
            </a:extLst>
          </a:blip>
          <a:srcRect/>
          <a:stretch/>
        </p:blipFill>
        <p:spPr>
          <a:xfrm>
            <a:off x="476" y="5568"/>
            <a:ext cx="12191049" cy="6857465"/>
          </a:xfrm>
          <a:prstGeom prst="rect">
            <a:avLst/>
          </a:prstGeom>
          <a:ln w="12700">
            <a:miter lim="400000"/>
          </a:ln>
        </p:spPr>
      </p:pic>
      <p:sp>
        <p:nvSpPr>
          <p:cNvPr id="105" name="Slide Number"/>
          <p:cNvSpPr txBox="1">
            <a:spLocks noGrp="1"/>
          </p:cNvSpPr>
          <p:nvPr>
            <p:ph type="sldNum" sz="quarter" idx="2"/>
          </p:nvPr>
        </p:nvSpPr>
        <p:spPr>
          <a:xfrm>
            <a:off x="233484" y="6458048"/>
            <a:ext cx="224421" cy="220573"/>
          </a:xfrm>
          <a:prstGeom prst="rect">
            <a:avLst/>
          </a:prstGeom>
        </p:spPr>
        <p:txBody>
          <a:bodyPr/>
          <a:lstStyle>
            <a:lvl1pPr>
              <a:defRPr>
                <a:solidFill>
                  <a:srgbClr val="672462"/>
                </a:solidFill>
              </a:defRPr>
            </a:lvl1pPr>
          </a:lstStyle>
          <a:p>
            <a:fld id="{86CB4B4D-7CA3-9044-876B-883B54F8677D}" type="slidenum">
              <a:rPr lang="en-GB" smtClean="0"/>
              <a:pPr/>
              <a:t>‹#›</a:t>
            </a:fld>
            <a:endParaRPr lang="en-GB"/>
          </a:p>
        </p:txBody>
      </p:sp>
      <p:sp>
        <p:nvSpPr>
          <p:cNvPr id="106" name="Content slide with multiple images"/>
          <p:cNvSpPr txBox="1">
            <a:spLocks noGrp="1"/>
          </p:cNvSpPr>
          <p:nvPr>
            <p:ph type="body" sz="quarter" idx="21" hasCustomPrompt="1"/>
          </p:nvPr>
        </p:nvSpPr>
        <p:spPr>
          <a:xfrm>
            <a:off x="920794" y="938607"/>
            <a:ext cx="4503276" cy="1889721"/>
          </a:xfrm>
          <a:prstGeom prst="rect">
            <a:avLst/>
          </a:prstGeom>
        </p:spPr>
        <p:txBody>
          <a:bodyPr>
            <a:normAutofit/>
          </a:bodyPr>
          <a:lstStyle>
            <a:lvl1pPr marL="0" marR="0" indent="0" algn="l" defTabSz="1219169" rtl="0" latinLnBrk="0">
              <a:lnSpc>
                <a:spcPts val="4600"/>
              </a:lnSpc>
              <a:spcBef>
                <a:spcPts val="0"/>
              </a:spcBef>
              <a:spcAft>
                <a:spcPts val="0"/>
              </a:spcAft>
              <a:buClrTx/>
              <a:buSzTx/>
              <a:buFontTx/>
              <a:buNone/>
              <a:tabLst/>
              <a:defRPr sz="4600" b="0" i="0" u="none" strike="noStrike" cap="none" spc="92" baseline="0" dirty="0">
                <a:solidFill>
                  <a:srgbClr val="672462"/>
                </a:solidFill>
                <a:uFillTx/>
                <a:latin typeface="+mj-lt"/>
                <a:ea typeface="Arial" panose="020B0604020202020204" pitchFamily="34" charset="0"/>
                <a:cs typeface="Arial" panose="020B0604020202020204" pitchFamily="34" charset="0"/>
                <a:sym typeface="Trebuchet MS"/>
              </a:defRPr>
            </a:lvl1pPr>
          </a:lstStyle>
          <a:p>
            <a:r>
              <a:t>Content slide with multiple images</a:t>
            </a:r>
          </a:p>
        </p:txBody>
      </p:sp>
      <p:sp>
        <p:nvSpPr>
          <p:cNvPr id="107" name="Ceaque optus sitium rehendi tiscipi distoribus pa commodi pitatistio dolorpo rporro qui doluptat res nulpariates mi,  as alibus at. Natatqui quodis essit que aut quate delibus  alisInistior sita et venie."/>
          <p:cNvSpPr txBox="1">
            <a:spLocks noGrp="1"/>
          </p:cNvSpPr>
          <p:nvPr>
            <p:ph type="body" sz="quarter" idx="22" hasCustomPrompt="1"/>
          </p:nvPr>
        </p:nvSpPr>
        <p:spPr>
          <a:xfrm>
            <a:off x="922923" y="2972544"/>
            <a:ext cx="4245566" cy="886205"/>
          </a:xfrm>
          <a:prstGeom prst="rect">
            <a:avLst/>
          </a:prstGeom>
        </p:spPr>
        <p:txBody>
          <a:bodyPr>
            <a:spAutoFit/>
          </a:bodyPr>
          <a:lstStyle>
            <a:lvl1pPr marL="0" indent="0" defTabSz="228600">
              <a:lnSpc>
                <a:spcPct val="120000"/>
              </a:lnSpc>
              <a:spcBef>
                <a:spcPts val="1000"/>
              </a:spcBef>
              <a:buSzTx/>
              <a:buNone/>
              <a:defRPr sz="1100" spc="45">
                <a:solidFill>
                  <a:srgbClr val="672462"/>
                </a:solidFill>
                <a:latin typeface="Arial" panose="020B0604020202020204" pitchFamily="34" charset="0"/>
                <a:ea typeface="Arial" panose="020B0604020202020204" pitchFamily="34" charset="0"/>
                <a:cs typeface="Arial" panose="020B0604020202020204" pitchFamily="34" charset="0"/>
                <a:sym typeface="Trebuchet MS"/>
              </a:defRPr>
            </a:lvl1pPr>
          </a:lstStyle>
          <a:p>
            <a:r>
              <a:rPr err="1"/>
              <a:t>Ceaque</a:t>
            </a:r>
            <a:r>
              <a:t> </a:t>
            </a:r>
            <a:r>
              <a:rPr err="1"/>
              <a:t>optus</a:t>
            </a:r>
            <a:r>
              <a:t> </a:t>
            </a:r>
            <a:r>
              <a:rPr err="1"/>
              <a:t>sitium</a:t>
            </a:r>
            <a:r>
              <a:t> </a:t>
            </a:r>
            <a:r>
              <a:rPr err="1"/>
              <a:t>rehendi</a:t>
            </a:r>
            <a:r>
              <a:t> </a:t>
            </a:r>
            <a:r>
              <a:rPr err="1"/>
              <a:t>tiscipi</a:t>
            </a:r>
            <a:r>
              <a:t> </a:t>
            </a:r>
            <a:r>
              <a:rPr err="1"/>
              <a:t>distoribus</a:t>
            </a:r>
            <a:r>
              <a:t> pa </a:t>
            </a:r>
            <a:r>
              <a:rPr err="1"/>
              <a:t>commodi</a:t>
            </a:r>
            <a:r>
              <a:t> </a:t>
            </a:r>
            <a:r>
              <a:rPr err="1"/>
              <a:t>pitatistio</a:t>
            </a:r>
            <a:r>
              <a:t> </a:t>
            </a:r>
            <a:r>
              <a:rPr err="1"/>
              <a:t>dolorpo</a:t>
            </a:r>
            <a:r>
              <a:t> </a:t>
            </a:r>
            <a:r>
              <a:rPr err="1"/>
              <a:t>rporro</a:t>
            </a:r>
            <a:r>
              <a:t> qui </a:t>
            </a:r>
            <a:r>
              <a:rPr err="1"/>
              <a:t>doluptat</a:t>
            </a:r>
            <a:r>
              <a:t> res </a:t>
            </a:r>
            <a:r>
              <a:rPr err="1"/>
              <a:t>nulpariates</a:t>
            </a:r>
            <a:r>
              <a:t> mi,  as </a:t>
            </a:r>
            <a:r>
              <a:rPr err="1"/>
              <a:t>alibus</a:t>
            </a:r>
            <a:r>
              <a:t> at. </a:t>
            </a:r>
            <a:r>
              <a:rPr err="1"/>
              <a:t>Natatqui</a:t>
            </a:r>
            <a:r>
              <a:t> </a:t>
            </a:r>
            <a:r>
              <a:rPr err="1"/>
              <a:t>quodis</a:t>
            </a:r>
            <a:r>
              <a:t> </a:t>
            </a:r>
            <a:r>
              <a:rPr err="1"/>
              <a:t>essit</a:t>
            </a:r>
            <a:r>
              <a:t> que </a:t>
            </a:r>
            <a:r>
              <a:rPr err="1"/>
              <a:t>aut</a:t>
            </a:r>
            <a:r>
              <a:t> quate </a:t>
            </a:r>
            <a:r>
              <a:rPr err="1"/>
              <a:t>delibus</a:t>
            </a:r>
            <a:r>
              <a:t>  </a:t>
            </a:r>
            <a:r>
              <a:rPr err="1"/>
              <a:t>alisInistior</a:t>
            </a:r>
            <a:r>
              <a:t> </a:t>
            </a:r>
            <a:r>
              <a:rPr err="1"/>
              <a:t>sita</a:t>
            </a:r>
            <a:r>
              <a:t> et </a:t>
            </a:r>
            <a:r>
              <a:rPr err="1"/>
              <a:t>venie</a:t>
            </a:r>
            <a:r>
              <a:t>.</a:t>
            </a:r>
          </a:p>
        </p:txBody>
      </p:sp>
      <p:sp>
        <p:nvSpPr>
          <p:cNvPr id="109" name="Campus.jpg"/>
          <p:cNvSpPr>
            <a:spLocks noGrp="1"/>
          </p:cNvSpPr>
          <p:nvPr>
            <p:ph type="pic" sz="quarter" idx="24"/>
          </p:nvPr>
        </p:nvSpPr>
        <p:spPr>
          <a:xfrm>
            <a:off x="8547223" y="189764"/>
            <a:ext cx="1918326" cy="2713503"/>
          </a:xfrm>
          <a:prstGeom prst="rect">
            <a:avLst/>
          </a:prstGeom>
        </p:spPr>
        <p:txBody>
          <a:bodyPr lIns="91439" tIns="45719" rIns="91439" bIns="45719">
            <a:noAutofit/>
          </a:bodyPr>
          <a:lstStyle/>
          <a:p>
            <a:endParaRPr/>
          </a:p>
        </p:txBody>
      </p:sp>
      <p:sp>
        <p:nvSpPr>
          <p:cNvPr id="110" name="Screenshot 2021-04-01 at 11.47.11.png"/>
          <p:cNvSpPr>
            <a:spLocks noGrp="1"/>
          </p:cNvSpPr>
          <p:nvPr>
            <p:ph type="pic" sz="half" idx="25"/>
          </p:nvPr>
        </p:nvSpPr>
        <p:spPr>
          <a:xfrm>
            <a:off x="8386383" y="2734884"/>
            <a:ext cx="5202957" cy="3470279"/>
          </a:xfrm>
          <a:prstGeom prst="rect">
            <a:avLst/>
          </a:prstGeom>
        </p:spPr>
        <p:txBody>
          <a:bodyPr lIns="91439" tIns="45719" rIns="91439" bIns="45719">
            <a:noAutofit/>
          </a:bodyPr>
          <a:lstStyle/>
          <a:p>
            <a:endParaRPr/>
          </a:p>
        </p:txBody>
      </p:sp>
      <p:sp>
        <p:nvSpPr>
          <p:cNvPr id="111" name="Screenshot 2021-04-01 at 16.23.49.png"/>
          <p:cNvSpPr>
            <a:spLocks noGrp="1"/>
          </p:cNvSpPr>
          <p:nvPr>
            <p:ph type="pic" sz="quarter" idx="26"/>
          </p:nvPr>
        </p:nvSpPr>
        <p:spPr>
          <a:xfrm>
            <a:off x="1223222" y="4101935"/>
            <a:ext cx="4039638" cy="1805166"/>
          </a:xfrm>
          <a:prstGeom prst="rect">
            <a:avLst/>
          </a:prstGeom>
        </p:spPr>
        <p:txBody>
          <a:bodyPr lIns="91439" tIns="45719" rIns="91439" bIns="45719">
            <a:noAutofit/>
          </a:bodyPr>
          <a:lstStyle/>
          <a:p>
            <a:endParaRPr/>
          </a:p>
        </p:txBody>
      </p:sp>
      <p:sp>
        <p:nvSpPr>
          <p:cNvPr id="112" name="Expand your Opportunities with Edge Hill"/>
          <p:cNvSpPr txBox="1"/>
          <p:nvPr/>
        </p:nvSpPr>
        <p:spPr>
          <a:xfrm>
            <a:off x="9127407" y="6459691"/>
            <a:ext cx="3109420" cy="4033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ormAutofit/>
          </a:bodyPr>
          <a:lstStyle>
            <a:lvl1pPr algn="l">
              <a:lnSpc>
                <a:spcPct val="170000"/>
              </a:lnSpc>
              <a:defRPr sz="2200" spc="-44">
                <a:solidFill>
                  <a:srgbClr val="FFFFFF"/>
                </a:solidFill>
                <a:latin typeface="Trebuchet MS"/>
                <a:ea typeface="Trebuchet MS"/>
                <a:cs typeface="Trebuchet MS"/>
                <a:sym typeface="Trebuchet MS"/>
              </a:defRPr>
            </a:lvl1pPr>
          </a:lstStyle>
          <a:p>
            <a:r>
              <a:rPr sz="1100" b="0" i="0">
                <a:latin typeface="Arial" panose="020B0604020202020204" pitchFamily="34" charset="0"/>
                <a:cs typeface="Arial" panose="020B0604020202020204" pitchFamily="34" charset="0"/>
              </a:rPr>
              <a:t>Expand your Opportunities with Edge Hill</a:t>
            </a:r>
          </a:p>
        </p:txBody>
      </p:sp>
    </p:spTree>
    <p:extLst>
      <p:ext uri="{BB962C8B-B14F-4D97-AF65-F5344CB8AC3E}">
        <p14:creationId xmlns:p14="http://schemas.microsoft.com/office/powerpoint/2010/main" val="1201515529"/>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13"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0" defTabSz="412750">
              <a:lnSpc>
                <a:spcPct val="100000"/>
              </a:lnSpc>
              <a:spcBef>
                <a:spcPts val="0"/>
              </a:spcBef>
              <a:buSzTx/>
              <a:buNone/>
              <a:defRPr sz="2750" b="1"/>
            </a:lvl2pPr>
            <a:lvl3pPr marL="0" indent="0" defTabSz="412750">
              <a:lnSpc>
                <a:spcPct val="100000"/>
              </a:lnSpc>
              <a:spcBef>
                <a:spcPts val="0"/>
              </a:spcBef>
              <a:buSzTx/>
              <a:buNone/>
              <a:defRPr sz="2750" b="1"/>
            </a:lvl3pPr>
            <a:lvl4pPr marL="0" indent="0" defTabSz="412750">
              <a:lnSpc>
                <a:spcPct val="100000"/>
              </a:lnSpc>
              <a:spcBef>
                <a:spcPts val="0"/>
              </a:spcBef>
              <a:buSzTx/>
              <a:buNone/>
              <a:defRPr sz="2750" b="1"/>
            </a:lvl4pPr>
            <a:lvl5pPr marL="0" indent="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54083129"/>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 01">
    <p:bg>
      <p:bgPr>
        <a:solidFill>
          <a:schemeClr val="accent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7937D24-6126-D892-13B4-959C963FE7C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28000" y="0"/>
            <a:ext cx="4064000" cy="6829543"/>
          </a:xfrm>
          <a:prstGeom prst="rect">
            <a:avLst/>
          </a:prstGeom>
        </p:spPr>
      </p:pic>
      <p:sp>
        <p:nvSpPr>
          <p:cNvPr id="2" name="Title 1">
            <a:extLst>
              <a:ext uri="{FF2B5EF4-FFF2-40B4-BE49-F238E27FC236}">
                <a16:creationId xmlns:a16="http://schemas.microsoft.com/office/drawing/2014/main" id="{5D487D88-F850-0E13-8478-CED1B22B6827}"/>
              </a:ext>
            </a:extLst>
          </p:cNvPr>
          <p:cNvSpPr>
            <a:spLocks noGrp="1"/>
          </p:cNvSpPr>
          <p:nvPr>
            <p:ph type="ctrTitle"/>
          </p:nvPr>
        </p:nvSpPr>
        <p:spPr>
          <a:xfrm>
            <a:off x="577807" y="1912776"/>
            <a:ext cx="4563360" cy="1282649"/>
          </a:xfrm>
          <a:ln w="22225">
            <a:solidFill>
              <a:schemeClr val="bg1"/>
            </a:solidFill>
            <a:miter lim="800000"/>
          </a:ln>
        </p:spPr>
        <p:txBody>
          <a:bodyPr lIns="216000" tIns="108000" rIns="180000" bIns="108000" anchor="t"/>
          <a:lstStyle>
            <a:lvl1pPr algn="l">
              <a:lnSpc>
                <a:spcPts val="3700"/>
              </a:lnSpc>
              <a:defRPr sz="3300" b="1" cap="all" spc="100" baseline="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D678DA2-1327-EC99-D4AA-C7F5C84196ED}"/>
              </a:ext>
            </a:extLst>
          </p:cNvPr>
          <p:cNvSpPr>
            <a:spLocks noGrp="1"/>
          </p:cNvSpPr>
          <p:nvPr>
            <p:ph type="subTitle" idx="1"/>
          </p:nvPr>
        </p:nvSpPr>
        <p:spPr>
          <a:xfrm>
            <a:off x="2472612" y="3195425"/>
            <a:ext cx="4161972" cy="1282649"/>
          </a:xfrm>
          <a:ln w="22225">
            <a:solidFill>
              <a:schemeClr val="bg1"/>
            </a:solidFill>
          </a:ln>
        </p:spPr>
        <p:txBody>
          <a:bodyPr lIns="216000" tIns="108000" rIns="180000" bIns="108000">
            <a:noAutofit/>
          </a:bodyPr>
          <a:lstStyle>
            <a:lvl1pPr marL="0" indent="0" algn="l">
              <a:buNone/>
              <a:defRPr lang="en-GB" sz="3300" b="0" kern="1200" cap="all" spc="100" baseline="0" dirty="0">
                <a:solidFill>
                  <a:schemeClr val="bg1"/>
                </a:solidFill>
                <a:latin typeface="+mn-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 Placeholder 2">
            <a:extLst>
              <a:ext uri="{FF2B5EF4-FFF2-40B4-BE49-F238E27FC236}">
                <a16:creationId xmlns:a16="http://schemas.microsoft.com/office/drawing/2014/main" id="{C1A117AE-FCC6-749B-F52A-DF3A7D7B1640}"/>
              </a:ext>
            </a:extLst>
          </p:cNvPr>
          <p:cNvSpPr>
            <a:spLocks noGrp="1"/>
          </p:cNvSpPr>
          <p:nvPr>
            <p:ph type="body" idx="13"/>
          </p:nvPr>
        </p:nvSpPr>
        <p:spPr>
          <a:xfrm>
            <a:off x="566237" y="5365102"/>
            <a:ext cx="5157787" cy="1188097"/>
          </a:xfrm>
        </p:spPr>
        <p:txBody>
          <a:bodyPr anchor="t"/>
          <a:lstStyle>
            <a:lvl1pPr marL="0" indent="0">
              <a:lnSpc>
                <a:spcPts val="2100"/>
              </a:lnSpc>
              <a:spcBef>
                <a:spcPts val="0"/>
              </a:spcBef>
              <a:buNone/>
              <a:defRPr sz="19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9" name="Picture 8">
            <a:extLst>
              <a:ext uri="{FF2B5EF4-FFF2-40B4-BE49-F238E27FC236}">
                <a16:creationId xmlns:a16="http://schemas.microsoft.com/office/drawing/2014/main" id="{7A82FBFE-8459-403E-0AD9-686748CA8FF0}"/>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77808" y="583243"/>
            <a:ext cx="2705100" cy="685800"/>
          </a:xfrm>
          <a:prstGeom prst="rect">
            <a:avLst/>
          </a:prstGeom>
        </p:spPr>
      </p:pic>
    </p:spTree>
    <p:extLst>
      <p:ext uri="{BB962C8B-B14F-4D97-AF65-F5344CB8AC3E}">
        <p14:creationId xmlns:p14="http://schemas.microsoft.com/office/powerpoint/2010/main" val="39814795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02">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87D88-F850-0E13-8478-CED1B22B6827}"/>
              </a:ext>
            </a:extLst>
          </p:cNvPr>
          <p:cNvSpPr>
            <a:spLocks noGrp="1"/>
          </p:cNvSpPr>
          <p:nvPr>
            <p:ph type="ctrTitle"/>
          </p:nvPr>
        </p:nvSpPr>
        <p:spPr>
          <a:xfrm>
            <a:off x="3059751" y="1931438"/>
            <a:ext cx="4563360" cy="1282649"/>
          </a:xfrm>
          <a:ln w="22225">
            <a:solidFill>
              <a:schemeClr val="bg1"/>
            </a:solidFill>
            <a:miter lim="800000"/>
          </a:ln>
        </p:spPr>
        <p:txBody>
          <a:bodyPr lIns="216000" tIns="108000" rIns="180000" bIns="108000" anchor="t"/>
          <a:lstStyle>
            <a:lvl1pPr algn="l">
              <a:lnSpc>
                <a:spcPts val="3700"/>
              </a:lnSpc>
              <a:defRPr sz="3300" b="1" cap="all" spc="100" baseline="0">
                <a:solidFill>
                  <a:schemeClr val="bg1"/>
                </a:solidFill>
                <a:latin typeface="+mj-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D678DA2-1327-EC99-D4AA-C7F5C84196ED}"/>
              </a:ext>
            </a:extLst>
          </p:cNvPr>
          <p:cNvSpPr>
            <a:spLocks noGrp="1"/>
          </p:cNvSpPr>
          <p:nvPr>
            <p:ph type="subTitle" idx="1"/>
          </p:nvPr>
        </p:nvSpPr>
        <p:spPr>
          <a:xfrm>
            <a:off x="4965441" y="3235157"/>
            <a:ext cx="4161972" cy="1282649"/>
          </a:xfrm>
          <a:ln w="22225">
            <a:solidFill>
              <a:schemeClr val="bg1"/>
            </a:solidFill>
          </a:ln>
        </p:spPr>
        <p:txBody>
          <a:bodyPr lIns="216000" tIns="108000" rIns="180000" bIns="108000">
            <a:noAutofit/>
          </a:bodyPr>
          <a:lstStyle>
            <a:lvl1pPr marL="0" indent="0" algn="l">
              <a:buNone/>
              <a:defRPr lang="en-GB" sz="3300" b="0" kern="1200" cap="all" spc="100" baseline="0" dirty="0">
                <a:solidFill>
                  <a:schemeClr val="bg1"/>
                </a:solidFill>
                <a:latin typeface="+mn-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ext Placeholder 2">
            <a:extLst>
              <a:ext uri="{FF2B5EF4-FFF2-40B4-BE49-F238E27FC236}">
                <a16:creationId xmlns:a16="http://schemas.microsoft.com/office/drawing/2014/main" id="{C1A117AE-FCC6-749B-F52A-DF3A7D7B1640}"/>
              </a:ext>
            </a:extLst>
          </p:cNvPr>
          <p:cNvSpPr>
            <a:spLocks noGrp="1"/>
          </p:cNvSpPr>
          <p:nvPr>
            <p:ph type="body" idx="13"/>
          </p:nvPr>
        </p:nvSpPr>
        <p:spPr>
          <a:xfrm>
            <a:off x="566237" y="5365102"/>
            <a:ext cx="5157787" cy="1188097"/>
          </a:xfrm>
        </p:spPr>
        <p:txBody>
          <a:bodyPr anchor="t"/>
          <a:lstStyle>
            <a:lvl1pPr marL="0" indent="0">
              <a:lnSpc>
                <a:spcPts val="2100"/>
              </a:lnSpc>
              <a:spcBef>
                <a:spcPts val="0"/>
              </a:spcBef>
              <a:buNone/>
              <a:defRPr sz="19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9" name="Picture 8">
            <a:extLst>
              <a:ext uri="{FF2B5EF4-FFF2-40B4-BE49-F238E27FC236}">
                <a16:creationId xmlns:a16="http://schemas.microsoft.com/office/drawing/2014/main" id="{7A82FBFE-8459-403E-0AD9-686748CA8FF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808" y="583243"/>
            <a:ext cx="2705100" cy="685800"/>
          </a:xfrm>
          <a:prstGeom prst="rect">
            <a:avLst/>
          </a:prstGeom>
        </p:spPr>
      </p:pic>
    </p:spTree>
    <p:extLst>
      <p:ext uri="{BB962C8B-B14F-4D97-AF65-F5344CB8AC3E}">
        <p14:creationId xmlns:p14="http://schemas.microsoft.com/office/powerpoint/2010/main" val="82790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p:bg>
      <p:bgPr>
        <a:solidFill>
          <a:srgbClr val="012346"/>
        </a:solidFill>
        <a:effectLst/>
      </p:bgPr>
    </p:bg>
    <p:spTree>
      <p:nvGrpSpPr>
        <p:cNvPr id="1" name=""/>
        <p:cNvGrpSpPr/>
        <p:nvPr/>
      </p:nvGrpSpPr>
      <p:grpSpPr>
        <a:xfrm>
          <a:off x="0" y="0"/>
          <a:ext cx="0" cy="0"/>
          <a:chOff x="0" y="0"/>
          <a:chExt cx="0" cy="0"/>
        </a:xfrm>
      </p:grpSpPr>
      <p:pic>
        <p:nvPicPr>
          <p:cNvPr id="7" name="Picture 6" descr="A large green field with buildings in the background&#10;&#10;Description automatically generated with low confidence">
            <a:extLst>
              <a:ext uri="{FF2B5EF4-FFF2-40B4-BE49-F238E27FC236}">
                <a16:creationId xmlns:a16="http://schemas.microsoft.com/office/drawing/2014/main" id="{92EBEF89-5473-9E5E-7732-5409A3CC566D}"/>
              </a:ext>
            </a:extLst>
          </p:cNvPr>
          <p:cNvPicPr>
            <a:picLocks noChangeAspect="1"/>
          </p:cNvPicPr>
          <p:nvPr userDrawn="1"/>
        </p:nvPicPr>
        <p:blipFill rotWithShape="1">
          <a:blip r:embed="rId2" cstate="screen">
            <a:alphaModFix amt="35000"/>
            <a:extLst>
              <a:ext uri="{28A0092B-C50C-407E-A947-70E740481C1C}">
                <a14:useLocalDpi xmlns:a14="http://schemas.microsoft.com/office/drawing/2010/main"/>
              </a:ext>
            </a:extLst>
          </a:blip>
          <a:srcRect t="-2"/>
          <a:stretch/>
        </p:blipFill>
        <p:spPr>
          <a:xfrm>
            <a:off x="0" y="10"/>
            <a:ext cx="12192000" cy="6857990"/>
          </a:xfrm>
          <a:prstGeom prst="rect">
            <a:avLst/>
          </a:prstGeom>
        </p:spPr>
      </p:pic>
      <p:pic>
        <p:nvPicPr>
          <p:cNvPr id="12" name="Picture 11" descr="A black and white sign&#10;&#10;Description automatically generated with low confidence">
            <a:extLst>
              <a:ext uri="{FF2B5EF4-FFF2-40B4-BE49-F238E27FC236}">
                <a16:creationId xmlns:a16="http://schemas.microsoft.com/office/drawing/2014/main" id="{2FF70EDB-58F4-A862-16DC-DA3366D1507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
        <p:nvSpPr>
          <p:cNvPr id="13" name="Title 12">
            <a:extLst>
              <a:ext uri="{FF2B5EF4-FFF2-40B4-BE49-F238E27FC236}">
                <a16:creationId xmlns:a16="http://schemas.microsoft.com/office/drawing/2014/main" id="{44882AB2-D9F8-E506-4898-FD0B7E28F46F}"/>
              </a:ext>
            </a:extLst>
          </p:cNvPr>
          <p:cNvSpPr>
            <a:spLocks noGrp="1"/>
          </p:cNvSpPr>
          <p:nvPr>
            <p:ph type="title" hasCustomPrompt="1"/>
          </p:nvPr>
        </p:nvSpPr>
        <p:spPr>
          <a:xfrm>
            <a:off x="838200" y="1418492"/>
            <a:ext cx="10515600" cy="1295246"/>
          </a:xfrm>
        </p:spPr>
        <p:txBody>
          <a:bodyPr>
            <a:normAutofit/>
          </a:bodyPr>
          <a:lstStyle>
            <a:lvl1pPr algn="ctr">
              <a:defRPr sz="4000" b="1" i="0" spc="300">
                <a:solidFill>
                  <a:schemeClr val="bg1"/>
                </a:solidFill>
                <a:latin typeface="Brandon Grotesque Bold" panose="020B0503020203060202" pitchFamily="34" charset="77"/>
              </a:defRPr>
            </a:lvl1pPr>
          </a:lstStyle>
          <a:p>
            <a:r>
              <a:rPr lang="en-GB"/>
              <a:t>NEW SECTION</a:t>
            </a:r>
            <a:endParaRPr lang="en-US"/>
          </a:p>
        </p:txBody>
      </p:sp>
    </p:spTree>
    <p:extLst>
      <p:ext uri="{BB962C8B-B14F-4D97-AF65-F5344CB8AC3E}">
        <p14:creationId xmlns:p14="http://schemas.microsoft.com/office/powerpoint/2010/main" val="4063106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accent1"/>
        </a:solid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C1A117AE-FCC6-749B-F52A-DF3A7D7B1640}"/>
              </a:ext>
            </a:extLst>
          </p:cNvPr>
          <p:cNvSpPr>
            <a:spLocks noGrp="1"/>
          </p:cNvSpPr>
          <p:nvPr>
            <p:ph type="body" idx="13"/>
          </p:nvPr>
        </p:nvSpPr>
        <p:spPr>
          <a:xfrm>
            <a:off x="566237" y="4713514"/>
            <a:ext cx="5157787" cy="1839686"/>
          </a:xfrm>
        </p:spPr>
        <p:txBody>
          <a:bodyPr anchor="t"/>
          <a:lstStyle>
            <a:lvl1pPr marL="0" indent="0">
              <a:lnSpc>
                <a:spcPts val="2100"/>
              </a:lnSpc>
              <a:spcBef>
                <a:spcPts val="0"/>
              </a:spcBef>
              <a:buNone/>
              <a:defRPr sz="19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pic>
        <p:nvPicPr>
          <p:cNvPr id="9" name="Picture 8">
            <a:extLst>
              <a:ext uri="{FF2B5EF4-FFF2-40B4-BE49-F238E27FC236}">
                <a16:creationId xmlns:a16="http://schemas.microsoft.com/office/drawing/2014/main" id="{7A82FBFE-8459-403E-0AD9-686748CA8FF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808" y="583243"/>
            <a:ext cx="2705100" cy="685800"/>
          </a:xfrm>
          <a:prstGeom prst="rect">
            <a:avLst/>
          </a:prstGeom>
        </p:spPr>
      </p:pic>
      <p:sp>
        <p:nvSpPr>
          <p:cNvPr id="4" name="TextBox 3">
            <a:extLst>
              <a:ext uri="{FF2B5EF4-FFF2-40B4-BE49-F238E27FC236}">
                <a16:creationId xmlns:a16="http://schemas.microsoft.com/office/drawing/2014/main" id="{0D5C6C59-66E7-003F-2F1C-A13E69E32290}"/>
              </a:ext>
            </a:extLst>
          </p:cNvPr>
          <p:cNvSpPr txBox="1"/>
          <p:nvPr userDrawn="1"/>
        </p:nvSpPr>
        <p:spPr>
          <a:xfrm>
            <a:off x="4588760" y="3069000"/>
            <a:ext cx="3014480" cy="653238"/>
          </a:xfrm>
          <a:prstGeom prst="rect">
            <a:avLst/>
          </a:prstGeom>
          <a:noFill/>
          <a:ln w="22225">
            <a:solidFill>
              <a:schemeClr val="bg1"/>
            </a:solidFill>
          </a:ln>
        </p:spPr>
        <p:txBody>
          <a:bodyPr wrap="square" lIns="216000" tIns="72000" rIns="180000" bIns="72000" rtlCol="0" anchor="ctr">
            <a:spAutoFit/>
          </a:bodyPr>
          <a:lstStyle/>
          <a:p>
            <a:pPr algn="ctr"/>
            <a:r>
              <a:rPr lang="en-GB" sz="3300" b="1" cap="all" spc="100" baseline="0">
                <a:ln w="22225">
                  <a:noFill/>
                </a:ln>
                <a:solidFill>
                  <a:schemeClr val="bg1"/>
                </a:solidFill>
              </a:rPr>
              <a:t>Thank you</a:t>
            </a:r>
          </a:p>
        </p:txBody>
      </p:sp>
    </p:spTree>
    <p:extLst>
      <p:ext uri="{BB962C8B-B14F-4D97-AF65-F5344CB8AC3E}">
        <p14:creationId xmlns:p14="http://schemas.microsoft.com/office/powerpoint/2010/main" val="1219229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412-B786-4ACA-9E07-55C4A211C1A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E42EE8-C194-44AE-82FF-40618A90361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black and white sign&#10;&#10;Description automatically generated with low confidence">
            <a:extLst>
              <a:ext uri="{FF2B5EF4-FFF2-40B4-BE49-F238E27FC236}">
                <a16:creationId xmlns:a16="http://schemas.microsoft.com/office/drawing/2014/main" id="{614B1025-1DB8-8AE7-ADCD-CBB0C4566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4807" y="6011528"/>
            <a:ext cx="2290462" cy="527384"/>
          </a:xfrm>
          <a:prstGeom prst="rect">
            <a:avLst/>
          </a:prstGeom>
        </p:spPr>
      </p:pic>
      <p:pic>
        <p:nvPicPr>
          <p:cNvPr id="9" name="Picture 8" descr="A picture containing text, outdoor, sign&#10;&#10;Description automatically generated">
            <a:extLst>
              <a:ext uri="{FF2B5EF4-FFF2-40B4-BE49-F238E27FC236}">
                <a16:creationId xmlns:a16="http://schemas.microsoft.com/office/drawing/2014/main" id="{4581472A-D6EE-BFFE-8162-9FC76589090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48039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Dark">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9B412-B786-4ACA-9E07-55C4A211C1A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E42EE8-C194-44AE-82FF-40618A903614}"/>
              </a:ext>
            </a:extLst>
          </p:cNvPr>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916DA864-E6C4-4933-8B68-F4A1B6A6834A}"/>
              </a:ext>
            </a:extLst>
          </p:cNvPr>
          <p:cNvSpPr>
            <a:spLocks noGrp="1"/>
          </p:cNvSpPr>
          <p:nvPr>
            <p:ph type="sldNum" sz="quarter" idx="12"/>
          </p:nvPr>
        </p:nvSpPr>
        <p:spPr/>
        <p:txBody>
          <a:bodyPr/>
          <a:lstStyle/>
          <a:p>
            <a:fld id="{15BB2985-03AF-4C6A-9962-2DE219480B12}" type="slidenum">
              <a:rPr lang="en-GB" smtClean="0"/>
              <a:t>‹#›</a:t>
            </a:fld>
            <a:endParaRPr lang="en-GB"/>
          </a:p>
        </p:txBody>
      </p:sp>
      <p:pic>
        <p:nvPicPr>
          <p:cNvPr id="8" name="Picture 7" descr="A black and white sign&#10;&#10;Description automatically generated with low confidence">
            <a:extLst>
              <a:ext uri="{FF2B5EF4-FFF2-40B4-BE49-F238E27FC236}">
                <a16:creationId xmlns:a16="http://schemas.microsoft.com/office/drawing/2014/main" id="{614B1025-1DB8-8AE7-ADCD-CBB0C45665E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1671193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520-9DDF-4986-A4E6-3BBF9BB4C0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8D8CA2-F24A-41E7-8AB5-A650E0753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632D8202-4B3F-42B9-8196-12E9CB833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9EDBA565-0677-8927-6CE0-D6A0A5927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24149396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1_Picture with Caption">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5E520-9DDF-4986-A4E6-3BBF9BB4C0A3}"/>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88D8CA2-F24A-41E7-8AB5-A650E07538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632D8202-4B3F-42B9-8196-12E9CB833D1B}"/>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9EDBA565-0677-8927-6CE0-D6A0A59278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6D6540D8-E005-9EA7-34BD-8D3216EB83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2119923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80D4-A9F4-4C51-9B14-405B7F388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B8D6C62-2EB9-4870-A9C6-9FF5600D2B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3784FA4-21BA-4EBF-ADEF-BED1FFD24F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descr="A picture containing text, outdoor, sign&#10;&#10;Description automatically generated">
            <a:extLst>
              <a:ext uri="{FF2B5EF4-FFF2-40B4-BE49-F238E27FC236}">
                <a16:creationId xmlns:a16="http://schemas.microsoft.com/office/drawing/2014/main" id="{EDCD2505-6CDD-AF3C-8DB4-34CA4934A2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3533180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3EA-81DD-4E44-B414-42F0753C9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E10FF7D-D123-4D09-B0DD-4A959896D51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4345A-5693-4FC1-A6BA-D5F812C5747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outdoor, sign&#10;&#10;Description automatically generated">
            <a:extLst>
              <a:ext uri="{FF2B5EF4-FFF2-40B4-BE49-F238E27FC236}">
                <a16:creationId xmlns:a16="http://schemas.microsoft.com/office/drawing/2014/main" id="{45600F7B-1C25-8E2E-5F16-2EB16307C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spTree>
    <p:extLst>
      <p:ext uri="{BB962C8B-B14F-4D97-AF65-F5344CB8AC3E}">
        <p14:creationId xmlns:p14="http://schemas.microsoft.com/office/powerpoint/2010/main" val="321262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rgbClr val="01234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ED3EA-81DD-4E44-B414-42F0753C9DB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10FF7D-D123-4D09-B0DD-4A959896D51F}"/>
              </a:ext>
            </a:extLst>
          </p:cNvPr>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EA4345A-5693-4FC1-A6BA-D5F812C5747B}"/>
              </a:ext>
            </a:extLst>
          </p:cNvPr>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8" name="Picture 7" descr="A picture containing text, outdoor, sign&#10;&#10;Description automatically generated">
            <a:extLst>
              <a:ext uri="{FF2B5EF4-FFF2-40B4-BE49-F238E27FC236}">
                <a16:creationId xmlns:a16="http://schemas.microsoft.com/office/drawing/2014/main" id="{45600F7B-1C25-8E2E-5F16-2EB16307CC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7792" y="6176963"/>
            <a:ext cx="2087477" cy="480646"/>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A2484C8D-F242-0CC9-663B-F367B156E9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2000" y="6146100"/>
            <a:ext cx="2290462" cy="527384"/>
          </a:xfrm>
          <a:prstGeom prst="rect">
            <a:avLst/>
          </a:prstGeom>
        </p:spPr>
      </p:pic>
    </p:spTree>
    <p:extLst>
      <p:ext uri="{BB962C8B-B14F-4D97-AF65-F5344CB8AC3E}">
        <p14:creationId xmlns:p14="http://schemas.microsoft.com/office/powerpoint/2010/main" val="1940635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3F9748-B5E8-476C-ADC4-71496482A2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2B279-5146-45CE-A251-FAF6CE777F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D2E4D0E-4E32-4B5A-AA51-719E4EE64A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FDF75A-C445-4F27-B368-05E97B3ACEA2}" type="datetimeFigureOut">
              <a:rPr lang="en-GB" smtClean="0"/>
              <a:t>06/03/2026</a:t>
            </a:fld>
            <a:endParaRPr lang="en-GB"/>
          </a:p>
        </p:txBody>
      </p:sp>
      <p:sp>
        <p:nvSpPr>
          <p:cNvPr id="5" name="Footer Placeholder 4">
            <a:extLst>
              <a:ext uri="{FF2B5EF4-FFF2-40B4-BE49-F238E27FC236}">
                <a16:creationId xmlns:a16="http://schemas.microsoft.com/office/drawing/2014/main" id="{300EDA2A-8C33-4624-A9BB-0612FCAAFD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2548323-58D9-485C-A003-A08623501A4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BB2985-03AF-4C6A-9962-2DE219480B12}" type="slidenum">
              <a:rPr lang="en-GB" smtClean="0"/>
              <a:t>‹#›</a:t>
            </a:fld>
            <a:endParaRPr lang="en-GB"/>
          </a:p>
        </p:txBody>
      </p:sp>
    </p:spTree>
    <p:extLst>
      <p:ext uri="{BB962C8B-B14F-4D97-AF65-F5344CB8AC3E}">
        <p14:creationId xmlns:p14="http://schemas.microsoft.com/office/powerpoint/2010/main" val="1595114621"/>
      </p:ext>
    </p:extLst>
  </p:cSld>
  <p:clrMap bg1="lt1" tx1="dk1" bg2="lt2" tx2="dk2" accent1="accent1" accent2="accent2" accent3="accent3" accent4="accent4" accent5="accent5" accent6="accent6" hlink="hlink" folHlink="folHlink"/>
  <p:sldLayoutIdLst>
    <p:sldLayoutId id="2147483649" r:id="rId1"/>
    <p:sldLayoutId id="2147483837" r:id="rId2"/>
    <p:sldLayoutId id="2147483838" r:id="rId3"/>
    <p:sldLayoutId id="2147483650" r:id="rId4"/>
    <p:sldLayoutId id="2147483657" r:id="rId5"/>
    <p:sldLayoutId id="2147483839" r:id="rId6"/>
    <p:sldLayoutId id="2147483656" r:id="rId7"/>
    <p:sldLayoutId id="2147483652" r:id="rId8"/>
    <p:sldLayoutId id="2147483840" r:id="rId9"/>
    <p:sldLayoutId id="2147483653" r:id="rId10"/>
    <p:sldLayoutId id="2147483655" r:id="rId11"/>
    <p:sldLayoutId id="2147483841" r:id="rId12"/>
    <p:sldLayoutId id="2147483842" r:id="rId13"/>
    <p:sldLayoutId id="2147483843" r:id="rId14"/>
    <p:sldLayoutId id="2147483844" r:id="rId15"/>
    <p:sldLayoutId id="2147483845" r:id="rId16"/>
    <p:sldLayoutId id="2147483846" r:id="rId17"/>
    <p:sldLayoutId id="2147483847" r:id="rId18"/>
    <p:sldLayoutId id="2147483848" r:id="rId19"/>
    <p:sldLayoutId id="214748384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www.unistats.direct.gov.uk/"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9.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s://www.suttontrust.com/our-programmes/us-programme/" TargetMode="External"/><Relationship Id="rId2" Type="http://schemas.openxmlformats.org/officeDocument/2006/relationships/hyperlink" Target="https://www.fulbright.org.uk/"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3" Type="http://schemas.openxmlformats.org/officeDocument/2006/relationships/hyperlink" Target="http://www.notgoingtouni.co.uk/" TargetMode="External"/><Relationship Id="rId2" Type="http://schemas.openxmlformats.org/officeDocument/2006/relationships/hyperlink" Target="http://www.gov.uk/apprenticeships" TargetMode="External"/><Relationship Id="rId1" Type="http://schemas.openxmlformats.org/officeDocument/2006/relationships/slideLayout" Target="../slideLayouts/slideLayout3.xml"/><Relationship Id="rId4" Type="http://schemas.openxmlformats.org/officeDocument/2006/relationships/hyperlink" Target="http://www.amazingapprenticeships.co.uk/" TargetMode="Externa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hyperlink" Target="http://www.moneysavingexpert.co.uk/" TargetMode="External"/><Relationship Id="rId2" Type="http://schemas.openxmlformats.org/officeDocument/2006/relationships/hyperlink" Target="http://www.parentadviser.co.uk/"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8" Type="http://schemas.openxmlformats.org/officeDocument/2006/relationships/hyperlink" Target="http://www.direct.gov.uk/studentfinance" TargetMode="External"/><Relationship Id="rId13" Type="http://schemas.openxmlformats.org/officeDocument/2006/relationships/hyperlink" Target="http://www.prospects.ac.uk/" TargetMode="External"/><Relationship Id="rId3" Type="http://schemas.openxmlformats.org/officeDocument/2006/relationships/hyperlink" Target="https://www.ucas.com/undergraduate/applying-university/ucas-undergraduate-advice-parents-and-guardians" TargetMode="External"/><Relationship Id="rId7" Type="http://schemas.openxmlformats.org/officeDocument/2006/relationships/hyperlink" Target="http://www.notgoingtouni.co.uk/" TargetMode="External"/><Relationship Id="rId12" Type="http://schemas.openxmlformats.org/officeDocument/2006/relationships/hyperlink" Target="http://www.findfoundationdegree.co.uk/" TargetMode="External"/><Relationship Id="rId17" Type="http://schemas.openxmlformats.org/officeDocument/2006/relationships/hyperlink" Target="https://www.gov.uk/apply-apprenticeship" TargetMode="External"/><Relationship Id="rId2" Type="http://schemas.openxmlformats.org/officeDocument/2006/relationships/hyperlink" Target="http://www.ucas.com/" TargetMode="External"/><Relationship Id="rId16" Type="http://schemas.openxmlformats.org/officeDocument/2006/relationships/hyperlink" Target="http://www.unifrog.co.uk/" TargetMode="External"/><Relationship Id="rId1" Type="http://schemas.openxmlformats.org/officeDocument/2006/relationships/slideLayout" Target="../slideLayouts/slideLayout3.xml"/><Relationship Id="rId6" Type="http://schemas.openxmlformats.org/officeDocument/2006/relationships/hyperlink" Target="http://www.applytouni.com/" TargetMode="External"/><Relationship Id="rId11" Type="http://schemas.openxmlformats.org/officeDocument/2006/relationships/hyperlink" Target="http://www.bis.gov.uk/studentfinance" TargetMode="External"/><Relationship Id="rId5" Type="http://schemas.openxmlformats.org/officeDocument/2006/relationships/hyperlink" Target="http://www.parentadviser.co.uk/" TargetMode="External"/><Relationship Id="rId15" Type="http://schemas.openxmlformats.org/officeDocument/2006/relationships/hyperlink" Target="http://www.vinspired.com/" TargetMode="External"/><Relationship Id="rId10" Type="http://schemas.openxmlformats.org/officeDocument/2006/relationships/hyperlink" Target="http://www.apprenticeships.org.uk/" TargetMode="External"/><Relationship Id="rId4" Type="http://schemas.openxmlformats.org/officeDocument/2006/relationships/hyperlink" Target="http://www.unistats.com/" TargetMode="External"/><Relationship Id="rId9" Type="http://schemas.openxmlformats.org/officeDocument/2006/relationships/hyperlink" Target="http://www.bestcourse4me.com/" TargetMode="External"/><Relationship Id="rId14" Type="http://schemas.openxmlformats.org/officeDocument/2006/relationships/hyperlink" Target="http://www.opendays.com/" TargetMode="Externa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9B02B-25F7-696D-7E96-394019C0A1A7}"/>
              </a:ext>
            </a:extLst>
          </p:cNvPr>
          <p:cNvSpPr>
            <a:spLocks noGrp="1"/>
          </p:cNvSpPr>
          <p:nvPr>
            <p:ph type="ctrTitle"/>
          </p:nvPr>
        </p:nvSpPr>
        <p:spPr/>
        <p:txBody>
          <a:bodyPr>
            <a:normAutofit fontScale="90000"/>
          </a:bodyPr>
          <a:lstStyle/>
          <a:p>
            <a:r>
              <a:rPr lang="en-US"/>
              <a:t>Next Steps at 18 Parent/</a:t>
            </a:r>
            <a:r>
              <a:rPr lang="en-US" err="1"/>
              <a:t>Carer</a:t>
            </a:r>
            <a:r>
              <a:rPr lang="en-US"/>
              <a:t> and Student</a:t>
            </a:r>
            <a:br>
              <a:rPr lang="en-US"/>
            </a:br>
            <a:r>
              <a:rPr lang="en-US"/>
              <a:t>Information evening</a:t>
            </a:r>
          </a:p>
        </p:txBody>
      </p:sp>
      <p:sp>
        <p:nvSpPr>
          <p:cNvPr id="3" name="Subtitle 2">
            <a:extLst>
              <a:ext uri="{FF2B5EF4-FFF2-40B4-BE49-F238E27FC236}">
                <a16:creationId xmlns:a16="http://schemas.microsoft.com/office/drawing/2014/main" id="{B03608A9-2046-6BA1-E825-187001FBCE9B}"/>
              </a:ext>
            </a:extLst>
          </p:cNvPr>
          <p:cNvSpPr>
            <a:spLocks noGrp="1"/>
          </p:cNvSpPr>
          <p:nvPr>
            <p:ph type="subTitle" idx="1"/>
          </p:nvPr>
        </p:nvSpPr>
        <p:spPr/>
        <p:txBody>
          <a:bodyPr vert="horz" lIns="91440" tIns="45720" rIns="91440" bIns="45720" rtlCol="0" anchor="t">
            <a:normAutofit/>
          </a:bodyPr>
          <a:lstStyle/>
          <a:p>
            <a:r>
              <a:rPr lang="en-US" b="1" dirty="0">
                <a:latin typeface="Brandon Grotesque Medium"/>
              </a:rPr>
              <a:t>Monday 2nd March 2026</a:t>
            </a:r>
            <a:endParaRPr lang="en-US" b="1" dirty="0"/>
          </a:p>
        </p:txBody>
      </p:sp>
    </p:spTree>
    <p:extLst>
      <p:ext uri="{BB962C8B-B14F-4D97-AF65-F5344CB8AC3E}">
        <p14:creationId xmlns:p14="http://schemas.microsoft.com/office/powerpoint/2010/main" val="2103497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dirty="0"/>
              <a:t>The Future</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a:xfrm>
            <a:off x="838200" y="1825625"/>
            <a:ext cx="10515600" cy="4555510"/>
          </a:xfrm>
        </p:spPr>
        <p:txBody>
          <a:bodyPr vert="horz" lIns="91440" tIns="45720" rIns="91440" bIns="45720" rtlCol="0" anchor="t">
            <a:normAutofit fontScale="77500" lnSpcReduction="20000"/>
          </a:bodyPr>
          <a:lstStyle/>
          <a:p>
            <a:r>
              <a:rPr lang="en-GB" altLang="en-US" sz="2800" dirty="0"/>
              <a:t>Increased number of applicants with combination of A Levels and BTECs and now also T Levels. Impact of V Levels?</a:t>
            </a:r>
          </a:p>
          <a:p>
            <a:r>
              <a:rPr lang="en-GB" altLang="en-US" sz="2800" dirty="0"/>
              <a:t>Average debt now £53000 (Statista.com Nov 2025)</a:t>
            </a:r>
            <a:r>
              <a:rPr lang="en-GB" altLang="en-US" dirty="0"/>
              <a:t> </a:t>
            </a:r>
            <a:r>
              <a:rPr lang="en-GB" altLang="en-US" sz="2800" dirty="0"/>
              <a:t>and </a:t>
            </a:r>
            <a:r>
              <a:rPr lang="en-GB" altLang="en-US" dirty="0"/>
              <a:t>rising. Pay back period now over 40 years from graduation rather than 30</a:t>
            </a:r>
            <a:endParaRPr lang="en-GB" altLang="en-US" sz="2800" dirty="0">
              <a:ea typeface="Calibri"/>
              <a:cs typeface="Calibri"/>
            </a:endParaRPr>
          </a:p>
          <a:p>
            <a:r>
              <a:rPr lang="en-GB" altLang="en-US" sz="2800" dirty="0"/>
              <a:t>Increasing numbers of students needing to work during university</a:t>
            </a:r>
          </a:p>
          <a:p>
            <a:r>
              <a:rPr lang="en-GB" altLang="en-US" sz="2800" dirty="0"/>
              <a:t>Increasing number of students living at home – the rise of the commuter student – from 22% to 31% over a decade. Bigges</a:t>
            </a:r>
            <a:r>
              <a:rPr lang="en-GB" altLang="en-US" dirty="0"/>
              <a:t>t proportions in Scotland and London. North West fifth on the list. (Manchester Metropolitan University is currently our most popular choice for Year 13s…)</a:t>
            </a:r>
            <a:endParaRPr lang="en-GB" altLang="en-US" sz="2800" dirty="0"/>
          </a:p>
          <a:p>
            <a:r>
              <a:rPr lang="en-GB" altLang="en-US" sz="2800" dirty="0"/>
              <a:t>“Clearing is not a dirty word.”  More places gained through clearing and more students applying direct to clearing with results </a:t>
            </a:r>
          </a:p>
          <a:p>
            <a:r>
              <a:rPr lang="en-US" altLang="en-US" sz="2800" dirty="0"/>
              <a:t>UCAS Tool to see actual grades students are going in with. New Tool for scholarships and bursaries</a:t>
            </a:r>
            <a:endParaRPr lang="en-US" altLang="en-US" dirty="0">
              <a:ea typeface="Calibri" panose="020F0502020204030204"/>
              <a:cs typeface="Calibri" panose="020F0502020204030204"/>
            </a:endParaRPr>
          </a:p>
          <a:p>
            <a:r>
              <a:rPr lang="en-US" altLang="en-US" dirty="0"/>
              <a:t>Admissions tests for individual universities to help distinguish between applicants. As well as Oxford and Cambridge, now used for some courses at Warwick, Durham, LSE...</a:t>
            </a:r>
            <a:endParaRPr lang="en-US" altLang="en-US" sz="2800" dirty="0">
              <a:ea typeface="Calibri"/>
              <a:cs typeface="Calibri"/>
            </a:endParaRPr>
          </a:p>
          <a:p>
            <a:endParaRPr lang="en-GB" altLang="en-US" sz="2800" dirty="0"/>
          </a:p>
          <a:p>
            <a:endParaRPr lang="en-US" dirty="0"/>
          </a:p>
        </p:txBody>
      </p:sp>
    </p:spTree>
    <p:extLst>
      <p:ext uri="{BB962C8B-B14F-4D97-AF65-F5344CB8AC3E}">
        <p14:creationId xmlns:p14="http://schemas.microsoft.com/office/powerpoint/2010/main" val="766310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Why Go To University?</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vert="horz" lIns="91440" tIns="45720" rIns="91440" bIns="45720" rtlCol="0" anchor="t">
            <a:normAutofit fontScale="92500"/>
          </a:bodyPr>
          <a:lstStyle/>
          <a:p>
            <a:pPr eaLnBrk="1" hangingPunct="1"/>
            <a:r>
              <a:rPr lang="en-US" altLang="en-US" sz="2400" dirty="0"/>
              <a:t>Are they seeking academic challenge? </a:t>
            </a:r>
            <a:endParaRPr lang="en-US" altLang="en-US" sz="2400" dirty="0">
              <a:ea typeface="Calibri"/>
              <a:cs typeface="Calibri"/>
            </a:endParaRPr>
          </a:p>
          <a:p>
            <a:pPr eaLnBrk="1" hangingPunct="1"/>
            <a:r>
              <a:rPr lang="en-US" altLang="en-US" sz="2400" dirty="0"/>
              <a:t>Do they want to study for a further three, or more, years? Does this </a:t>
            </a:r>
            <a:r>
              <a:rPr lang="en-US" altLang="en-US" sz="2400" i="1" dirty="0"/>
              <a:t>excite</a:t>
            </a:r>
            <a:r>
              <a:rPr lang="en-US" altLang="en-US" sz="2400" dirty="0"/>
              <a:t> them? </a:t>
            </a:r>
            <a:endParaRPr lang="en-US" altLang="en-US" sz="2400" dirty="0">
              <a:ea typeface="Calibri"/>
              <a:cs typeface="Calibri"/>
            </a:endParaRPr>
          </a:p>
          <a:p>
            <a:pPr eaLnBrk="1" hangingPunct="1"/>
            <a:r>
              <a:rPr lang="en-US" altLang="en-US" sz="2400" dirty="0"/>
              <a:t>Are they seeking to develop as a person?</a:t>
            </a:r>
            <a:endParaRPr lang="en-US" altLang="en-US" sz="2400" dirty="0">
              <a:ea typeface="Calibri"/>
              <a:cs typeface="Calibri"/>
            </a:endParaRPr>
          </a:p>
          <a:p>
            <a:pPr eaLnBrk="1" hangingPunct="1"/>
            <a:r>
              <a:rPr lang="en-US" altLang="en-US" sz="2400" dirty="0"/>
              <a:t>Do they want to develop independence? </a:t>
            </a:r>
            <a:endParaRPr lang="en-US" altLang="en-US" sz="2400" dirty="0">
              <a:ea typeface="Calibri"/>
              <a:cs typeface="Calibri"/>
            </a:endParaRPr>
          </a:p>
          <a:p>
            <a:pPr eaLnBrk="1" hangingPunct="1"/>
            <a:r>
              <a:rPr lang="en-US" altLang="en-US" sz="2400" dirty="0"/>
              <a:t>Is it their own decision or aspiration?</a:t>
            </a:r>
            <a:endParaRPr lang="en-US" altLang="en-US" sz="2400" dirty="0">
              <a:ea typeface="Calibri"/>
              <a:cs typeface="Calibri"/>
            </a:endParaRPr>
          </a:p>
          <a:p>
            <a:r>
              <a:rPr lang="en-US" altLang="en-US" sz="2400" dirty="0"/>
              <a:t>Do they have a medium/long-term career plan? </a:t>
            </a:r>
            <a:r>
              <a:rPr lang="en-US" sz="2400" dirty="0"/>
              <a:t>A degree is now vital in order to apply for many jobs in the </a:t>
            </a:r>
            <a:r>
              <a:rPr lang="en-US" sz="2400" dirty="0" err="1"/>
              <a:t>labour</a:t>
            </a:r>
            <a:r>
              <a:rPr lang="en-US" sz="2400" dirty="0"/>
              <a:t> market but it doesn’t always matter which degree is taken.</a:t>
            </a:r>
            <a:endParaRPr lang="en-US" sz="2400" dirty="0">
              <a:ea typeface="Calibri"/>
              <a:cs typeface="Calibri"/>
            </a:endParaRPr>
          </a:p>
          <a:p>
            <a:r>
              <a:rPr lang="en-US" altLang="en-US" sz="2400" dirty="0">
                <a:ea typeface="Calibri"/>
                <a:cs typeface="Calibri"/>
              </a:rPr>
              <a:t>Are there financial rewards?  Those with degrees still earn more than those without.</a:t>
            </a:r>
            <a:endParaRPr lang="en-US" altLang="en-US" dirty="0">
              <a:ea typeface="Calibri"/>
              <a:cs typeface="Calibri"/>
            </a:endParaRPr>
          </a:p>
          <a:p>
            <a:pPr eaLnBrk="1" hangingPunct="1">
              <a:buFont typeface="Wingdings" panose="05000000000000000000" pitchFamily="2" charset="2"/>
              <a:buNone/>
            </a:pPr>
            <a:r>
              <a:rPr lang="en-US" altLang="en-US" sz="2800" b="1" dirty="0"/>
              <a:t>   This must be the right decision for the individual student, not for other people.</a:t>
            </a:r>
            <a:r>
              <a:rPr lang="en-US" altLang="en-US" sz="3200" dirty="0"/>
              <a:t>  </a:t>
            </a:r>
          </a:p>
          <a:p>
            <a:endParaRPr lang="en-US" dirty="0"/>
          </a:p>
        </p:txBody>
      </p:sp>
    </p:spTree>
    <p:extLst>
      <p:ext uri="{BB962C8B-B14F-4D97-AF65-F5344CB8AC3E}">
        <p14:creationId xmlns:p14="http://schemas.microsoft.com/office/powerpoint/2010/main" val="2380597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Drop-out Rates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lstStyle/>
          <a:p>
            <a:pPr marL="0" indent="0" algn="ctr">
              <a:buFont typeface="Wingdings" panose="05000000000000000000" pitchFamily="2" charset="2"/>
              <a:buNone/>
              <a:defRPr/>
            </a:pPr>
            <a:r>
              <a:rPr lang="en-GB" sz="3600" b="1"/>
              <a:t>On average, 1 in 10 UK undergraduates will drop out of university before their second year of study</a:t>
            </a:r>
            <a:r>
              <a:rPr lang="en-GB" sz="3600"/>
              <a:t>. </a:t>
            </a:r>
          </a:p>
          <a:p>
            <a:pPr marL="0" indent="0">
              <a:buFont typeface="Wingdings" panose="05000000000000000000" pitchFamily="2" charset="2"/>
              <a:buNone/>
              <a:defRPr/>
            </a:pPr>
            <a:endParaRPr lang="en-GB" sz="3600"/>
          </a:p>
          <a:p>
            <a:pPr marL="0" indent="0" algn="ctr">
              <a:buFont typeface="Wingdings" panose="05000000000000000000" pitchFamily="2" charset="2"/>
              <a:buNone/>
              <a:defRPr/>
            </a:pPr>
            <a:r>
              <a:rPr lang="en-GB" sz="3600"/>
              <a:t>But in some institutions, that figure is as high as 1 in 4.</a:t>
            </a:r>
          </a:p>
          <a:p>
            <a:pPr marL="0" indent="0">
              <a:buFont typeface="Wingdings" panose="05000000000000000000" pitchFamily="2" charset="2"/>
              <a:buNone/>
              <a:defRPr/>
            </a:pPr>
            <a:endParaRPr lang="en-GB"/>
          </a:p>
          <a:p>
            <a:pPr marL="0" indent="0" algn="ctr">
              <a:buNone/>
            </a:pPr>
            <a:r>
              <a:rPr lang="en-US" b="1"/>
              <a:t>It must be the right decision for the individual student.</a:t>
            </a:r>
          </a:p>
        </p:txBody>
      </p:sp>
    </p:spTree>
    <p:extLst>
      <p:ext uri="{BB962C8B-B14F-4D97-AF65-F5344CB8AC3E}">
        <p14:creationId xmlns:p14="http://schemas.microsoft.com/office/powerpoint/2010/main" val="8150333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The not so good reasons to apply…</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normAutofit fontScale="92500" lnSpcReduction="10000"/>
          </a:bodyPr>
          <a:lstStyle/>
          <a:p>
            <a:pPr eaLnBrk="1" hangingPunct="1"/>
            <a:r>
              <a:rPr lang="en-GB" altLang="en-US" sz="2800" i="1"/>
              <a:t>“Everyone else is going.”</a:t>
            </a:r>
          </a:p>
          <a:p>
            <a:pPr eaLnBrk="1" hangingPunct="1">
              <a:buFont typeface="Wingdings" panose="05000000000000000000" pitchFamily="2" charset="2"/>
              <a:buNone/>
            </a:pPr>
            <a:endParaRPr lang="en-GB" altLang="en-US" sz="1400" i="1"/>
          </a:p>
          <a:p>
            <a:pPr eaLnBrk="1" hangingPunct="1"/>
            <a:r>
              <a:rPr lang="en-GB" altLang="en-US" sz="2800" i="1"/>
              <a:t>“I don’t know what else to do.”</a:t>
            </a:r>
          </a:p>
          <a:p>
            <a:pPr eaLnBrk="1" hangingPunct="1">
              <a:buFont typeface="Wingdings" panose="05000000000000000000" pitchFamily="2" charset="2"/>
              <a:buNone/>
            </a:pPr>
            <a:endParaRPr lang="en-GB" altLang="en-US" sz="1400" i="1"/>
          </a:p>
          <a:p>
            <a:pPr eaLnBrk="1" hangingPunct="1"/>
            <a:r>
              <a:rPr lang="en-GB" altLang="en-US" sz="2800" i="1"/>
              <a:t>“I’ll earn a lot of money afterwards.”</a:t>
            </a:r>
          </a:p>
          <a:p>
            <a:pPr eaLnBrk="1" hangingPunct="1">
              <a:buFont typeface="Wingdings" panose="05000000000000000000" pitchFamily="2" charset="2"/>
              <a:buNone/>
            </a:pPr>
            <a:endParaRPr lang="en-GB" altLang="en-US" sz="1400" i="1"/>
          </a:p>
          <a:p>
            <a:pPr eaLnBrk="1" hangingPunct="1"/>
            <a:r>
              <a:rPr lang="en-GB" altLang="en-US" sz="2800" i="1"/>
              <a:t>“My parents will be disappointed in me if I don’t go to university/Leeds.”</a:t>
            </a:r>
          </a:p>
          <a:p>
            <a:pPr eaLnBrk="1" hangingPunct="1">
              <a:buFont typeface="Wingdings" panose="05000000000000000000" pitchFamily="2" charset="2"/>
              <a:buNone/>
            </a:pPr>
            <a:endParaRPr lang="en-GB" altLang="en-US" sz="1400" i="1"/>
          </a:p>
          <a:p>
            <a:pPr eaLnBrk="1" hangingPunct="1"/>
            <a:r>
              <a:rPr lang="en-GB" altLang="en-US" sz="2800" i="1"/>
              <a:t>“I can’t be bothered researching other options; it seems like a lot of work.”</a:t>
            </a:r>
          </a:p>
          <a:p>
            <a:pPr eaLnBrk="1" hangingPunct="1">
              <a:buFont typeface="Wingdings" panose="05000000000000000000" pitchFamily="2" charset="2"/>
              <a:buNone/>
            </a:pPr>
            <a:endParaRPr lang="en-GB" altLang="en-US" sz="1400" i="1"/>
          </a:p>
          <a:p>
            <a:pPr eaLnBrk="1" hangingPunct="1"/>
            <a:r>
              <a:rPr lang="en-GB" altLang="en-US" sz="2800" i="1"/>
              <a:t>“It’ll be a laugh.”</a:t>
            </a:r>
          </a:p>
          <a:p>
            <a:endParaRPr lang="en-US"/>
          </a:p>
        </p:txBody>
      </p:sp>
    </p:spTree>
    <p:extLst>
      <p:ext uri="{BB962C8B-B14F-4D97-AF65-F5344CB8AC3E}">
        <p14:creationId xmlns:p14="http://schemas.microsoft.com/office/powerpoint/2010/main" val="242786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Where To Start?</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lstStyle/>
          <a:p>
            <a:pPr eaLnBrk="1" hangingPunct="1">
              <a:defRPr/>
            </a:pPr>
            <a:r>
              <a:rPr lang="en-GB" altLang="en-US" sz="2800"/>
              <a:t>We do not want students who drift along and then submit a university application because they haven’t thought of anything else. This is not a good idea…</a:t>
            </a:r>
            <a:r>
              <a:rPr lang="en-GB" altLang="en-US" sz="3200"/>
              <a:t> </a:t>
            </a:r>
          </a:p>
          <a:p>
            <a:pPr eaLnBrk="1" hangingPunct="1">
              <a:buFont typeface="Wingdings" panose="05000000000000000000" pitchFamily="2" charset="2"/>
              <a:buNone/>
              <a:defRPr/>
            </a:pPr>
            <a:endParaRPr lang="en-GB" altLang="en-US" sz="1400"/>
          </a:p>
          <a:p>
            <a:pPr eaLnBrk="1" hangingPunct="1">
              <a:defRPr/>
            </a:pPr>
            <a:r>
              <a:rPr lang="en-GB" altLang="en-US" sz="2800"/>
              <a:t>Taking </a:t>
            </a:r>
            <a:r>
              <a:rPr lang="en-GB" altLang="en-US" sz="2800" b="1"/>
              <a:t>proactive and decisive action</a:t>
            </a:r>
            <a:r>
              <a:rPr lang="en-GB" altLang="en-US" sz="2800"/>
              <a:t> will help them to make the right decisions</a:t>
            </a:r>
          </a:p>
          <a:p>
            <a:pPr eaLnBrk="1" hangingPunct="1">
              <a:defRPr/>
            </a:pPr>
            <a:endParaRPr lang="en-GB" altLang="en-US" sz="2800"/>
          </a:p>
          <a:p>
            <a:pPr eaLnBrk="1" hangingPunct="1">
              <a:defRPr/>
            </a:pPr>
            <a:r>
              <a:rPr lang="en-GB" altLang="en-US" sz="2800"/>
              <a:t>This requires RESEARCH</a:t>
            </a:r>
          </a:p>
          <a:p>
            <a:endParaRPr lang="en-US"/>
          </a:p>
        </p:txBody>
      </p:sp>
    </p:spTree>
    <p:extLst>
      <p:ext uri="{BB962C8B-B14F-4D97-AF65-F5344CB8AC3E}">
        <p14:creationId xmlns:p14="http://schemas.microsoft.com/office/powerpoint/2010/main" val="3322439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The Process So Far at WHS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a:xfrm>
            <a:off x="477078" y="1391479"/>
            <a:ext cx="10876722" cy="4817936"/>
          </a:xfrm>
        </p:spPr>
        <p:txBody>
          <a:bodyPr vert="horz" lIns="91440" tIns="45720" rIns="91440" bIns="45720" rtlCol="0" anchor="t">
            <a:normAutofit fontScale="25000" lnSpcReduction="20000"/>
          </a:bodyPr>
          <a:lstStyle/>
          <a:p>
            <a:pPr>
              <a:defRPr/>
            </a:pPr>
            <a:r>
              <a:rPr lang="en-GB" altLang="en-US" sz="5600" b="1" dirty="0"/>
              <a:t>Access to </a:t>
            </a:r>
            <a:r>
              <a:rPr lang="en-GB" altLang="en-US" sz="5600" b="1" dirty="0" err="1"/>
              <a:t>Unifrog</a:t>
            </a:r>
            <a:r>
              <a:rPr lang="en-GB" altLang="en-US" sz="5600" b="1" dirty="0"/>
              <a:t>, an online platform which enables student to search university courses and apprenticeships, track key skills and interactions and write personal statements</a:t>
            </a:r>
          </a:p>
          <a:p>
            <a:pPr>
              <a:defRPr/>
            </a:pPr>
            <a:r>
              <a:rPr lang="en-GB" altLang="en-US" sz="5600" b="1" dirty="0"/>
              <a:t>Encouragement to take up MOOC (Massive Open Online Course) related to subject/area of interest. With the new personal statement structure, this is now more important than ever</a:t>
            </a:r>
          </a:p>
          <a:p>
            <a:pPr>
              <a:defRPr/>
            </a:pPr>
            <a:r>
              <a:rPr lang="en-GB" altLang="en-US" sz="5600" b="1" dirty="0">
                <a:ea typeface="Calibri"/>
                <a:cs typeface="Calibri"/>
              </a:rPr>
              <a:t>Registration and access to the UCAS site which offers support for all students, regardless of the post-18 route they choose</a:t>
            </a:r>
          </a:p>
          <a:p>
            <a:pPr>
              <a:defRPr/>
            </a:pPr>
            <a:r>
              <a:rPr lang="en-GB" altLang="en-US" sz="5600" b="1" dirty="0"/>
              <a:t>Personal Development lesson presentation from University of Exeter on making the choice about going to university, personal statements and finance </a:t>
            </a:r>
            <a:endParaRPr lang="en-GB" altLang="en-US" sz="5600" b="1" dirty="0">
              <a:ea typeface="Calibri"/>
              <a:cs typeface="Calibri"/>
            </a:endParaRPr>
          </a:p>
          <a:p>
            <a:pPr>
              <a:defRPr/>
            </a:pPr>
            <a:r>
              <a:rPr lang="en-GB" altLang="en-US" sz="5600" b="1" dirty="0"/>
              <a:t>Access to careers guidance appointments with independent careers adviser and form tutor support</a:t>
            </a:r>
          </a:p>
          <a:p>
            <a:pPr>
              <a:defRPr/>
            </a:pPr>
            <a:r>
              <a:rPr lang="en-GB" altLang="en-US" sz="5600" b="1" dirty="0"/>
              <a:t>Mrs Cook drop-in support available every day in office – 3.05pm is a good time to come</a:t>
            </a:r>
            <a:endParaRPr lang="en-GB" altLang="en-US" sz="5600" b="1" dirty="0">
              <a:ea typeface="Calibri"/>
              <a:cs typeface="Calibri"/>
            </a:endParaRPr>
          </a:p>
          <a:p>
            <a:pPr>
              <a:defRPr/>
            </a:pPr>
            <a:r>
              <a:rPr lang="en-GB" altLang="en-US" sz="5600" b="1" dirty="0"/>
              <a:t>Additional support for potential medics and dentists from Mrs Warnes (Science), focusing particularly on UCAT preparation</a:t>
            </a:r>
          </a:p>
          <a:p>
            <a:pPr>
              <a:defRPr/>
            </a:pPr>
            <a:r>
              <a:rPr lang="en-GB" altLang="en-US" sz="5600" b="1" dirty="0"/>
              <a:t>Advertisement of huge variety of opportunities through Mr Williams’ Friday bulletin</a:t>
            </a:r>
            <a:endParaRPr lang="en-GB" altLang="en-US" sz="5600" b="1" dirty="0">
              <a:ea typeface="Calibri" panose="020F0502020204030204"/>
              <a:cs typeface="Calibri" panose="020F0502020204030204"/>
            </a:endParaRPr>
          </a:p>
          <a:p>
            <a:pPr>
              <a:defRPr/>
            </a:pPr>
            <a:endParaRPr lang="en-GB" altLang="en-US" sz="5600" b="1" dirty="0">
              <a:ea typeface="Calibri" panose="020F0502020204030204"/>
              <a:cs typeface="Calibri" panose="020F0502020204030204"/>
            </a:endParaRPr>
          </a:p>
          <a:p>
            <a:pPr marL="0" indent="0" eaLnBrk="1" hangingPunct="1">
              <a:buFont typeface="Wingdings" panose="05000000000000000000" pitchFamily="2" charset="2"/>
              <a:buNone/>
              <a:defRPr/>
            </a:pPr>
            <a:r>
              <a:rPr lang="en-US" altLang="en-US" sz="5600" b="1" dirty="0">
                <a:solidFill>
                  <a:srgbClr val="00B050"/>
                </a:solidFill>
              </a:rPr>
              <a:t>To come:</a:t>
            </a:r>
          </a:p>
          <a:p>
            <a:pPr eaLnBrk="1" hangingPunct="1">
              <a:defRPr/>
            </a:pPr>
            <a:r>
              <a:rPr lang="en-US" altLang="en-US" sz="5600" b="1" dirty="0">
                <a:solidFill>
                  <a:srgbClr val="00B050"/>
                </a:solidFill>
              </a:rPr>
              <a:t>Alumni support across range of post-18 choices</a:t>
            </a:r>
          </a:p>
          <a:p>
            <a:pPr eaLnBrk="1" hangingPunct="1">
              <a:defRPr/>
            </a:pPr>
            <a:r>
              <a:rPr lang="en-US" altLang="en-US" sz="5600" b="1" dirty="0">
                <a:solidFill>
                  <a:srgbClr val="00B050"/>
                </a:solidFill>
              </a:rPr>
              <a:t>Early applicant </a:t>
            </a:r>
            <a:r>
              <a:rPr lang="en-US" altLang="en-US" sz="5600" b="1" dirty="0" err="1">
                <a:solidFill>
                  <a:srgbClr val="00B050"/>
                </a:solidFill>
              </a:rPr>
              <a:t>programme</a:t>
            </a:r>
            <a:r>
              <a:rPr lang="en-US" altLang="en-US" sz="5600" b="1" dirty="0">
                <a:solidFill>
                  <a:srgbClr val="00B050"/>
                </a:solidFill>
              </a:rPr>
              <a:t> support, including Cambridge conference at Haydock</a:t>
            </a:r>
          </a:p>
          <a:p>
            <a:pPr>
              <a:defRPr/>
            </a:pPr>
            <a:r>
              <a:rPr lang="en-US" altLang="en-US" sz="5600" b="1" dirty="0">
                <a:solidFill>
                  <a:srgbClr val="00B050"/>
                </a:solidFill>
              </a:rPr>
              <a:t>Increasing awareness of apprenticeships and degree apprenticeships – Personal Development presentation next Tuesday</a:t>
            </a:r>
            <a:endParaRPr lang="en-US" altLang="en-US" sz="5600" b="1" dirty="0">
              <a:solidFill>
                <a:srgbClr val="00B050"/>
              </a:solidFill>
              <a:ea typeface="Calibri"/>
              <a:cs typeface="Calibri"/>
            </a:endParaRPr>
          </a:p>
          <a:p>
            <a:pPr eaLnBrk="1" hangingPunct="1">
              <a:defRPr/>
            </a:pPr>
            <a:r>
              <a:rPr lang="en-US" altLang="en-US" sz="5600" b="1" dirty="0">
                <a:solidFill>
                  <a:srgbClr val="00B050"/>
                </a:solidFill>
              </a:rPr>
              <a:t>Use of </a:t>
            </a:r>
            <a:r>
              <a:rPr lang="en-US" altLang="en-US" sz="5600" b="1" dirty="0" err="1">
                <a:solidFill>
                  <a:srgbClr val="00B050"/>
                </a:solidFill>
              </a:rPr>
              <a:t>Unifrog</a:t>
            </a:r>
            <a:r>
              <a:rPr lang="en-US" altLang="en-US" sz="5600" b="1" dirty="0">
                <a:solidFill>
                  <a:srgbClr val="00B050"/>
                </a:solidFill>
              </a:rPr>
              <a:t> and the UCAS Hub to support students across all routes</a:t>
            </a:r>
          </a:p>
          <a:p>
            <a:pPr>
              <a:defRPr/>
            </a:pPr>
            <a:r>
              <a:rPr lang="en-US" altLang="en-US" sz="5600" b="1" dirty="0">
                <a:solidFill>
                  <a:srgbClr val="00B050"/>
                </a:solidFill>
              </a:rPr>
              <a:t>UCAS Discovery Exhibition in Manchester on Wednesday</a:t>
            </a:r>
            <a:endParaRPr lang="en-US" altLang="en-US" sz="5600" b="1" dirty="0">
              <a:solidFill>
                <a:srgbClr val="00B050"/>
              </a:solidFill>
              <a:ea typeface="Calibri"/>
              <a:cs typeface="Calibri"/>
            </a:endParaRPr>
          </a:p>
          <a:p>
            <a:pPr eaLnBrk="1" hangingPunct="1">
              <a:defRPr/>
            </a:pPr>
            <a:r>
              <a:rPr lang="en-US" altLang="en-US" sz="5600" b="1" dirty="0">
                <a:solidFill>
                  <a:srgbClr val="00B050"/>
                </a:solidFill>
              </a:rPr>
              <a:t>Personal statement support </a:t>
            </a:r>
          </a:p>
          <a:p>
            <a:endParaRPr lang="en-US" dirty="0"/>
          </a:p>
        </p:txBody>
      </p:sp>
    </p:spTree>
    <p:extLst>
      <p:ext uri="{BB962C8B-B14F-4D97-AF65-F5344CB8AC3E}">
        <p14:creationId xmlns:p14="http://schemas.microsoft.com/office/powerpoint/2010/main" val="378979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animEffect transition="in" filter="fade">
                                      <p:cBhvr>
                                        <p:cTn id="7" dur="1000"/>
                                        <p:tgtEl>
                                          <p:spTgt spid="3">
                                            <p:txEl>
                                              <p:pRg st="9" end="9"/>
                                            </p:txEl>
                                          </p:spTgt>
                                        </p:tgtEl>
                                      </p:cBhvr>
                                    </p:animEffect>
                                    <p:anim calcmode="lin" valueType="num">
                                      <p:cBhvr>
                                        <p:cTn id="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0" end="10"/>
                                            </p:txEl>
                                          </p:spTgt>
                                        </p:tgtEl>
                                        <p:attrNameLst>
                                          <p:attrName>style.visibility</p:attrName>
                                        </p:attrNameLst>
                                      </p:cBhvr>
                                      <p:to>
                                        <p:strVal val="visible"/>
                                      </p:to>
                                    </p:set>
                                    <p:animEffect transition="in" filter="fade">
                                      <p:cBhvr>
                                        <p:cTn id="12" dur="1000"/>
                                        <p:tgtEl>
                                          <p:spTgt spid="3">
                                            <p:txEl>
                                              <p:pRg st="10" end="10"/>
                                            </p:txEl>
                                          </p:spTgt>
                                        </p:tgtEl>
                                      </p:cBhvr>
                                    </p:animEffect>
                                    <p:anim calcmode="lin" valueType="num">
                                      <p:cBhvr>
                                        <p:cTn id="1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animEffect transition="in" filter="fade">
                                      <p:cBhvr>
                                        <p:cTn id="17" dur="1000"/>
                                        <p:tgtEl>
                                          <p:spTgt spid="3">
                                            <p:txEl>
                                              <p:pRg st="11" end="11"/>
                                            </p:txEl>
                                          </p:spTgt>
                                        </p:tgtEl>
                                      </p:cBhvr>
                                    </p:animEffect>
                                    <p:anim calcmode="lin" valueType="num">
                                      <p:cBhvr>
                                        <p:cTn id="1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12" end="12"/>
                                            </p:txEl>
                                          </p:spTgt>
                                        </p:tgtEl>
                                        <p:attrNameLst>
                                          <p:attrName>style.visibility</p:attrName>
                                        </p:attrNameLst>
                                      </p:cBhvr>
                                      <p:to>
                                        <p:strVal val="visible"/>
                                      </p:to>
                                    </p:set>
                                    <p:animEffect transition="in" filter="fade">
                                      <p:cBhvr>
                                        <p:cTn id="22" dur="1000"/>
                                        <p:tgtEl>
                                          <p:spTgt spid="3">
                                            <p:txEl>
                                              <p:pRg st="12" end="12"/>
                                            </p:txEl>
                                          </p:spTgt>
                                        </p:tgtEl>
                                      </p:cBhvr>
                                    </p:animEffect>
                                    <p:anim calcmode="lin" valueType="num">
                                      <p:cBhvr>
                                        <p:cTn id="23"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12" end="1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animEffect transition="in" filter="fade">
                                      <p:cBhvr>
                                        <p:cTn id="27" dur="1000"/>
                                        <p:tgtEl>
                                          <p:spTgt spid="3">
                                            <p:txEl>
                                              <p:pRg st="13" end="13"/>
                                            </p:txEl>
                                          </p:spTgt>
                                        </p:tgtEl>
                                      </p:cBhvr>
                                    </p:animEffect>
                                    <p:anim calcmode="lin" valueType="num">
                                      <p:cBhvr>
                                        <p:cTn id="28"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13" end="1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1000"/>
                                        <p:tgtEl>
                                          <p:spTgt spid="3">
                                            <p:txEl>
                                              <p:pRg st="14" end="14"/>
                                            </p:txEl>
                                          </p:spTgt>
                                        </p:tgtEl>
                                      </p:cBhvr>
                                    </p:animEffect>
                                    <p:anim calcmode="lin" valueType="num">
                                      <p:cBhvr>
                                        <p:cTn id="33" dur="1000" fill="hold"/>
                                        <p:tgtEl>
                                          <p:spTgt spid="3">
                                            <p:txEl>
                                              <p:pRg st="14" end="14"/>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14" end="1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Effect transition="in" filter="fade">
                                      <p:cBhvr>
                                        <p:cTn id="37" dur="1000"/>
                                        <p:tgtEl>
                                          <p:spTgt spid="3">
                                            <p:txEl>
                                              <p:pRg st="15" end="15"/>
                                            </p:txEl>
                                          </p:spTgt>
                                        </p:tgtEl>
                                      </p:cBhvr>
                                    </p:animEffect>
                                    <p:anim calcmode="lin" valueType="num">
                                      <p:cBhvr>
                                        <p:cTn id="38" dur="1000" fill="hold"/>
                                        <p:tgtEl>
                                          <p:spTgt spid="3">
                                            <p:txEl>
                                              <p:pRg st="15" end="15"/>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DE94D3CF-9EEC-427E-A15A-9BDB63F1BA83}"/>
              </a:ext>
            </a:extLst>
          </p:cNvPr>
          <p:cNvSpPr>
            <a:spLocks noGrp="1" noChangeArrowheads="1"/>
          </p:cNvSpPr>
          <p:nvPr>
            <p:ph type="title"/>
          </p:nvPr>
        </p:nvSpPr>
        <p:spPr>
          <a:xfrm>
            <a:off x="627321" y="365125"/>
            <a:ext cx="10726479" cy="1325563"/>
          </a:xfrm>
        </p:spPr>
        <p:txBody>
          <a:bodyPr/>
          <a:lstStyle/>
          <a:p>
            <a:r>
              <a:rPr lang="en-GB" altLang="en-US" b="1"/>
              <a:t>What is Unifrog?</a:t>
            </a:r>
          </a:p>
        </p:txBody>
      </p:sp>
      <p:pic>
        <p:nvPicPr>
          <p:cNvPr id="26627" name="Content Placeholder 3">
            <a:extLst>
              <a:ext uri="{FF2B5EF4-FFF2-40B4-BE49-F238E27FC236}">
                <a16:creationId xmlns:a16="http://schemas.microsoft.com/office/drawing/2014/main" id="{3C8E6E7C-2A41-4CF5-84F3-F5B92350B75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976037" y="-255182"/>
            <a:ext cx="7215963" cy="7410893"/>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What is Unifrog?</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lstStyle/>
          <a:p>
            <a:r>
              <a:rPr lang="en-GB" altLang="en-US" sz="2800" dirty="0"/>
              <a:t>Endorsed by the Department for Education, </a:t>
            </a:r>
            <a:r>
              <a:rPr lang="en-GB" altLang="en-US" sz="2800" dirty="0" err="1"/>
              <a:t>Unifrog</a:t>
            </a:r>
            <a:r>
              <a:rPr lang="en-GB" altLang="en-US" sz="2800" dirty="0"/>
              <a:t> is an online platform to support students through their post-16 and 18 choices</a:t>
            </a:r>
          </a:p>
          <a:p>
            <a:r>
              <a:rPr lang="en-GB" altLang="en-US" sz="2800" dirty="0"/>
              <a:t>University and apprenticeship choices can be searched and shortlists created</a:t>
            </a:r>
          </a:p>
          <a:p>
            <a:r>
              <a:rPr lang="en-GB" altLang="en-US" sz="2800" dirty="0"/>
              <a:t>Students use it to build evidence of key </a:t>
            </a:r>
            <a:r>
              <a:rPr lang="en-GB" altLang="en-US" dirty="0"/>
              <a:t>skills</a:t>
            </a:r>
            <a:r>
              <a:rPr lang="en-GB" altLang="en-US" sz="2800" dirty="0"/>
              <a:t>, store cv and produce their personal statements</a:t>
            </a:r>
          </a:p>
          <a:p>
            <a:r>
              <a:rPr lang="en-GB" altLang="en-US" sz="2800" dirty="0"/>
              <a:t>Staff will use it to write references</a:t>
            </a:r>
          </a:p>
          <a:p>
            <a:pPr marL="0" indent="0">
              <a:buNone/>
            </a:pPr>
            <a:endParaRPr lang="en-US" dirty="0"/>
          </a:p>
        </p:txBody>
      </p:sp>
    </p:spTree>
    <p:extLst>
      <p:ext uri="{BB962C8B-B14F-4D97-AF65-F5344CB8AC3E}">
        <p14:creationId xmlns:p14="http://schemas.microsoft.com/office/powerpoint/2010/main" val="2878512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Choosing Courses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normAutofit fontScale="77500" lnSpcReduction="20000"/>
          </a:bodyPr>
          <a:lstStyle/>
          <a:p>
            <a:pPr eaLnBrk="1" hangingPunct="1">
              <a:defRPr/>
            </a:pPr>
            <a:r>
              <a:rPr lang="en-GB" altLang="en-US" sz="2800" dirty="0"/>
              <a:t>Research suggests a third of students regret their course choice</a:t>
            </a:r>
          </a:p>
          <a:p>
            <a:pPr eaLnBrk="1" hangingPunct="1">
              <a:defRPr/>
            </a:pPr>
            <a:endParaRPr lang="en-GB" altLang="en-US" sz="2800" dirty="0"/>
          </a:p>
          <a:p>
            <a:pPr eaLnBrk="1" hangingPunct="1">
              <a:defRPr/>
            </a:pPr>
            <a:r>
              <a:rPr lang="en-GB" altLang="en-US" sz="2800" dirty="0"/>
              <a:t>There are often huge variations in graduate and lifetime earnings</a:t>
            </a:r>
          </a:p>
          <a:p>
            <a:pPr eaLnBrk="1" hangingPunct="1">
              <a:buFont typeface="Wingdings" panose="05000000000000000000" pitchFamily="2" charset="2"/>
              <a:buNone/>
              <a:defRPr/>
            </a:pPr>
            <a:endParaRPr lang="en-GB" altLang="en-US" sz="2800" dirty="0"/>
          </a:p>
          <a:p>
            <a:pPr eaLnBrk="1" hangingPunct="1">
              <a:defRPr/>
            </a:pPr>
            <a:r>
              <a:rPr lang="en-GB" altLang="en-US" sz="2800" dirty="0"/>
              <a:t>Research is key: </a:t>
            </a:r>
            <a:r>
              <a:rPr lang="en-GB" altLang="en-US" sz="2800" b="1" dirty="0">
                <a:hlinkClick r:id="rId2"/>
              </a:rPr>
              <a:t>www.unistats.com</a:t>
            </a:r>
            <a:r>
              <a:rPr lang="en-GB" altLang="en-US" sz="2800" b="1" dirty="0"/>
              <a:t> </a:t>
            </a:r>
            <a:r>
              <a:rPr lang="en-GB" altLang="en-US" sz="2800" dirty="0"/>
              <a:t>is very useful to help compare % of students securing graduate jobs from various degrees.  This can also be done on </a:t>
            </a:r>
            <a:r>
              <a:rPr lang="en-GB" altLang="en-US" sz="2800" dirty="0" err="1"/>
              <a:t>Unifrog</a:t>
            </a:r>
            <a:endParaRPr lang="en-GB" altLang="en-US" sz="2800" dirty="0"/>
          </a:p>
          <a:p>
            <a:pPr eaLnBrk="1" hangingPunct="1">
              <a:defRPr/>
            </a:pPr>
            <a:endParaRPr lang="en-GB" altLang="en-US" dirty="0"/>
          </a:p>
          <a:p>
            <a:pPr eaLnBrk="1" hangingPunct="1">
              <a:defRPr/>
            </a:pPr>
            <a:r>
              <a:rPr lang="en-GB" altLang="en-US" sz="2800" dirty="0"/>
              <a:t>Look at joint honours or combined courses – you don’t necessarily have to choose one subject</a:t>
            </a:r>
          </a:p>
          <a:p>
            <a:pPr eaLnBrk="1" hangingPunct="1">
              <a:defRPr/>
            </a:pPr>
            <a:endParaRPr lang="en-GB" altLang="en-US" dirty="0"/>
          </a:p>
          <a:p>
            <a:pPr eaLnBrk="1" hangingPunct="1">
              <a:defRPr/>
            </a:pPr>
            <a:r>
              <a:rPr lang="en-GB" altLang="en-US" sz="2800" dirty="0"/>
              <a:t>Choose courses with different names and not just the same as the ones you’ve studied at school. Again, </a:t>
            </a:r>
            <a:r>
              <a:rPr lang="en-GB" altLang="en-US" sz="2800" dirty="0" err="1"/>
              <a:t>Unifrog</a:t>
            </a:r>
            <a:r>
              <a:rPr lang="en-GB" altLang="en-US" sz="2800" dirty="0"/>
              <a:t> and UCAS will give you a range of options through their course search options</a:t>
            </a:r>
          </a:p>
          <a:p>
            <a:endParaRPr lang="en-US" dirty="0"/>
          </a:p>
        </p:txBody>
      </p:sp>
    </p:spTree>
    <p:extLst>
      <p:ext uri="{BB962C8B-B14F-4D97-AF65-F5344CB8AC3E}">
        <p14:creationId xmlns:p14="http://schemas.microsoft.com/office/powerpoint/2010/main" val="28766438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Researching University Options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lstStyle/>
          <a:p>
            <a:pPr eaLnBrk="1" hangingPunct="1"/>
            <a:r>
              <a:rPr lang="en-GB" altLang="en-US" sz="2800"/>
              <a:t>Type of course?</a:t>
            </a:r>
          </a:p>
          <a:p>
            <a:pPr eaLnBrk="1" hangingPunct="1"/>
            <a:r>
              <a:rPr lang="en-GB" altLang="en-US" sz="2800"/>
              <a:t>What subject to study? </a:t>
            </a:r>
          </a:p>
          <a:p>
            <a:pPr eaLnBrk="1" hangingPunct="1"/>
            <a:r>
              <a:rPr lang="en-GB" altLang="en-US" sz="2800"/>
              <a:t>Range of modules? Flexibility?</a:t>
            </a:r>
          </a:p>
          <a:p>
            <a:pPr eaLnBrk="1" hangingPunct="1"/>
            <a:r>
              <a:rPr lang="en-GB" altLang="en-US" sz="2800"/>
              <a:t>Course requirements in relation to predicted grades?</a:t>
            </a:r>
          </a:p>
          <a:p>
            <a:pPr eaLnBrk="1" hangingPunct="1"/>
            <a:r>
              <a:rPr lang="en-GB" altLang="en-US" sz="2800"/>
              <a:t>Reputation of the university for a </a:t>
            </a:r>
            <a:r>
              <a:rPr lang="en-GB" altLang="en-US" sz="2800" u="sng"/>
              <a:t>particular course</a:t>
            </a:r>
            <a:r>
              <a:rPr lang="en-GB" altLang="en-US" sz="2800"/>
              <a:t>? (use broadsheet league tables)</a:t>
            </a:r>
          </a:p>
          <a:p>
            <a:pPr eaLnBrk="1" hangingPunct="1"/>
            <a:r>
              <a:rPr lang="en-GB" altLang="en-US" sz="2800"/>
              <a:t>Area of the country – stay near home or move far away? Cost implications of this? </a:t>
            </a:r>
          </a:p>
          <a:p>
            <a:pPr eaLnBrk="1" hangingPunct="1"/>
            <a:r>
              <a:rPr lang="en-GB" altLang="en-US" sz="2800"/>
              <a:t>Open Days</a:t>
            </a:r>
            <a:r>
              <a:rPr lang="en-US" altLang="en-US" sz="2800"/>
              <a:t>? </a:t>
            </a:r>
            <a:endParaRPr lang="en-GB" altLang="en-US" sz="2800"/>
          </a:p>
          <a:p>
            <a:endParaRPr lang="en-US"/>
          </a:p>
        </p:txBody>
      </p:sp>
    </p:spTree>
    <p:extLst>
      <p:ext uri="{BB962C8B-B14F-4D97-AF65-F5344CB8AC3E}">
        <p14:creationId xmlns:p14="http://schemas.microsoft.com/office/powerpoint/2010/main" val="1883292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78A0-CE38-54AD-FEA0-D6D7DBD0F634}"/>
              </a:ext>
            </a:extLst>
          </p:cNvPr>
          <p:cNvSpPr>
            <a:spLocks noGrp="1"/>
          </p:cNvSpPr>
          <p:nvPr>
            <p:ph type="title"/>
          </p:nvPr>
        </p:nvSpPr>
        <p:spPr/>
        <p:txBody>
          <a:bodyPr/>
          <a:lstStyle/>
          <a:p>
            <a:r>
              <a:rPr lang="en-US"/>
              <a:t>Outline of the evening</a:t>
            </a:r>
          </a:p>
        </p:txBody>
      </p:sp>
      <p:sp>
        <p:nvSpPr>
          <p:cNvPr id="3" name="TextBox 2">
            <a:extLst>
              <a:ext uri="{FF2B5EF4-FFF2-40B4-BE49-F238E27FC236}">
                <a16:creationId xmlns:a16="http://schemas.microsoft.com/office/drawing/2014/main" id="{2427004E-E785-41EF-B631-44090CD3180D}"/>
              </a:ext>
            </a:extLst>
          </p:cNvPr>
          <p:cNvSpPr txBox="1"/>
          <p:nvPr/>
        </p:nvSpPr>
        <p:spPr>
          <a:xfrm>
            <a:off x="967409" y="2809461"/>
            <a:ext cx="9793356" cy="1938992"/>
          </a:xfrm>
          <a:prstGeom prst="rect">
            <a:avLst/>
          </a:prstGeom>
          <a:noFill/>
        </p:spPr>
        <p:txBody>
          <a:bodyPr wrap="square" lIns="91440" tIns="45720" rIns="91440" bIns="45720" rtlCol="0" anchor="t">
            <a:spAutoFit/>
          </a:bodyPr>
          <a:lstStyle/>
          <a:p>
            <a:pPr>
              <a:defRPr/>
            </a:pPr>
            <a:r>
              <a:rPr lang="en-GB" sz="2400" b="1" dirty="0">
                <a:solidFill>
                  <a:schemeClr val="bg1"/>
                </a:solidFill>
              </a:rPr>
              <a:t>Mrs H Cook – Careers Lead and Head of Post-16 Guidance</a:t>
            </a:r>
          </a:p>
          <a:p>
            <a:pPr marL="342900" indent="-342900">
              <a:buFont typeface="Arial" panose="020B0604020202020204" pitchFamily="34" charset="0"/>
              <a:buChar char="•"/>
              <a:defRPr/>
            </a:pPr>
            <a:r>
              <a:rPr lang="en-GB" sz="2400" b="1" dirty="0">
                <a:solidFill>
                  <a:schemeClr val="bg1"/>
                </a:solidFill>
              </a:rPr>
              <a:t>Range of post-18 options </a:t>
            </a:r>
          </a:p>
          <a:p>
            <a:pPr marL="0" indent="0">
              <a:buFont typeface="Wingdings" panose="05000000000000000000" pitchFamily="2" charset="2"/>
              <a:buNone/>
              <a:defRPr/>
            </a:pPr>
            <a:endParaRPr lang="en-GB" sz="2400" b="1" dirty="0">
              <a:solidFill>
                <a:schemeClr val="bg1"/>
              </a:solidFill>
            </a:endParaRPr>
          </a:p>
          <a:p>
            <a:pPr>
              <a:defRPr/>
            </a:pPr>
            <a:r>
              <a:rPr lang="en-GB" sz="2400" b="1" dirty="0">
                <a:solidFill>
                  <a:schemeClr val="bg1"/>
                </a:solidFill>
              </a:rPr>
              <a:t> George Smith – UK Student Recruitment Officer - University of Liverpool</a:t>
            </a:r>
            <a:endParaRPr lang="en-GB" sz="2400" b="1" dirty="0">
              <a:solidFill>
                <a:schemeClr val="bg1"/>
              </a:solidFill>
              <a:ea typeface="Calibri"/>
              <a:cs typeface="Calibri"/>
            </a:endParaRPr>
          </a:p>
          <a:p>
            <a:pPr marL="342900" indent="-342900">
              <a:buFont typeface="Arial" panose="020B0604020202020204" pitchFamily="34" charset="0"/>
              <a:buChar char="•"/>
              <a:defRPr/>
            </a:pPr>
            <a:r>
              <a:rPr lang="en-GB" sz="2400" b="1" dirty="0">
                <a:solidFill>
                  <a:schemeClr val="bg1"/>
                </a:solidFill>
              </a:rPr>
              <a:t>Student finance </a:t>
            </a:r>
          </a:p>
        </p:txBody>
      </p:sp>
    </p:spTree>
    <p:extLst>
      <p:ext uri="{BB962C8B-B14F-4D97-AF65-F5344CB8AC3E}">
        <p14:creationId xmlns:p14="http://schemas.microsoft.com/office/powerpoint/2010/main" val="1638183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Open Days Advice (more to come)</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a:xfrm>
            <a:off x="838200" y="1825624"/>
            <a:ext cx="10515600" cy="4561923"/>
          </a:xfrm>
        </p:spPr>
        <p:txBody>
          <a:bodyPr vert="horz" lIns="91440" tIns="45720" rIns="91440" bIns="45720" rtlCol="0" anchor="t">
            <a:normAutofit/>
          </a:bodyPr>
          <a:lstStyle/>
          <a:p>
            <a:pPr>
              <a:defRPr/>
            </a:pPr>
            <a:r>
              <a:rPr lang="en-GB" altLang="en-US" sz="2800" dirty="0"/>
              <a:t>Start looking into when these are now – make a spread sheet!</a:t>
            </a:r>
            <a:endParaRPr lang="en-GB" altLang="en-US" sz="2800" dirty="0">
              <a:ea typeface="Calibri"/>
              <a:cs typeface="Calibri"/>
            </a:endParaRPr>
          </a:p>
          <a:p>
            <a:pPr>
              <a:defRPr/>
            </a:pPr>
            <a:r>
              <a:rPr lang="en-GB" altLang="en-US" sz="2800" dirty="0"/>
              <a:t>Use UCAS, opendays.com and universities’ own websites – kee</a:t>
            </a:r>
            <a:r>
              <a:rPr lang="en-GB" altLang="en-US" dirty="0"/>
              <a:t>p checking</a:t>
            </a:r>
            <a:endParaRPr lang="en-GB" altLang="en-US" sz="2800" dirty="0">
              <a:ea typeface="Calibri"/>
              <a:cs typeface="Calibri"/>
            </a:endParaRPr>
          </a:p>
          <a:p>
            <a:pPr>
              <a:defRPr/>
            </a:pPr>
            <a:r>
              <a:rPr lang="en-GB" altLang="en-US" sz="2800" dirty="0"/>
              <a:t>Some need to register first</a:t>
            </a:r>
          </a:p>
          <a:p>
            <a:pPr>
              <a:defRPr/>
            </a:pPr>
            <a:r>
              <a:rPr lang="en-GB" altLang="en-US" sz="2800" dirty="0"/>
              <a:t>Often recorded versions so students and parents can access at any time </a:t>
            </a:r>
            <a:endParaRPr lang="en-GB" altLang="en-US" dirty="0"/>
          </a:p>
          <a:p>
            <a:pPr>
              <a:defRPr/>
            </a:pPr>
            <a:r>
              <a:rPr lang="en-GB" altLang="en-US" sz="2800" dirty="0"/>
              <a:t>Need to fit around other commitments, e.g. exams, trips and work experience</a:t>
            </a:r>
            <a:endParaRPr lang="en-GB" altLang="en-US" sz="2800" dirty="0">
              <a:ea typeface="Calibri"/>
              <a:cs typeface="Calibri"/>
            </a:endParaRPr>
          </a:p>
          <a:p>
            <a:pPr>
              <a:defRPr/>
            </a:pPr>
            <a:r>
              <a:rPr lang="en-GB" altLang="en-US" b="1" dirty="0"/>
              <a:t>N</a:t>
            </a:r>
            <a:r>
              <a:rPr lang="en-GB" altLang="en-US" sz="2800" b="1" dirty="0"/>
              <a:t>othing beats a visit!  </a:t>
            </a:r>
            <a:endParaRPr lang="en-GB" altLang="en-US" sz="2600" b="1" dirty="0">
              <a:ea typeface="Calibri"/>
              <a:cs typeface="Calibri"/>
            </a:endParaRPr>
          </a:p>
          <a:p>
            <a:endParaRPr lang="en-US" dirty="0"/>
          </a:p>
        </p:txBody>
      </p:sp>
    </p:spTree>
    <p:extLst>
      <p:ext uri="{BB962C8B-B14F-4D97-AF65-F5344CB8AC3E}">
        <p14:creationId xmlns:p14="http://schemas.microsoft.com/office/powerpoint/2010/main" val="18820213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Predicted Grades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a:xfrm>
            <a:off x="728870" y="1690688"/>
            <a:ext cx="10624930" cy="4486275"/>
          </a:xfrm>
        </p:spPr>
        <p:txBody>
          <a:bodyPr vert="horz" lIns="91440" tIns="45720" rIns="91440" bIns="45720" rtlCol="0" anchor="t">
            <a:normAutofit fontScale="92500" lnSpcReduction="20000"/>
          </a:bodyPr>
          <a:lstStyle/>
          <a:p>
            <a:pPr eaLnBrk="1" hangingPunct="1">
              <a:lnSpc>
                <a:spcPct val="80000"/>
              </a:lnSpc>
              <a:defRPr/>
            </a:pPr>
            <a:r>
              <a:rPr lang="en-GB" altLang="en-US" sz="2800" b="1"/>
              <a:t>Entry criteria </a:t>
            </a:r>
            <a:r>
              <a:rPr lang="en-GB" altLang="en-US" sz="2800"/>
              <a:t>for</a:t>
            </a:r>
            <a:r>
              <a:rPr lang="en-GB" altLang="en-US" sz="2800" b="1"/>
              <a:t> </a:t>
            </a:r>
            <a:r>
              <a:rPr lang="en-GB" altLang="en-US" sz="2800"/>
              <a:t>courses is published in prospectuses and online. Calling / emailing to check is advised; entry requirements and selection criteria sometimes change within the cycle.  E.g. a course might require AAB or 112 points (equivalent to BBC or BB Merit)</a:t>
            </a:r>
          </a:p>
          <a:p>
            <a:pPr marL="0" indent="0" eaLnBrk="1" hangingPunct="1">
              <a:lnSpc>
                <a:spcPct val="80000"/>
              </a:lnSpc>
              <a:buFont typeface="Wingdings" panose="05000000000000000000" pitchFamily="2" charset="2"/>
              <a:buNone/>
              <a:defRPr/>
            </a:pPr>
            <a:endParaRPr lang="en-GB" altLang="en-US" sz="2800"/>
          </a:p>
          <a:p>
            <a:pPr>
              <a:lnSpc>
                <a:spcPct val="80000"/>
              </a:lnSpc>
              <a:defRPr/>
            </a:pPr>
            <a:r>
              <a:rPr lang="en-GB" altLang="en-US" sz="2800"/>
              <a:t>Choices </a:t>
            </a:r>
            <a:r>
              <a:rPr lang="en-GB" altLang="en-US" sz="2800" b="1"/>
              <a:t>must</a:t>
            </a:r>
            <a:r>
              <a:rPr lang="en-GB" altLang="en-US" sz="2800"/>
              <a:t> be in line with students’ predicted grades</a:t>
            </a:r>
            <a:r>
              <a:rPr lang="en-GB" altLang="en-US"/>
              <a:t> BUT there may well be some flexibility around published grades so ring universities and talk to them at open days</a:t>
            </a:r>
            <a:endParaRPr lang="en-GB" altLang="en-US" sz="2800">
              <a:ea typeface="Calibri"/>
              <a:cs typeface="Calibri"/>
            </a:endParaRPr>
          </a:p>
          <a:p>
            <a:pPr eaLnBrk="1" hangingPunct="1">
              <a:lnSpc>
                <a:spcPct val="80000"/>
              </a:lnSpc>
              <a:defRPr/>
            </a:pPr>
            <a:endParaRPr lang="en-GB" altLang="en-US" sz="2800" b="1"/>
          </a:p>
          <a:p>
            <a:pPr eaLnBrk="1" hangingPunct="1">
              <a:lnSpc>
                <a:spcPct val="80000"/>
              </a:lnSpc>
              <a:defRPr/>
            </a:pPr>
            <a:r>
              <a:rPr lang="en-GB" altLang="en-US"/>
              <a:t>S</a:t>
            </a:r>
            <a:r>
              <a:rPr lang="en-GB" altLang="en-US" sz="2800"/>
              <a:t>tudents must </a:t>
            </a:r>
            <a:r>
              <a:rPr lang="en-GB" altLang="en-US" sz="2800" b="1"/>
              <a:t>declare all GCSE/BTEC grades </a:t>
            </a:r>
            <a:r>
              <a:rPr lang="en-GB" altLang="en-US" sz="2800"/>
              <a:t>when applying to university</a:t>
            </a:r>
          </a:p>
          <a:p>
            <a:pPr marL="0" indent="0" eaLnBrk="1" hangingPunct="1">
              <a:lnSpc>
                <a:spcPct val="80000"/>
              </a:lnSpc>
              <a:buFont typeface="Wingdings" panose="05000000000000000000" pitchFamily="2" charset="2"/>
              <a:buNone/>
              <a:defRPr/>
            </a:pPr>
            <a:r>
              <a:rPr lang="en-GB" altLang="en-US" sz="2800"/>
              <a:t> </a:t>
            </a:r>
          </a:p>
          <a:p>
            <a:pPr eaLnBrk="1" hangingPunct="1">
              <a:lnSpc>
                <a:spcPct val="80000"/>
              </a:lnSpc>
              <a:defRPr/>
            </a:pPr>
            <a:r>
              <a:rPr lang="en-GB" altLang="en-US" sz="2800"/>
              <a:t>We advise choosing a </a:t>
            </a:r>
            <a:r>
              <a:rPr lang="en-GB" altLang="en-US" sz="2800" b="1"/>
              <a:t>“spread” of choices </a:t>
            </a:r>
            <a:r>
              <a:rPr lang="en-GB" altLang="en-US" sz="2800"/>
              <a:t>to be safe i.e. 2 at an aspirational grade level (but still within predicted grades), 2 at a very realistic level and at least one at a lower level (Unifrog helps with this) </a:t>
            </a:r>
          </a:p>
          <a:p>
            <a:endParaRPr lang="en-US"/>
          </a:p>
        </p:txBody>
      </p:sp>
    </p:spTree>
    <p:extLst>
      <p:ext uri="{BB962C8B-B14F-4D97-AF65-F5344CB8AC3E}">
        <p14:creationId xmlns:p14="http://schemas.microsoft.com/office/powerpoint/2010/main" val="20927582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4884-2A70-3E0B-3035-711A2BD184A0}"/>
              </a:ext>
            </a:extLst>
          </p:cNvPr>
          <p:cNvSpPr>
            <a:spLocks noGrp="1"/>
          </p:cNvSpPr>
          <p:nvPr>
            <p:ph type="title"/>
          </p:nvPr>
        </p:nvSpPr>
        <p:spPr/>
        <p:txBody>
          <a:bodyPr/>
          <a:lstStyle/>
          <a:p>
            <a:r>
              <a:rPr lang="en-GB" dirty="0"/>
              <a:t>Our Policy</a:t>
            </a:r>
          </a:p>
        </p:txBody>
      </p:sp>
      <p:sp>
        <p:nvSpPr>
          <p:cNvPr id="3" name="Content Placeholder 2">
            <a:extLst>
              <a:ext uri="{FF2B5EF4-FFF2-40B4-BE49-F238E27FC236}">
                <a16:creationId xmlns:a16="http://schemas.microsoft.com/office/drawing/2014/main" id="{7E934B78-128B-DDE0-2B6C-DC9472F11462}"/>
              </a:ext>
            </a:extLst>
          </p:cNvPr>
          <p:cNvSpPr>
            <a:spLocks noGrp="1"/>
          </p:cNvSpPr>
          <p:nvPr>
            <p:ph idx="1"/>
          </p:nvPr>
        </p:nvSpPr>
        <p:spPr/>
        <p:txBody>
          <a:bodyPr/>
          <a:lstStyle/>
          <a:p>
            <a:r>
              <a:rPr lang="en-GB" dirty="0"/>
              <a:t>Teachers will use their professional judgement to provide predicted grades. These are largely based on the Year 12 assessments which will take place in April this year. However, teachers will also consider assessments completed through the year (exam style, not points/knowledge tests), attitude, effort and attendance as well as individual circumstances.</a:t>
            </a:r>
          </a:p>
          <a:p>
            <a:r>
              <a:rPr lang="en-GB" dirty="0"/>
              <a:t>Predicted grades for UCAS will be given to students via </a:t>
            </a:r>
            <a:r>
              <a:rPr lang="en-GB" dirty="0" err="1"/>
              <a:t>Unifrog</a:t>
            </a:r>
            <a:endParaRPr lang="en-GB" dirty="0"/>
          </a:p>
        </p:txBody>
      </p:sp>
    </p:spTree>
    <p:extLst>
      <p:ext uri="{BB962C8B-B14F-4D97-AF65-F5344CB8AC3E}">
        <p14:creationId xmlns:p14="http://schemas.microsoft.com/office/powerpoint/2010/main" val="3432342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University Application Process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a:xfrm>
            <a:off x="689113" y="1690688"/>
            <a:ext cx="10664687" cy="4486275"/>
          </a:xfrm>
        </p:spPr>
        <p:txBody>
          <a:bodyPr vert="horz" lIns="91440" tIns="45720" rIns="91440" bIns="45720" rtlCol="0" anchor="t">
            <a:normAutofit fontScale="92500" lnSpcReduction="20000"/>
          </a:bodyPr>
          <a:lstStyle/>
          <a:p>
            <a:pPr eaLnBrk="1" hangingPunct="1">
              <a:lnSpc>
                <a:spcPct val="80000"/>
              </a:lnSpc>
              <a:defRPr/>
            </a:pPr>
            <a:r>
              <a:rPr lang="en-GB" altLang="en-US"/>
              <a:t>All online via the UCAS Hub (University &amp; College Administration System)</a:t>
            </a:r>
          </a:p>
          <a:p>
            <a:pPr eaLnBrk="1" hangingPunct="1">
              <a:lnSpc>
                <a:spcPct val="80000"/>
              </a:lnSpc>
              <a:defRPr/>
            </a:pPr>
            <a:endParaRPr lang="en-GB" altLang="en-US"/>
          </a:p>
          <a:p>
            <a:pPr>
              <a:lnSpc>
                <a:spcPct val="80000"/>
              </a:lnSpc>
              <a:defRPr/>
            </a:pPr>
            <a:r>
              <a:rPr lang="en-GB" altLang="en-US"/>
              <a:t>All students will register during Personal Development lessons in the summer term. Support sheets provided for guidance</a:t>
            </a:r>
          </a:p>
          <a:p>
            <a:pPr eaLnBrk="1" hangingPunct="1">
              <a:lnSpc>
                <a:spcPct val="80000"/>
              </a:lnSpc>
              <a:buFont typeface="Wingdings" panose="05000000000000000000" pitchFamily="2" charset="2"/>
              <a:buNone/>
              <a:defRPr/>
            </a:pPr>
            <a:endParaRPr lang="en-GB" altLang="en-US"/>
          </a:p>
          <a:p>
            <a:pPr eaLnBrk="1" hangingPunct="1">
              <a:lnSpc>
                <a:spcPct val="80000"/>
              </a:lnSpc>
              <a:defRPr/>
            </a:pPr>
            <a:r>
              <a:rPr lang="en-GB" altLang="en-US"/>
              <a:t>Students will receive sessions on how to apply and how to write a personal statement through tutorial time and through their own research.  Support is also available on Unifrog</a:t>
            </a:r>
          </a:p>
          <a:p>
            <a:pPr eaLnBrk="1" hangingPunct="1">
              <a:lnSpc>
                <a:spcPct val="80000"/>
              </a:lnSpc>
              <a:buFont typeface="Wingdings" panose="05000000000000000000" pitchFamily="2" charset="2"/>
              <a:buNone/>
              <a:defRPr/>
            </a:pPr>
            <a:endParaRPr lang="en-GB" altLang="en-US"/>
          </a:p>
          <a:p>
            <a:pPr eaLnBrk="1" hangingPunct="1">
              <a:lnSpc>
                <a:spcPct val="80000"/>
              </a:lnSpc>
              <a:defRPr/>
            </a:pPr>
            <a:r>
              <a:rPr lang="en-GB" altLang="en-US"/>
              <a:t>Students must take responsibility for ensuring they know what to do and for when: </a:t>
            </a:r>
            <a:r>
              <a:rPr lang="en-GB" altLang="en-US" b="1"/>
              <a:t>ultimately it is their application</a:t>
            </a:r>
            <a:r>
              <a:rPr lang="en-GB" altLang="en-US"/>
              <a:t> </a:t>
            </a:r>
          </a:p>
          <a:p>
            <a:pPr marL="0" indent="0" eaLnBrk="1" hangingPunct="1">
              <a:lnSpc>
                <a:spcPct val="80000"/>
              </a:lnSpc>
              <a:buFont typeface="Wingdings" panose="05000000000000000000" pitchFamily="2" charset="2"/>
              <a:buNone/>
              <a:defRPr/>
            </a:pPr>
            <a:endParaRPr lang="en-GB" altLang="en-US"/>
          </a:p>
          <a:p>
            <a:pPr eaLnBrk="1" hangingPunct="1">
              <a:lnSpc>
                <a:spcPct val="80000"/>
              </a:lnSpc>
              <a:defRPr/>
            </a:pPr>
            <a:r>
              <a:rPr lang="en-GB" altLang="en-US" b="1"/>
              <a:t>Avoid last-minute applications as these will not be checked.</a:t>
            </a:r>
          </a:p>
          <a:p>
            <a:endParaRPr lang="en-US"/>
          </a:p>
        </p:txBody>
      </p:sp>
    </p:spTree>
    <p:extLst>
      <p:ext uri="{BB962C8B-B14F-4D97-AF65-F5344CB8AC3E}">
        <p14:creationId xmlns:p14="http://schemas.microsoft.com/office/powerpoint/2010/main" val="1533278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Personal Statements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vert="horz" lIns="91440" tIns="45720" rIns="91440" bIns="45720" rtlCol="0" anchor="t">
            <a:normAutofit fontScale="85000" lnSpcReduction="20000"/>
          </a:bodyPr>
          <a:lstStyle/>
          <a:p>
            <a:pPr eaLnBrk="1" hangingPunct="1">
              <a:defRPr/>
            </a:pPr>
            <a:r>
              <a:rPr lang="en-GB" altLang="en-US" sz="2800"/>
              <a:t>Students’ chance to sell themselves </a:t>
            </a:r>
          </a:p>
          <a:p>
            <a:pPr eaLnBrk="1" hangingPunct="1">
              <a:buFont typeface="Wingdings" panose="05000000000000000000" pitchFamily="2" charset="2"/>
              <a:buNone/>
              <a:defRPr/>
            </a:pPr>
            <a:endParaRPr lang="en-GB" altLang="en-US" sz="700"/>
          </a:p>
          <a:p>
            <a:pPr eaLnBrk="1" hangingPunct="1">
              <a:defRPr/>
            </a:pPr>
            <a:r>
              <a:rPr lang="en-GB" altLang="en-US" sz="2800"/>
              <a:t>Takes time and effort: should not be left until the last minute</a:t>
            </a:r>
          </a:p>
          <a:p>
            <a:pPr eaLnBrk="1" hangingPunct="1">
              <a:buFont typeface="Wingdings" panose="05000000000000000000" pitchFamily="2" charset="2"/>
              <a:buNone/>
              <a:defRPr/>
            </a:pPr>
            <a:endParaRPr lang="en-GB" altLang="en-US" sz="700"/>
          </a:p>
          <a:p>
            <a:pPr eaLnBrk="1" hangingPunct="1">
              <a:defRPr/>
            </a:pPr>
            <a:r>
              <a:rPr lang="en-GB" altLang="en-US" sz="2800"/>
              <a:t>Form tutors will check personal statements and give advice. However, deadlines must be met </a:t>
            </a:r>
          </a:p>
          <a:p>
            <a:pPr eaLnBrk="1" hangingPunct="1">
              <a:buFont typeface="Wingdings" panose="05000000000000000000" pitchFamily="2" charset="2"/>
              <a:buNone/>
              <a:defRPr/>
            </a:pPr>
            <a:endParaRPr lang="en-GB" altLang="en-US" sz="700"/>
          </a:p>
          <a:p>
            <a:pPr eaLnBrk="1" hangingPunct="1">
              <a:defRPr/>
            </a:pPr>
            <a:r>
              <a:rPr lang="en-GB" altLang="en-US" sz="2800"/>
              <a:t>Should make clear reference to the chosen course and </a:t>
            </a:r>
            <a:r>
              <a:rPr lang="en-GB" altLang="en-US" sz="2800" b="1"/>
              <a:t>why</a:t>
            </a:r>
            <a:r>
              <a:rPr lang="en-GB" altLang="en-US" sz="2800"/>
              <a:t> they want to study this</a:t>
            </a:r>
          </a:p>
          <a:p>
            <a:pPr>
              <a:defRPr/>
            </a:pPr>
            <a:r>
              <a:rPr lang="en-GB" altLang="en-US">
                <a:ea typeface="Calibri" panose="020F0502020204030204"/>
                <a:cs typeface="Calibri" panose="020F0502020204030204"/>
              </a:rPr>
              <a:t>Will change to a 3 part structure for current Year 12</a:t>
            </a:r>
            <a:endParaRPr lang="en-GB" altLang="en-US" sz="2800">
              <a:ea typeface="Calibri" panose="020F0502020204030204"/>
              <a:cs typeface="Calibri" panose="020F0502020204030204"/>
            </a:endParaRPr>
          </a:p>
          <a:p>
            <a:pPr marL="0" indent="0">
              <a:buNone/>
              <a:defRPr/>
            </a:pPr>
            <a:endParaRPr lang="en-GB" altLang="en-US"/>
          </a:p>
          <a:p>
            <a:pPr eaLnBrk="1" hangingPunct="1">
              <a:defRPr/>
            </a:pPr>
            <a:r>
              <a:rPr lang="en-GB" altLang="en-US" sz="2800" b="1"/>
              <a:t>Must be their own work.  UCAS software will pick up plagiarism and AI and AI generated statements are very obviously AI generated!  UCAS advice is available </a:t>
            </a:r>
            <a:endParaRPr lang="en-GB">
              <a:ea typeface="Calibri"/>
              <a:cs typeface="Calibri"/>
            </a:endParaRPr>
          </a:p>
          <a:p>
            <a:pPr eaLnBrk="1" hangingPunct="1">
              <a:defRPr/>
            </a:pPr>
            <a:endParaRPr lang="en-GB"/>
          </a:p>
          <a:p>
            <a:pPr eaLnBrk="1" hangingPunct="1">
              <a:defRPr/>
            </a:pPr>
            <a:endParaRPr lang="en-GB" altLang="en-US" sz="2800" b="1"/>
          </a:p>
          <a:p>
            <a:endParaRPr lang="en-US"/>
          </a:p>
        </p:txBody>
      </p:sp>
    </p:spTree>
    <p:extLst>
      <p:ext uri="{BB962C8B-B14F-4D97-AF65-F5344CB8AC3E}">
        <p14:creationId xmlns:p14="http://schemas.microsoft.com/office/powerpoint/2010/main" val="963209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Other Considerations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normAutofit fontScale="92500" lnSpcReduction="20000"/>
          </a:bodyPr>
          <a:lstStyle/>
          <a:p>
            <a:pPr eaLnBrk="1" hangingPunct="1">
              <a:lnSpc>
                <a:spcPct val="90000"/>
              </a:lnSpc>
              <a:buFont typeface="Wingdings" panose="05000000000000000000" pitchFamily="2" charset="2"/>
              <a:buNone/>
            </a:pPr>
            <a:r>
              <a:rPr lang="en-US" altLang="en-US" sz="2800"/>
              <a:t>Institutions use additional measures, such as:</a:t>
            </a:r>
          </a:p>
          <a:p>
            <a:pPr eaLnBrk="1" hangingPunct="1">
              <a:lnSpc>
                <a:spcPct val="90000"/>
              </a:lnSpc>
              <a:buFont typeface="Wingdings" panose="05000000000000000000" pitchFamily="2" charset="2"/>
              <a:buNone/>
            </a:pPr>
            <a:endParaRPr lang="en-US" altLang="en-US" sz="900"/>
          </a:p>
          <a:p>
            <a:pPr eaLnBrk="1" hangingPunct="1">
              <a:lnSpc>
                <a:spcPct val="90000"/>
              </a:lnSpc>
            </a:pPr>
            <a:r>
              <a:rPr lang="en-US" altLang="en-US" sz="2800" b="1"/>
              <a:t>Interviews</a:t>
            </a:r>
            <a:r>
              <a:rPr lang="en-US" altLang="en-US" sz="2800"/>
              <a:t>: gauge how serious students are about the course </a:t>
            </a:r>
            <a:endParaRPr lang="en-US" altLang="en-US" sz="2800" b="1"/>
          </a:p>
          <a:p>
            <a:pPr eaLnBrk="1" hangingPunct="1">
              <a:lnSpc>
                <a:spcPct val="90000"/>
              </a:lnSpc>
            </a:pPr>
            <a:r>
              <a:rPr lang="en-US" altLang="en-US" sz="2800" b="1"/>
              <a:t>Admission tests: </a:t>
            </a:r>
            <a:r>
              <a:rPr lang="en-US" altLang="en-US" sz="2800"/>
              <a:t>will be flagged on the UCAS application and the admissions criteria </a:t>
            </a:r>
          </a:p>
          <a:p>
            <a:pPr eaLnBrk="1" hangingPunct="1">
              <a:lnSpc>
                <a:spcPct val="90000"/>
              </a:lnSpc>
            </a:pPr>
            <a:r>
              <a:rPr lang="en-US" altLang="en-US" sz="2800" b="1"/>
              <a:t>Submission of work: </a:t>
            </a:r>
            <a:r>
              <a:rPr lang="en-US" altLang="en-US" sz="2800"/>
              <a:t>such as portfolios </a:t>
            </a:r>
          </a:p>
          <a:p>
            <a:pPr eaLnBrk="1" hangingPunct="1">
              <a:lnSpc>
                <a:spcPct val="90000"/>
              </a:lnSpc>
            </a:pPr>
            <a:r>
              <a:rPr lang="en-US" altLang="en-US" sz="2800" b="1"/>
              <a:t>Applicant days and “interviews”</a:t>
            </a:r>
          </a:p>
          <a:p>
            <a:pPr eaLnBrk="1" hangingPunct="1">
              <a:lnSpc>
                <a:spcPct val="90000"/>
              </a:lnSpc>
            </a:pPr>
            <a:endParaRPr lang="en-US" altLang="en-US" sz="1050"/>
          </a:p>
          <a:p>
            <a:pPr eaLnBrk="1" hangingPunct="1">
              <a:lnSpc>
                <a:spcPct val="90000"/>
              </a:lnSpc>
              <a:buFont typeface="Wingdings" panose="05000000000000000000" pitchFamily="2" charset="2"/>
              <a:buNone/>
            </a:pPr>
            <a:r>
              <a:rPr lang="en-US" altLang="en-US" sz="2800" b="1" u="sng"/>
              <a:t>Therefore…</a:t>
            </a:r>
          </a:p>
          <a:p>
            <a:pPr eaLnBrk="1" hangingPunct="1">
              <a:lnSpc>
                <a:spcPct val="90000"/>
              </a:lnSpc>
            </a:pPr>
            <a:endParaRPr lang="en-US" altLang="en-US" sz="1050"/>
          </a:p>
          <a:p>
            <a:pPr eaLnBrk="1" hangingPunct="1">
              <a:lnSpc>
                <a:spcPct val="90000"/>
              </a:lnSpc>
            </a:pPr>
            <a:r>
              <a:rPr lang="en-US" altLang="en-US" sz="2800"/>
              <a:t>With thousands of courses on offer, requirements vary</a:t>
            </a:r>
          </a:p>
          <a:p>
            <a:pPr eaLnBrk="1" hangingPunct="1">
              <a:lnSpc>
                <a:spcPct val="90000"/>
              </a:lnSpc>
            </a:pPr>
            <a:r>
              <a:rPr lang="en-US" altLang="en-US" sz="2800"/>
              <a:t>Students must check: this is </a:t>
            </a:r>
            <a:r>
              <a:rPr lang="en-US" altLang="en-US" sz="2800" b="1"/>
              <a:t>their responsibility</a:t>
            </a:r>
            <a:r>
              <a:rPr lang="en-US" altLang="en-US" sz="2800"/>
              <a:t> </a:t>
            </a:r>
            <a:endParaRPr lang="en-GB" altLang="en-US" sz="3200"/>
          </a:p>
          <a:p>
            <a:endParaRPr lang="en-US"/>
          </a:p>
        </p:txBody>
      </p:sp>
    </p:spTree>
    <p:extLst>
      <p:ext uri="{BB962C8B-B14F-4D97-AF65-F5344CB8AC3E}">
        <p14:creationId xmlns:p14="http://schemas.microsoft.com/office/powerpoint/2010/main" val="7927624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Early Applicants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vert="horz" lIns="91440" tIns="45720" rIns="91440" bIns="45720" rtlCol="0" anchor="t">
            <a:normAutofit fontScale="77500" lnSpcReduction="20000"/>
          </a:bodyPr>
          <a:lstStyle/>
          <a:p>
            <a:pPr eaLnBrk="1" hangingPunct="1">
              <a:lnSpc>
                <a:spcPct val="90000"/>
              </a:lnSpc>
            </a:pPr>
            <a:r>
              <a:rPr lang="en-US" altLang="en-US" sz="2800" dirty="0"/>
              <a:t>Applications for Oxford / Cambridge and Medicine / Dentistry / Veterinary </a:t>
            </a:r>
            <a:r>
              <a:rPr lang="en-US" altLang="en-US" dirty="0"/>
              <a:t>S</a:t>
            </a:r>
            <a:r>
              <a:rPr lang="en-US" altLang="en-US" sz="2800" dirty="0"/>
              <a:t>cience have an </a:t>
            </a:r>
            <a:r>
              <a:rPr lang="en-US" altLang="en-US" sz="2800" b="1" u="sng" dirty="0"/>
              <a:t>early application deadline of 15</a:t>
            </a:r>
            <a:r>
              <a:rPr lang="en-US" altLang="en-US" sz="2800" b="1" u="sng" baseline="30000" dirty="0"/>
              <a:t>th</a:t>
            </a:r>
            <a:r>
              <a:rPr lang="en-US" altLang="en-US" sz="2800" b="1" u="sng" dirty="0"/>
              <a:t> October </a:t>
            </a:r>
            <a:r>
              <a:rPr lang="en-US" altLang="en-US" b="1" u="sng" dirty="0"/>
              <a:t>2026</a:t>
            </a:r>
            <a:endParaRPr lang="en-US" altLang="en-US" sz="2800" dirty="0"/>
          </a:p>
          <a:p>
            <a:pPr eaLnBrk="1" hangingPunct="1">
              <a:lnSpc>
                <a:spcPct val="90000"/>
              </a:lnSpc>
              <a:buFont typeface="Wingdings" panose="05000000000000000000" pitchFamily="2" charset="2"/>
              <a:buNone/>
            </a:pPr>
            <a:endParaRPr lang="en-US" altLang="en-US" sz="900" dirty="0"/>
          </a:p>
          <a:p>
            <a:pPr eaLnBrk="1" hangingPunct="1">
              <a:lnSpc>
                <a:spcPct val="90000"/>
              </a:lnSpc>
              <a:buFont typeface="Wingdings" panose="05000000000000000000" pitchFamily="2" charset="2"/>
              <a:buNone/>
            </a:pPr>
            <a:endParaRPr lang="en-US" altLang="en-US" sz="900" dirty="0"/>
          </a:p>
          <a:p>
            <a:pPr eaLnBrk="1" hangingPunct="1">
              <a:lnSpc>
                <a:spcPct val="90000"/>
              </a:lnSpc>
            </a:pPr>
            <a:r>
              <a:rPr lang="en-US" altLang="en-US" sz="2800" dirty="0"/>
              <a:t>Meetings provide further information for these students to be prepared as they submit applications so </a:t>
            </a:r>
            <a:r>
              <a:rPr lang="en-US" altLang="en-US" sz="2800" b="1" dirty="0"/>
              <a:t>much earlier</a:t>
            </a:r>
            <a:r>
              <a:rPr lang="en-US" altLang="en-US" sz="2800" dirty="0"/>
              <a:t> </a:t>
            </a:r>
          </a:p>
          <a:p>
            <a:pPr eaLnBrk="1" hangingPunct="1">
              <a:lnSpc>
                <a:spcPct val="90000"/>
              </a:lnSpc>
              <a:buFont typeface="Wingdings" panose="05000000000000000000" pitchFamily="2" charset="2"/>
              <a:buNone/>
            </a:pPr>
            <a:endParaRPr lang="en-US" altLang="en-US" sz="1050" dirty="0"/>
          </a:p>
          <a:p>
            <a:pPr eaLnBrk="1" hangingPunct="1">
              <a:lnSpc>
                <a:spcPct val="90000"/>
              </a:lnSpc>
            </a:pPr>
            <a:r>
              <a:rPr lang="en-US" altLang="en-US" sz="2800" dirty="0"/>
              <a:t>These students must be extra </a:t>
            </a:r>
            <a:r>
              <a:rPr lang="en-US" altLang="en-US" sz="2800" b="1" dirty="0"/>
              <a:t>proactive and prepared </a:t>
            </a:r>
            <a:r>
              <a:rPr lang="en-US" altLang="en-US" sz="2800" dirty="0"/>
              <a:t>as the deadline will come around very quickly </a:t>
            </a:r>
          </a:p>
          <a:p>
            <a:pPr marL="0" indent="0" eaLnBrk="1" hangingPunct="1">
              <a:lnSpc>
                <a:spcPct val="90000"/>
              </a:lnSpc>
              <a:buNone/>
            </a:pPr>
            <a:endParaRPr lang="en-US" altLang="en-US" sz="2800" dirty="0"/>
          </a:p>
          <a:p>
            <a:r>
              <a:rPr lang="en-GB" altLang="en-US" sz="2800" dirty="0"/>
              <a:t>Oxford and Cambridge applicants need to be demonstrating a real passion for learning and going beyond the curriculum</a:t>
            </a:r>
          </a:p>
          <a:p>
            <a:pPr eaLnBrk="1" hangingPunct="1">
              <a:lnSpc>
                <a:spcPct val="90000"/>
              </a:lnSpc>
            </a:pPr>
            <a:endParaRPr lang="en-US" altLang="en-US" sz="2800" dirty="0"/>
          </a:p>
          <a:p>
            <a:pPr eaLnBrk="1" hangingPunct="1">
              <a:lnSpc>
                <a:spcPct val="90000"/>
              </a:lnSpc>
              <a:buFont typeface="Wingdings" panose="05000000000000000000" pitchFamily="2" charset="2"/>
              <a:buNone/>
            </a:pPr>
            <a:endParaRPr lang="en-US" altLang="en-US" sz="1600" dirty="0"/>
          </a:p>
          <a:p>
            <a:pPr algn="ctr" eaLnBrk="1" hangingPunct="1">
              <a:lnSpc>
                <a:spcPct val="90000"/>
              </a:lnSpc>
              <a:buFont typeface="Wingdings" panose="05000000000000000000" pitchFamily="2" charset="2"/>
              <a:buNone/>
            </a:pPr>
            <a:r>
              <a:rPr lang="en-US" altLang="en-US" sz="3200" b="1" dirty="0"/>
              <a:t>There is nothing to stop others applying early if they wish </a:t>
            </a:r>
          </a:p>
          <a:p>
            <a:endParaRPr lang="en-US" dirty="0"/>
          </a:p>
        </p:txBody>
      </p:sp>
    </p:spTree>
    <p:extLst>
      <p:ext uri="{BB962C8B-B14F-4D97-AF65-F5344CB8AC3E}">
        <p14:creationId xmlns:p14="http://schemas.microsoft.com/office/powerpoint/2010/main" val="3657454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BDECE73-60E5-AFE6-E1AA-2FBFD91B5210}"/>
              </a:ext>
            </a:extLst>
          </p:cNvPr>
          <p:cNvSpPr>
            <a:spLocks noGrp="1"/>
          </p:cNvSpPr>
          <p:nvPr>
            <p:ph type="ctrTitle"/>
          </p:nvPr>
        </p:nvSpPr>
        <p:spPr>
          <a:xfrm>
            <a:off x="566237" y="3031106"/>
            <a:ext cx="5321608" cy="795787"/>
          </a:xfrm>
        </p:spPr>
        <p:txBody>
          <a:bodyPr/>
          <a:lstStyle/>
          <a:p>
            <a:r>
              <a:rPr lang="en-GB" dirty="0">
                <a:latin typeface="Arial Black" panose="020B0A04020102020204" pitchFamily="34" charset="0"/>
                <a:cs typeface="Poppins" panose="00000500000000000000" pitchFamily="2" charset="0"/>
              </a:rPr>
              <a:t>Student finance</a:t>
            </a:r>
          </a:p>
        </p:txBody>
      </p:sp>
      <p:sp>
        <p:nvSpPr>
          <p:cNvPr id="12" name="Text Placeholder 5">
            <a:extLst>
              <a:ext uri="{FF2B5EF4-FFF2-40B4-BE49-F238E27FC236}">
                <a16:creationId xmlns:a16="http://schemas.microsoft.com/office/drawing/2014/main" id="{F5D4910D-4121-0E47-0053-E8214E1A8F38}"/>
              </a:ext>
            </a:extLst>
          </p:cNvPr>
          <p:cNvSpPr>
            <a:spLocks noGrp="1"/>
          </p:cNvSpPr>
          <p:nvPr>
            <p:ph type="body" idx="13"/>
          </p:nvPr>
        </p:nvSpPr>
        <p:spPr>
          <a:xfrm>
            <a:off x="566237" y="4851400"/>
            <a:ext cx="5624251" cy="1701799"/>
          </a:xfrm>
        </p:spPr>
        <p:txBody>
          <a:bodyPr/>
          <a:lstStyle/>
          <a:p>
            <a:r>
              <a:rPr lang="en-GB" b="1" dirty="0">
                <a:latin typeface="Arial Black" panose="020B0A04020102020204" pitchFamily="34" charset="0"/>
                <a:cs typeface="Poppins" panose="00000500000000000000" pitchFamily="2" charset="0"/>
              </a:rPr>
              <a:t>George</a:t>
            </a:r>
            <a:r>
              <a:rPr lang="en-GB" dirty="0">
                <a:latin typeface="Arial Black" panose="020B0A04020102020204" pitchFamily="34" charset="0"/>
                <a:cs typeface="Poppins" panose="00000500000000000000" pitchFamily="2" charset="0"/>
              </a:rPr>
              <a:t> – UK Student Recruitment, Admissions &amp; Widening Participation</a:t>
            </a:r>
          </a:p>
          <a:p>
            <a:endParaRPr lang="en-GB" dirty="0">
              <a:latin typeface="Arial Black" panose="020B0A04020102020204" pitchFamily="34" charset="0"/>
              <a:cs typeface="Poppins" panose="00000500000000000000" pitchFamily="2" charset="0"/>
            </a:endParaRPr>
          </a:p>
          <a:p>
            <a:fld id="{FDD3F970-64ED-4685-93A7-DECBE5906E3C}" type="datetime4">
              <a:rPr lang="en-GB" smtClean="0">
                <a:latin typeface="Arial Black" panose="020B0A04020102020204" pitchFamily="34" charset="0"/>
              </a:rPr>
              <a:t>06 March 2026</a:t>
            </a:fld>
            <a:endParaRPr lang="en-GB" dirty="0">
              <a:latin typeface="Arial Black" panose="020B0A04020102020204" pitchFamily="34" charset="0"/>
            </a:endParaRPr>
          </a:p>
        </p:txBody>
      </p:sp>
    </p:spTree>
    <p:extLst>
      <p:ext uri="{BB962C8B-B14F-4D97-AF65-F5344CB8AC3E}">
        <p14:creationId xmlns:p14="http://schemas.microsoft.com/office/powerpoint/2010/main" val="42425731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E7819FE-8E0B-4BBA-A429-5462DE165CE8}"/>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sp>
        <p:nvSpPr>
          <p:cNvPr id="10" name="Title 1">
            <a:extLst>
              <a:ext uri="{FF2B5EF4-FFF2-40B4-BE49-F238E27FC236}">
                <a16:creationId xmlns:a16="http://schemas.microsoft.com/office/drawing/2014/main" id="{8A704EA9-46C2-95BF-8A31-194AB4AB1BB8}"/>
              </a:ext>
            </a:extLst>
          </p:cNvPr>
          <p:cNvSpPr>
            <a:spLocks noGrp="1"/>
          </p:cNvSpPr>
          <p:nvPr>
            <p:ph type="ctrTitle"/>
          </p:nvPr>
        </p:nvSpPr>
        <p:spPr>
          <a:xfrm>
            <a:off x="685728" y="1450378"/>
            <a:ext cx="5520000" cy="685800"/>
          </a:xfrm>
        </p:spPr>
        <p:txBody>
          <a:bodyPr>
            <a:normAutofit fontScale="90000"/>
          </a:bodyPr>
          <a:lstStyle/>
          <a:p>
            <a:r>
              <a:rPr lang="en-GB" sz="3200" dirty="0">
                <a:latin typeface="Arial Black" panose="020B0A04020102020204" pitchFamily="34" charset="0"/>
                <a:cs typeface="Poppins" panose="00000500000000000000" pitchFamily="2" charset="0"/>
              </a:rPr>
              <a:t>Today’s session…</a:t>
            </a:r>
          </a:p>
        </p:txBody>
      </p:sp>
      <p:sp>
        <p:nvSpPr>
          <p:cNvPr id="11" name="Subtitle 2">
            <a:extLst>
              <a:ext uri="{FF2B5EF4-FFF2-40B4-BE49-F238E27FC236}">
                <a16:creationId xmlns:a16="http://schemas.microsoft.com/office/drawing/2014/main" id="{7F9BB252-7CA2-EA57-E9D4-1C1DA3C864BE}"/>
              </a:ext>
            </a:extLst>
          </p:cNvPr>
          <p:cNvSpPr>
            <a:spLocks noGrp="1"/>
          </p:cNvSpPr>
          <p:nvPr>
            <p:ph type="subTitle" idx="1"/>
          </p:nvPr>
        </p:nvSpPr>
        <p:spPr>
          <a:xfrm>
            <a:off x="685728" y="3174678"/>
            <a:ext cx="10276439" cy="2232945"/>
          </a:xfrm>
        </p:spPr>
        <p:txBody>
          <a:bodyPr/>
          <a:lstStyle/>
          <a:p>
            <a:pPr marL="342900" lvl="0" indent="-342900">
              <a:lnSpc>
                <a:spcPts val="3100"/>
              </a:lnSpc>
              <a:spcAft>
                <a:spcPts val="700"/>
              </a:spcAft>
              <a:buFont typeface="Arial" panose="020B0604020202020204" pitchFamily="34" charset="0"/>
              <a:buChar char="•"/>
            </a:pPr>
            <a:r>
              <a:rPr lang="en-GB" sz="2400" b="1" cap="none" spc="0" dirty="0">
                <a:solidFill>
                  <a:srgbClr val="FFFFFF"/>
                </a:solidFill>
                <a:latin typeface="Arial Black" panose="020B0A04020102020204" pitchFamily="34" charset="0"/>
                <a:ea typeface="+mn-ea"/>
                <a:cs typeface="Poppins" panose="00000500000000000000" pitchFamily="2" charset="0"/>
              </a:rPr>
              <a:t>Costs at university</a:t>
            </a:r>
          </a:p>
          <a:p>
            <a:pPr marL="342900" lvl="0" indent="-342900">
              <a:lnSpc>
                <a:spcPts val="3100"/>
              </a:lnSpc>
              <a:spcAft>
                <a:spcPts val="700"/>
              </a:spcAft>
              <a:buFont typeface="Arial" panose="020B0604020202020204" pitchFamily="34" charset="0"/>
              <a:buChar char="•"/>
            </a:pPr>
            <a:r>
              <a:rPr lang="en-GB" sz="2400" b="1" cap="none" spc="0" dirty="0">
                <a:solidFill>
                  <a:srgbClr val="FFFFFF"/>
                </a:solidFill>
                <a:latin typeface="Arial Black" panose="020B0A04020102020204" pitchFamily="34" charset="0"/>
                <a:ea typeface="+mn-ea"/>
                <a:cs typeface="Poppins" panose="00000500000000000000" pitchFamily="2" charset="0"/>
              </a:rPr>
              <a:t>How to fund your time at university</a:t>
            </a:r>
          </a:p>
          <a:p>
            <a:pPr marL="342900" lvl="0" indent="-342900">
              <a:lnSpc>
                <a:spcPts val="3100"/>
              </a:lnSpc>
              <a:spcAft>
                <a:spcPts val="700"/>
              </a:spcAft>
              <a:buFont typeface="Arial" panose="020B0604020202020204" pitchFamily="34" charset="0"/>
              <a:buChar char="•"/>
            </a:pPr>
            <a:r>
              <a:rPr lang="en-GB" sz="2400" b="1" cap="none" spc="0" dirty="0">
                <a:solidFill>
                  <a:srgbClr val="FFFFFF"/>
                </a:solidFill>
                <a:latin typeface="Arial Black" panose="020B0A04020102020204" pitchFamily="34" charset="0"/>
                <a:ea typeface="+mn-ea"/>
                <a:cs typeface="Poppins" panose="00000500000000000000" pitchFamily="2" charset="0"/>
              </a:rPr>
              <a:t>How to make the most of your money</a:t>
            </a:r>
          </a:p>
          <a:p>
            <a:pPr marL="342900" lvl="0" indent="-342900">
              <a:lnSpc>
                <a:spcPts val="3100"/>
              </a:lnSpc>
              <a:spcAft>
                <a:spcPts val="700"/>
              </a:spcAft>
              <a:buFont typeface="Arial" panose="020B0604020202020204" pitchFamily="34" charset="0"/>
              <a:buChar char="•"/>
            </a:pPr>
            <a:r>
              <a:rPr lang="en-GB" sz="2400" b="1" cap="none" spc="0" dirty="0">
                <a:solidFill>
                  <a:srgbClr val="FFFFFF"/>
                </a:solidFill>
                <a:latin typeface="Arial Black" panose="020B0A04020102020204" pitchFamily="34" charset="0"/>
                <a:ea typeface="+mn-ea"/>
                <a:cs typeface="Poppins" panose="00000500000000000000" pitchFamily="2" charset="0"/>
              </a:rPr>
              <a:t>How it’s all paid back</a:t>
            </a:r>
          </a:p>
          <a:p>
            <a:pPr lvl="0">
              <a:lnSpc>
                <a:spcPts val="3100"/>
              </a:lnSpc>
              <a:spcAft>
                <a:spcPts val="700"/>
              </a:spcAft>
            </a:pPr>
            <a:endParaRPr lang="en-GB" sz="1600" b="1" cap="none" spc="0" dirty="0">
              <a:solidFill>
                <a:srgbClr val="FFFFFF"/>
              </a:solidFill>
              <a:latin typeface="Arial Black" panose="020B0A04020102020204" pitchFamily="34" charset="0"/>
              <a:ea typeface="+mn-ea"/>
              <a:cs typeface="Poppins" panose="00000500000000000000" pitchFamily="2" charset="0"/>
            </a:endParaRPr>
          </a:p>
        </p:txBody>
      </p:sp>
    </p:spTree>
    <p:extLst>
      <p:ext uri="{BB962C8B-B14F-4D97-AF65-F5344CB8AC3E}">
        <p14:creationId xmlns:p14="http://schemas.microsoft.com/office/powerpoint/2010/main" val="298542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50"/>
                                        <p:tgtEl>
                                          <p:spTgt spid="11">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xEl>
                                              <p:pRg st="1" end="1"/>
                                            </p:txEl>
                                          </p:spTgt>
                                        </p:tgtEl>
                                        <p:attrNameLst>
                                          <p:attrName>style.visibility</p:attrName>
                                        </p:attrNameLst>
                                      </p:cBhvr>
                                      <p:to>
                                        <p:strVal val="visible"/>
                                      </p:to>
                                    </p:set>
                                    <p:animEffect transition="in" filter="fade">
                                      <p:cBhvr>
                                        <p:cTn id="10" dur="250"/>
                                        <p:tgtEl>
                                          <p:spTgt spid="11">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animEffect transition="in" filter="fade">
                                      <p:cBhvr>
                                        <p:cTn id="13" dur="250"/>
                                        <p:tgtEl>
                                          <p:spTgt spid="11">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xEl>
                                              <p:pRg st="3" end="3"/>
                                            </p:txEl>
                                          </p:spTgt>
                                        </p:tgtEl>
                                        <p:attrNameLst>
                                          <p:attrName>style.visibility</p:attrName>
                                        </p:attrNameLst>
                                      </p:cBhvr>
                                      <p:to>
                                        <p:strVal val="visible"/>
                                      </p:to>
                                    </p:set>
                                    <p:animEffect transition="in" filter="fade">
                                      <p:cBhvr>
                                        <p:cTn id="16" dur="25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CD5B0-18F5-88AE-881E-DD07073701E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0AFE655-00E2-A967-6D59-702B23965EC0}"/>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sp>
        <p:nvSpPr>
          <p:cNvPr id="6" name="Title 1">
            <a:extLst>
              <a:ext uri="{FF2B5EF4-FFF2-40B4-BE49-F238E27FC236}">
                <a16:creationId xmlns:a16="http://schemas.microsoft.com/office/drawing/2014/main" id="{28920153-8EB7-9364-17BD-51456A5F6DAF}"/>
              </a:ext>
            </a:extLst>
          </p:cNvPr>
          <p:cNvSpPr txBox="1">
            <a:spLocks/>
          </p:cNvSpPr>
          <p:nvPr/>
        </p:nvSpPr>
        <p:spPr>
          <a:xfrm>
            <a:off x="4151376" y="3429000"/>
            <a:ext cx="6854081" cy="1517904"/>
          </a:xfrm>
          <a:prstGeom prst="rect">
            <a:avLst/>
          </a:prstGeom>
          <a:ln w="22225">
            <a:solidFill>
              <a:schemeClr val="bg1"/>
            </a:solidFill>
          </a:ln>
        </p:spPr>
        <p:txBody>
          <a:bodyPr vert="horz" lIns="216000" tIns="108000" rIns="216000" bIns="108000" rtlCol="0" anchor="b">
            <a:noAutofit/>
          </a:bodyPr>
          <a:lstStyle>
            <a:lvl1pPr algn="l" defTabSz="914400" rtl="0" eaLnBrk="1" latinLnBrk="0" hangingPunct="1">
              <a:lnSpc>
                <a:spcPct val="90000"/>
              </a:lnSpc>
              <a:spcBef>
                <a:spcPct val="0"/>
              </a:spcBef>
              <a:buNone/>
              <a:defRPr sz="3450" b="1" i="0" kern="1200" cap="all" baseline="0">
                <a:solidFill>
                  <a:schemeClr val="bg1"/>
                </a:solidFill>
                <a:latin typeface="+mj-lt"/>
                <a:ea typeface="Polaris Book" panose="02000000000000000000" pitchFamily="2" charset="0"/>
                <a:cs typeface="Polaris Book" panose="02000000000000000000" pitchFamily="2" charset="0"/>
              </a:defRPr>
            </a:lvl1pPr>
          </a:lstStyle>
          <a:p>
            <a:r>
              <a:rPr lang="en-GB" sz="4400" dirty="0">
                <a:latin typeface="Poppins" panose="00000500000000000000" pitchFamily="2" charset="0"/>
                <a:cs typeface="Poppins" panose="00000500000000000000" pitchFamily="2" charset="0"/>
              </a:rPr>
              <a:t>Maintenance/living Costs</a:t>
            </a:r>
            <a:endParaRPr lang="en-GB" sz="4400" b="0" dirty="0">
              <a:latin typeface="Poppins" panose="00000500000000000000" pitchFamily="2" charset="0"/>
              <a:cs typeface="Poppins" panose="00000500000000000000" pitchFamily="2" charset="0"/>
            </a:endParaRPr>
          </a:p>
        </p:txBody>
      </p:sp>
      <p:sp>
        <p:nvSpPr>
          <p:cNvPr id="9" name="Title 1">
            <a:extLst>
              <a:ext uri="{FF2B5EF4-FFF2-40B4-BE49-F238E27FC236}">
                <a16:creationId xmlns:a16="http://schemas.microsoft.com/office/drawing/2014/main" id="{31247487-D850-79D2-B1E1-9149BD01B7D0}"/>
              </a:ext>
            </a:extLst>
          </p:cNvPr>
          <p:cNvSpPr>
            <a:spLocks noGrp="1"/>
          </p:cNvSpPr>
          <p:nvPr>
            <p:ph type="ctrTitle"/>
          </p:nvPr>
        </p:nvSpPr>
        <p:spPr>
          <a:xfrm>
            <a:off x="1392060" y="2519701"/>
            <a:ext cx="4181426" cy="909299"/>
          </a:xfrm>
        </p:spPr>
        <p:txBody>
          <a:bodyPr anchor="b"/>
          <a:lstStyle/>
          <a:p>
            <a:r>
              <a:rPr lang="en-GB" sz="4400" dirty="0">
                <a:latin typeface="Poppins" panose="00000500000000000000" pitchFamily="2" charset="0"/>
                <a:cs typeface="Poppins" panose="00000500000000000000" pitchFamily="2" charset="0"/>
              </a:rPr>
              <a:t>Tuition fees</a:t>
            </a:r>
          </a:p>
        </p:txBody>
      </p:sp>
      <p:pic>
        <p:nvPicPr>
          <p:cNvPr id="5" name="Picture 4">
            <a:extLst>
              <a:ext uri="{FF2B5EF4-FFF2-40B4-BE49-F238E27FC236}">
                <a16:creationId xmlns:a16="http://schemas.microsoft.com/office/drawing/2014/main" id="{9CF1F6A1-53D7-29F7-5E35-A4155C9CC66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90658" y="2519701"/>
            <a:ext cx="1127858" cy="1176630"/>
          </a:xfrm>
          <a:prstGeom prst="rect">
            <a:avLst/>
          </a:prstGeom>
        </p:spPr>
      </p:pic>
    </p:spTree>
    <p:extLst>
      <p:ext uri="{BB962C8B-B14F-4D97-AF65-F5344CB8AC3E}">
        <p14:creationId xmlns:p14="http://schemas.microsoft.com/office/powerpoint/2010/main" val="80263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WHS Post-18 Trends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a:xfrm>
            <a:off x="838200" y="1825625"/>
            <a:ext cx="10515600" cy="4555510"/>
          </a:xfrm>
        </p:spPr>
        <p:txBody>
          <a:bodyPr vert="horz" lIns="91440" tIns="45720" rIns="91440" bIns="45720" rtlCol="0" anchor="t">
            <a:normAutofit fontScale="70000" lnSpcReduction="20000"/>
          </a:bodyPr>
          <a:lstStyle/>
          <a:p>
            <a:r>
              <a:rPr lang="en-US" altLang="en-US" sz="2800" dirty="0"/>
              <a:t>Many WHS students still see university as the only option </a:t>
            </a:r>
            <a:r>
              <a:rPr lang="en-US" altLang="en-US" sz="2800" b="1" dirty="0"/>
              <a:t>but horizons are broadening - </a:t>
            </a:r>
            <a:r>
              <a:rPr lang="en-US" altLang="en-US" dirty="0"/>
              <a:t>more</a:t>
            </a:r>
            <a:r>
              <a:rPr lang="en-US" altLang="en-US" sz="2800" dirty="0"/>
              <a:t> students</a:t>
            </a:r>
            <a:r>
              <a:rPr lang="en-US" altLang="en-US" dirty="0"/>
              <a:t> looking at</a:t>
            </a:r>
            <a:r>
              <a:rPr lang="en-US" altLang="en-US" sz="2800" dirty="0"/>
              <a:t> apprenticeships and de</a:t>
            </a:r>
            <a:r>
              <a:rPr lang="en-US" altLang="en-US" dirty="0"/>
              <a:t>gree apprenticeships.</a:t>
            </a:r>
          </a:p>
          <a:p>
            <a:pPr marL="0" indent="0">
              <a:buNone/>
            </a:pPr>
            <a:endParaRPr lang="en-US" altLang="en-US" sz="2800" dirty="0">
              <a:ea typeface="Calibri"/>
              <a:cs typeface="Calibri"/>
            </a:endParaRPr>
          </a:p>
          <a:p>
            <a:r>
              <a:rPr lang="en-US" altLang="en-US" dirty="0">
                <a:latin typeface="Calibri"/>
                <a:ea typeface="Calibri"/>
                <a:cs typeface="Calibri"/>
              </a:rPr>
              <a:t>More of our students in 2025 kept their options open and were considering both university and apprenticeship/employment pathways BUT many ended up starting university last autumn because universities accepted them, even if they hadn't got the grades.</a:t>
            </a:r>
          </a:p>
          <a:p>
            <a:pPr marL="0" indent="0">
              <a:buNone/>
            </a:pPr>
            <a:endParaRPr lang="en-US" altLang="en-US" dirty="0">
              <a:solidFill>
                <a:srgbClr val="012346"/>
              </a:solidFill>
              <a:latin typeface="Calibri"/>
              <a:ea typeface="Calibri"/>
              <a:cs typeface="Calibri"/>
            </a:endParaRPr>
          </a:p>
          <a:p>
            <a:r>
              <a:rPr lang="en-US" dirty="0">
                <a:solidFill>
                  <a:srgbClr val="000000"/>
                </a:solidFill>
                <a:latin typeface="Calibri"/>
                <a:ea typeface="Calibri"/>
                <a:cs typeface="Calibri"/>
              </a:rPr>
              <a:t>171 current Year 13 applications have been sent to universities in the UK.  This equates to 78% of the cohort which is 1% higher than the figure this time last year and up on 74% in January 2023. Nationally the figure is 40.1% and this figure has remained steady since the pandemic.</a:t>
            </a:r>
            <a:endParaRPr lang="en-US" altLang="en-US" dirty="0">
              <a:latin typeface="Calibri"/>
              <a:ea typeface="Calibri"/>
              <a:cs typeface="Calibri"/>
            </a:endParaRPr>
          </a:p>
          <a:p>
            <a:pPr marL="0" indent="0" eaLnBrk="1" hangingPunct="1">
              <a:lnSpc>
                <a:spcPct val="90000"/>
              </a:lnSpc>
              <a:buNone/>
            </a:pPr>
            <a:endParaRPr lang="en-US" altLang="en-US" sz="2800" dirty="0"/>
          </a:p>
          <a:p>
            <a:pPr eaLnBrk="1" hangingPunct="1">
              <a:lnSpc>
                <a:spcPct val="90000"/>
              </a:lnSpc>
            </a:pPr>
            <a:r>
              <a:rPr lang="en-US" altLang="en-US" sz="2800" dirty="0"/>
              <a:t>We encourage all students to fully consider all options available to them. “Trying” university carries a financial cost from the minute students begin as well as an emotional cost if things aren’t right</a:t>
            </a:r>
            <a:r>
              <a:rPr lang="en-US" altLang="en-US" dirty="0"/>
              <a:t>. But apprenticeships and employment are not easy to come by – the number of apprenticeships has dropped by 40% over the last 10 years and employers are sometimes reticent to take on students at 18.</a:t>
            </a:r>
            <a:endParaRPr lang="en-US" altLang="en-US" sz="2800" dirty="0">
              <a:ea typeface="Calibri"/>
              <a:cs typeface="Calibri"/>
            </a:endParaRPr>
          </a:p>
          <a:p>
            <a:endParaRPr lang="en-US" dirty="0"/>
          </a:p>
        </p:txBody>
      </p:sp>
    </p:spTree>
    <p:extLst>
      <p:ext uri="{BB962C8B-B14F-4D97-AF65-F5344CB8AC3E}">
        <p14:creationId xmlns:p14="http://schemas.microsoft.com/office/powerpoint/2010/main" val="1263003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id="{6648553D-0D5A-D89F-9494-62738567DC15}"/>
              </a:ext>
            </a:extLst>
          </p:cNvPr>
          <p:cNvGrpSpPr/>
          <p:nvPr/>
        </p:nvGrpSpPr>
        <p:grpSpPr>
          <a:xfrm>
            <a:off x="5023610" y="586290"/>
            <a:ext cx="2338814" cy="1055339"/>
            <a:chOff x="5023610" y="586290"/>
            <a:chExt cx="2338814" cy="1055339"/>
          </a:xfrm>
        </p:grpSpPr>
        <p:cxnSp>
          <p:nvCxnSpPr>
            <p:cNvPr id="56" name="Connector: Curved 55">
              <a:extLst>
                <a:ext uri="{FF2B5EF4-FFF2-40B4-BE49-F238E27FC236}">
                  <a16:creationId xmlns:a16="http://schemas.microsoft.com/office/drawing/2014/main" id="{9DC3CBEE-2C8A-80D0-801E-32F8986600E0}"/>
                </a:ext>
              </a:extLst>
            </p:cNvPr>
            <p:cNvCxnSpPr>
              <a:cxnSpLocks/>
            </p:cNvCxnSpPr>
            <p:nvPr/>
          </p:nvCxnSpPr>
          <p:spPr>
            <a:xfrm rot="10800000">
              <a:off x="6873302" y="1485110"/>
              <a:ext cx="489122" cy="156519"/>
            </a:xfrm>
            <a:prstGeom prst="curvedConnector3">
              <a:avLst/>
            </a:prstGeom>
            <a:solidFill>
              <a:schemeClr val="bg1"/>
            </a:solidFill>
            <a:ln w="28575">
              <a:solidFill>
                <a:srgbClr val="FFD100"/>
              </a:solidFill>
            </a:ln>
          </p:spPr>
          <p:style>
            <a:lnRef idx="1">
              <a:schemeClr val="accent1"/>
            </a:lnRef>
            <a:fillRef idx="0">
              <a:schemeClr val="accent1"/>
            </a:fillRef>
            <a:effectRef idx="0">
              <a:schemeClr val="accent1"/>
            </a:effectRef>
            <a:fontRef idx="minor">
              <a:schemeClr val="tx1"/>
            </a:fontRef>
          </p:style>
        </p:cxnSp>
        <p:sp>
          <p:nvSpPr>
            <p:cNvPr id="53" name="Flowchart: Off-page Connector 52">
              <a:extLst>
                <a:ext uri="{FF2B5EF4-FFF2-40B4-BE49-F238E27FC236}">
                  <a16:creationId xmlns:a16="http://schemas.microsoft.com/office/drawing/2014/main" id="{E8FF7DA4-3E4F-CC32-D35A-67F706AF5A38}"/>
                </a:ext>
              </a:extLst>
            </p:cNvPr>
            <p:cNvSpPr/>
            <p:nvPr/>
          </p:nvSpPr>
          <p:spPr>
            <a:xfrm rot="17961158" flipH="1">
              <a:off x="5667095" y="-57195"/>
              <a:ext cx="802997" cy="2089967"/>
            </a:xfrm>
            <a:prstGeom prst="flowChartOffpageConnector">
              <a:avLst/>
            </a:prstGeom>
            <a:solidFill>
              <a:schemeClr val="bg1"/>
            </a:solid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algn="ctr"/>
              <a:r>
                <a:rPr lang="en-GB" sz="1600" dirty="0">
                  <a:solidFill>
                    <a:srgbClr val="002060"/>
                  </a:solidFill>
                  <a:latin typeface="Arial Black" panose="020B0A04020102020204" pitchFamily="34" charset="0"/>
                </a:rPr>
                <a:t>Foundation Programme</a:t>
              </a:r>
            </a:p>
            <a:p>
              <a:pPr algn="ctr"/>
              <a:r>
                <a:rPr lang="en-GB" sz="1600" dirty="0">
                  <a:solidFill>
                    <a:srgbClr val="002060"/>
                  </a:solidFill>
                  <a:latin typeface="Arial Black" panose="020B0A04020102020204" pitchFamily="34" charset="0"/>
                </a:rPr>
                <a:t>£9,790</a:t>
              </a:r>
            </a:p>
          </p:txBody>
        </p:sp>
      </p:grpSp>
      <p:grpSp>
        <p:nvGrpSpPr>
          <p:cNvPr id="43" name="Group 42">
            <a:extLst>
              <a:ext uri="{FF2B5EF4-FFF2-40B4-BE49-F238E27FC236}">
                <a16:creationId xmlns:a16="http://schemas.microsoft.com/office/drawing/2014/main" id="{541CAA71-F8DF-18DD-1CE9-D07E579641E1}"/>
              </a:ext>
            </a:extLst>
          </p:cNvPr>
          <p:cNvGrpSpPr/>
          <p:nvPr/>
        </p:nvGrpSpPr>
        <p:grpSpPr>
          <a:xfrm rot="19238002">
            <a:off x="8183795" y="1184722"/>
            <a:ext cx="2490932" cy="1062653"/>
            <a:chOff x="4813062" y="4455031"/>
            <a:chExt cx="3164558" cy="1501287"/>
          </a:xfrm>
          <a:solidFill>
            <a:schemeClr val="bg1"/>
          </a:solidFill>
        </p:grpSpPr>
        <p:cxnSp>
          <p:nvCxnSpPr>
            <p:cNvPr id="45" name="Connector: Curved 44">
              <a:extLst>
                <a:ext uri="{FF2B5EF4-FFF2-40B4-BE49-F238E27FC236}">
                  <a16:creationId xmlns:a16="http://schemas.microsoft.com/office/drawing/2014/main" id="{F679F563-F744-F649-BE43-3225AB0A0B7A}"/>
                </a:ext>
              </a:extLst>
            </p:cNvPr>
            <p:cNvCxnSpPr>
              <a:cxnSpLocks/>
            </p:cNvCxnSpPr>
            <p:nvPr/>
          </p:nvCxnSpPr>
          <p:spPr>
            <a:xfrm>
              <a:off x="4813062" y="4455031"/>
              <a:ext cx="724679" cy="576072"/>
            </a:xfrm>
            <a:prstGeom prst="curvedConnector3">
              <a:avLst/>
            </a:prstGeom>
            <a:grpFill/>
            <a:ln w="28575">
              <a:solidFill>
                <a:srgbClr val="FFD100"/>
              </a:solidFill>
            </a:ln>
          </p:spPr>
          <p:style>
            <a:lnRef idx="1">
              <a:schemeClr val="accent1"/>
            </a:lnRef>
            <a:fillRef idx="0">
              <a:schemeClr val="accent1"/>
            </a:fillRef>
            <a:effectRef idx="0">
              <a:schemeClr val="accent1"/>
            </a:effectRef>
            <a:fontRef idx="minor">
              <a:schemeClr val="tx1"/>
            </a:fontRef>
          </p:style>
        </p:cxnSp>
        <p:sp>
          <p:nvSpPr>
            <p:cNvPr id="44" name="Flowchart: Off-page Connector 43">
              <a:extLst>
                <a:ext uri="{FF2B5EF4-FFF2-40B4-BE49-F238E27FC236}">
                  <a16:creationId xmlns:a16="http://schemas.microsoft.com/office/drawing/2014/main" id="{B4897AFE-3035-95AE-58A3-FA2B42CAB417}"/>
                </a:ext>
              </a:extLst>
            </p:cNvPr>
            <p:cNvSpPr/>
            <p:nvPr/>
          </p:nvSpPr>
          <p:spPr>
            <a:xfrm rot="6680567">
              <a:off x="6215700" y="4194398"/>
              <a:ext cx="868680" cy="2655160"/>
            </a:xfrm>
            <a:prstGeom prst="flowChartOffpageConnector">
              <a:avLst/>
            </a:prstGeom>
            <a:grp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rgbClr val="002060"/>
                  </a:solidFill>
                  <a:latin typeface="Arial Black" panose="020B0A04020102020204" pitchFamily="34" charset="0"/>
                </a:rPr>
                <a:t>Year Abroad</a:t>
              </a:r>
            </a:p>
            <a:p>
              <a:pPr algn="ctr"/>
              <a:r>
                <a:rPr lang="en-GB" sz="1600" dirty="0">
                  <a:solidFill>
                    <a:srgbClr val="002060"/>
                  </a:solidFill>
                  <a:latin typeface="Arial Black" panose="020B0A04020102020204" pitchFamily="34" charset="0"/>
                </a:rPr>
                <a:t>£1,465</a:t>
              </a:r>
            </a:p>
          </p:txBody>
        </p:sp>
      </p:grpSp>
      <p:sp>
        <p:nvSpPr>
          <p:cNvPr id="42" name="Flowchart: Punched Tape 41">
            <a:extLst>
              <a:ext uri="{FF2B5EF4-FFF2-40B4-BE49-F238E27FC236}">
                <a16:creationId xmlns:a16="http://schemas.microsoft.com/office/drawing/2014/main" id="{D3CC9A3C-5185-BCA6-F556-AC2B75535BD2}"/>
              </a:ext>
            </a:extLst>
          </p:cNvPr>
          <p:cNvSpPr/>
          <p:nvPr/>
        </p:nvSpPr>
        <p:spPr>
          <a:xfrm rot="3533885">
            <a:off x="7375617" y="3646562"/>
            <a:ext cx="2221066" cy="683512"/>
          </a:xfrm>
          <a:prstGeom prst="flowChartPunchedTape">
            <a:avLst/>
          </a:prstGeom>
          <a:solidFill>
            <a:schemeClr val="bg1"/>
          </a:solid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600" dirty="0">
                <a:solidFill>
                  <a:srgbClr val="002060"/>
                </a:solidFill>
                <a:latin typeface="Arial Black" panose="020B0A04020102020204" pitchFamily="34" charset="0"/>
              </a:rPr>
              <a:t>Scholarships</a:t>
            </a:r>
          </a:p>
        </p:txBody>
      </p:sp>
      <p:sp>
        <p:nvSpPr>
          <p:cNvPr id="41" name="Flowchart: Punched Tape 40">
            <a:extLst>
              <a:ext uri="{FF2B5EF4-FFF2-40B4-BE49-F238E27FC236}">
                <a16:creationId xmlns:a16="http://schemas.microsoft.com/office/drawing/2014/main" id="{D44A1FE0-40F4-AE3C-F60A-4EFB14DB9F0C}"/>
              </a:ext>
            </a:extLst>
          </p:cNvPr>
          <p:cNvSpPr/>
          <p:nvPr/>
        </p:nvSpPr>
        <p:spPr>
          <a:xfrm rot="18490960">
            <a:off x="9172128" y="3482167"/>
            <a:ext cx="2221066" cy="585649"/>
          </a:xfrm>
          <a:prstGeom prst="flowChartPunchedTape">
            <a:avLst/>
          </a:prstGeom>
          <a:solidFill>
            <a:schemeClr val="bg1"/>
          </a:solid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r"/>
            <a:r>
              <a:rPr lang="en-GB" dirty="0">
                <a:solidFill>
                  <a:srgbClr val="002060"/>
                </a:solidFill>
                <a:latin typeface="Arial Black" panose="020B0A04020102020204" pitchFamily="34" charset="0"/>
              </a:rPr>
              <a:t>Resources</a:t>
            </a:r>
          </a:p>
        </p:txBody>
      </p:sp>
      <p:sp>
        <p:nvSpPr>
          <p:cNvPr id="40" name="Flowchart: Punched Tape 39">
            <a:extLst>
              <a:ext uri="{FF2B5EF4-FFF2-40B4-BE49-F238E27FC236}">
                <a16:creationId xmlns:a16="http://schemas.microsoft.com/office/drawing/2014/main" id="{7809CA66-A410-E7FE-8C34-4A6D650F0955}"/>
              </a:ext>
            </a:extLst>
          </p:cNvPr>
          <p:cNvSpPr/>
          <p:nvPr/>
        </p:nvSpPr>
        <p:spPr>
          <a:xfrm rot="19107986">
            <a:off x="9862647" y="3561817"/>
            <a:ext cx="2221066" cy="992563"/>
          </a:xfrm>
          <a:prstGeom prst="flowChartPunchedTape">
            <a:avLst/>
          </a:prstGeom>
          <a:solidFill>
            <a:schemeClr val="bg1"/>
          </a:solid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r"/>
            <a:r>
              <a:rPr lang="en-GB" dirty="0">
                <a:solidFill>
                  <a:srgbClr val="002060"/>
                </a:solidFill>
                <a:latin typeface="Arial Black" panose="020B0A04020102020204" pitchFamily="34" charset="0"/>
              </a:rPr>
              <a:t>Support network</a:t>
            </a:r>
          </a:p>
        </p:txBody>
      </p:sp>
      <p:sp>
        <p:nvSpPr>
          <p:cNvPr id="39" name="Flowchart: Punched Tape 38">
            <a:extLst>
              <a:ext uri="{FF2B5EF4-FFF2-40B4-BE49-F238E27FC236}">
                <a16:creationId xmlns:a16="http://schemas.microsoft.com/office/drawing/2014/main" id="{B773CFD7-2CDF-589E-A2BA-406C39B7B908}"/>
              </a:ext>
            </a:extLst>
          </p:cNvPr>
          <p:cNvSpPr/>
          <p:nvPr/>
        </p:nvSpPr>
        <p:spPr>
          <a:xfrm rot="3533885">
            <a:off x="6549150" y="3712086"/>
            <a:ext cx="2221066" cy="683512"/>
          </a:xfrm>
          <a:prstGeom prst="flowChartPunchedTape">
            <a:avLst/>
          </a:prstGeom>
          <a:solidFill>
            <a:schemeClr val="bg1"/>
          </a:solid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latin typeface="Arial Black" panose="020B0A04020102020204" pitchFamily="34" charset="0"/>
              </a:rPr>
              <a:t>Your staff</a:t>
            </a:r>
          </a:p>
        </p:txBody>
      </p:sp>
      <p:sp>
        <p:nvSpPr>
          <p:cNvPr id="38" name="Flowchart: Punched Tape 37">
            <a:extLst>
              <a:ext uri="{FF2B5EF4-FFF2-40B4-BE49-F238E27FC236}">
                <a16:creationId xmlns:a16="http://schemas.microsoft.com/office/drawing/2014/main" id="{7F599F15-36AE-5338-E95E-19868A57AAFA}"/>
              </a:ext>
            </a:extLst>
          </p:cNvPr>
          <p:cNvSpPr/>
          <p:nvPr/>
        </p:nvSpPr>
        <p:spPr>
          <a:xfrm rot="2794726">
            <a:off x="5830319" y="3842655"/>
            <a:ext cx="2221066" cy="683512"/>
          </a:xfrm>
          <a:prstGeom prst="flowChartPunchedTape">
            <a:avLst/>
          </a:prstGeom>
          <a:solidFill>
            <a:schemeClr val="bg1"/>
          </a:solid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dirty="0">
                <a:solidFill>
                  <a:srgbClr val="002060"/>
                </a:solidFill>
                <a:latin typeface="Arial Black" panose="020B0A04020102020204" pitchFamily="34" charset="0"/>
              </a:rPr>
              <a:t>Facilities</a:t>
            </a:r>
          </a:p>
        </p:txBody>
      </p:sp>
      <p:grpSp>
        <p:nvGrpSpPr>
          <p:cNvPr id="12" name="Group 11">
            <a:extLst>
              <a:ext uri="{FF2B5EF4-FFF2-40B4-BE49-F238E27FC236}">
                <a16:creationId xmlns:a16="http://schemas.microsoft.com/office/drawing/2014/main" id="{3F7C4BFE-E847-80EE-89FA-983AE16BCD8A}"/>
              </a:ext>
            </a:extLst>
          </p:cNvPr>
          <p:cNvGrpSpPr/>
          <p:nvPr/>
        </p:nvGrpSpPr>
        <p:grpSpPr>
          <a:xfrm rot="18689693">
            <a:off x="4949588" y="1555048"/>
            <a:ext cx="3164557" cy="1501287"/>
            <a:chOff x="4813062" y="4455031"/>
            <a:chExt cx="3164557" cy="1501287"/>
          </a:xfrm>
        </p:grpSpPr>
        <p:sp>
          <p:nvSpPr>
            <p:cNvPr id="4" name="Flowchart: Off-page Connector 3">
              <a:extLst>
                <a:ext uri="{FF2B5EF4-FFF2-40B4-BE49-F238E27FC236}">
                  <a16:creationId xmlns:a16="http://schemas.microsoft.com/office/drawing/2014/main" id="{5644B250-93D7-C8CF-0977-D43ADF77124F}"/>
                </a:ext>
              </a:extLst>
            </p:cNvPr>
            <p:cNvSpPr/>
            <p:nvPr/>
          </p:nvSpPr>
          <p:spPr>
            <a:xfrm rot="6680567">
              <a:off x="6215699" y="4194398"/>
              <a:ext cx="868680" cy="2655160"/>
            </a:xfrm>
            <a:prstGeom prst="flowChartOffpageConnector">
              <a:avLst/>
            </a:prstGeom>
            <a:solidFill>
              <a:srgbClr val="FFD1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2400" dirty="0">
                  <a:solidFill>
                    <a:srgbClr val="002060"/>
                  </a:solidFill>
                  <a:latin typeface="Arial Black" panose="020B0A04020102020204" pitchFamily="34" charset="0"/>
                </a:rPr>
                <a:t>£9,790 per year</a:t>
              </a:r>
            </a:p>
          </p:txBody>
        </p:sp>
        <p:cxnSp>
          <p:nvCxnSpPr>
            <p:cNvPr id="10" name="Connector: Curved 9">
              <a:extLst>
                <a:ext uri="{FF2B5EF4-FFF2-40B4-BE49-F238E27FC236}">
                  <a16:creationId xmlns:a16="http://schemas.microsoft.com/office/drawing/2014/main" id="{AE08C3BC-FEB7-06B2-45C2-D02C90331965}"/>
                </a:ext>
              </a:extLst>
            </p:cNvPr>
            <p:cNvCxnSpPr>
              <a:cxnSpLocks/>
            </p:cNvCxnSpPr>
            <p:nvPr/>
          </p:nvCxnSpPr>
          <p:spPr>
            <a:xfrm>
              <a:off x="4813062" y="4455031"/>
              <a:ext cx="724679" cy="576072"/>
            </a:xfrm>
            <a:prstGeom prst="curvedConnector3">
              <a:avLst/>
            </a:prstGeom>
            <a:ln w="28575">
              <a:solidFill>
                <a:srgbClr val="FFD100"/>
              </a:solidFill>
            </a:ln>
          </p:spPr>
          <p:style>
            <a:lnRef idx="1">
              <a:schemeClr val="accent1"/>
            </a:lnRef>
            <a:fillRef idx="0">
              <a:schemeClr val="accent1"/>
            </a:fillRef>
            <a:effectRef idx="0">
              <a:schemeClr val="accent1"/>
            </a:effectRef>
            <a:fontRef idx="minor">
              <a:schemeClr val="tx1"/>
            </a:fontRef>
          </p:style>
        </p:cxnSp>
      </p:grpSp>
      <p:sp>
        <p:nvSpPr>
          <p:cNvPr id="8" name="Title 1">
            <a:extLst>
              <a:ext uri="{FF2B5EF4-FFF2-40B4-BE49-F238E27FC236}">
                <a16:creationId xmlns:a16="http://schemas.microsoft.com/office/drawing/2014/main" id="{84D1FD06-4B79-4F44-BFEF-AF5ACA4FB616}"/>
              </a:ext>
            </a:extLst>
          </p:cNvPr>
          <p:cNvSpPr txBox="1">
            <a:spLocks/>
          </p:cNvSpPr>
          <p:nvPr/>
        </p:nvSpPr>
        <p:spPr>
          <a:xfrm>
            <a:off x="838200" y="1659027"/>
            <a:ext cx="4821936"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kumimoji="0" lang="en-GB" altLang="en-US" sz="3300" b="1" i="0" u="none" strike="noStrike" kern="1200" cap="all" spc="100" normalizeH="0" baseline="0" noProof="0" dirty="0">
                <a:ln>
                  <a:noFill/>
                </a:ln>
                <a:solidFill>
                  <a:srgbClr val="FFFFFF"/>
                </a:solidFill>
                <a:effectLst/>
                <a:uLnTx/>
                <a:uFillTx/>
                <a:latin typeface="Arial Black" panose="020B0A04020102020204" pitchFamily="34" charset="0"/>
              </a:rPr>
              <a:t>Tuition Fees</a:t>
            </a:r>
          </a:p>
        </p:txBody>
      </p:sp>
      <p:sp>
        <p:nvSpPr>
          <p:cNvPr id="7" name="TextBox 6">
            <a:extLst>
              <a:ext uri="{FF2B5EF4-FFF2-40B4-BE49-F238E27FC236}">
                <a16:creationId xmlns:a16="http://schemas.microsoft.com/office/drawing/2014/main" id="{0E7819FE-8E0B-4BBA-A429-5462DE165CE8}"/>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sp>
        <p:nvSpPr>
          <p:cNvPr id="3" name="Rectangle: Rounded Corners 2">
            <a:extLst>
              <a:ext uri="{FF2B5EF4-FFF2-40B4-BE49-F238E27FC236}">
                <a16:creationId xmlns:a16="http://schemas.microsoft.com/office/drawing/2014/main" id="{249947DD-4580-8B26-283A-5ECC3EAE01F4}"/>
              </a:ext>
            </a:extLst>
          </p:cNvPr>
          <p:cNvSpPr/>
          <p:nvPr/>
        </p:nvSpPr>
        <p:spPr>
          <a:xfrm>
            <a:off x="838200" y="2633472"/>
            <a:ext cx="4257174" cy="2359152"/>
          </a:xfrm>
          <a:prstGeom prst="roundRect">
            <a:avLst/>
          </a:prstGeom>
          <a:ln>
            <a:solidFill>
              <a:srgbClr val="FFD1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b="1" dirty="0">
                <a:solidFill>
                  <a:srgbClr val="002060"/>
                </a:solidFill>
                <a:latin typeface="Arial Black" panose="020B0A04020102020204" pitchFamily="34" charset="0"/>
              </a:rPr>
              <a:t>STUDY FIRST, THEN PAY LATER – </a:t>
            </a:r>
          </a:p>
          <a:p>
            <a:pPr algn="ctr"/>
            <a:r>
              <a:rPr lang="en-GB" sz="3200" b="1" u="sng" dirty="0">
                <a:solidFill>
                  <a:srgbClr val="002060"/>
                </a:solidFill>
                <a:latin typeface="Arial Black" panose="020B0A04020102020204" pitchFamily="34" charset="0"/>
              </a:rPr>
              <a:t>NO</a:t>
            </a:r>
            <a:r>
              <a:rPr lang="en-GB" sz="2800" b="1" dirty="0">
                <a:solidFill>
                  <a:srgbClr val="002060"/>
                </a:solidFill>
                <a:latin typeface="Arial Black" panose="020B0A04020102020204" pitchFamily="34" charset="0"/>
              </a:rPr>
              <a:t> UPFRONT COSTS!</a:t>
            </a:r>
          </a:p>
        </p:txBody>
      </p:sp>
      <p:grpSp>
        <p:nvGrpSpPr>
          <p:cNvPr id="37" name="Group 36">
            <a:extLst>
              <a:ext uri="{FF2B5EF4-FFF2-40B4-BE49-F238E27FC236}">
                <a16:creationId xmlns:a16="http://schemas.microsoft.com/office/drawing/2014/main" id="{E97D8311-999D-F3B6-E41B-BBA4108A8CD2}"/>
              </a:ext>
            </a:extLst>
          </p:cNvPr>
          <p:cNvGrpSpPr/>
          <p:nvPr/>
        </p:nvGrpSpPr>
        <p:grpSpPr>
          <a:xfrm>
            <a:off x="6685333" y="3339573"/>
            <a:ext cx="4894802" cy="3060966"/>
            <a:chOff x="6685333" y="3339573"/>
            <a:chExt cx="4894802" cy="3060966"/>
          </a:xfrm>
        </p:grpSpPr>
        <p:grpSp>
          <p:nvGrpSpPr>
            <p:cNvPr id="31" name="Group 30">
              <a:extLst>
                <a:ext uri="{FF2B5EF4-FFF2-40B4-BE49-F238E27FC236}">
                  <a16:creationId xmlns:a16="http://schemas.microsoft.com/office/drawing/2014/main" id="{D1AA7F52-DF50-3903-D1A9-C205602ADDAA}"/>
                </a:ext>
              </a:extLst>
            </p:cNvPr>
            <p:cNvGrpSpPr/>
            <p:nvPr/>
          </p:nvGrpSpPr>
          <p:grpSpPr>
            <a:xfrm>
              <a:off x="6685333" y="4415543"/>
              <a:ext cx="4894802" cy="1984996"/>
              <a:chOff x="6571774" y="3667265"/>
              <a:chExt cx="4894802" cy="2651239"/>
            </a:xfrm>
            <a:solidFill>
              <a:srgbClr val="202B58"/>
            </a:solidFill>
          </p:grpSpPr>
          <p:sp>
            <p:nvSpPr>
              <p:cNvPr id="13" name="Rectangle: Top Corners Snipped 12">
                <a:extLst>
                  <a:ext uri="{FF2B5EF4-FFF2-40B4-BE49-F238E27FC236}">
                    <a16:creationId xmlns:a16="http://schemas.microsoft.com/office/drawing/2014/main" id="{CA6867C0-05D2-23B5-39D3-A8401AF96133}"/>
                  </a:ext>
                </a:extLst>
              </p:cNvPr>
              <p:cNvSpPr/>
              <p:nvPr/>
            </p:nvSpPr>
            <p:spPr>
              <a:xfrm rot="10800000">
                <a:off x="6571774" y="3667265"/>
                <a:ext cx="4894802" cy="2650717"/>
              </a:xfrm>
              <a:prstGeom prst="snip2SameRect">
                <a:avLst/>
              </a:prstGeom>
              <a:grp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Straight Connector 14">
                <a:extLst>
                  <a:ext uri="{FF2B5EF4-FFF2-40B4-BE49-F238E27FC236}">
                    <a16:creationId xmlns:a16="http://schemas.microsoft.com/office/drawing/2014/main" id="{D97DD3D0-3F4B-2268-E0BB-12C5883F650E}"/>
                  </a:ext>
                </a:extLst>
              </p:cNvPr>
              <p:cNvCxnSpPr/>
              <p:nvPr/>
            </p:nvCxnSpPr>
            <p:spPr>
              <a:xfrm>
                <a:off x="7004304" y="3685032"/>
                <a:ext cx="0" cy="2633472"/>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4F7612-9C52-3824-8A13-5404DA8934BD}"/>
                  </a:ext>
                </a:extLst>
              </p:cNvPr>
              <p:cNvCxnSpPr/>
              <p:nvPr/>
            </p:nvCxnSpPr>
            <p:spPr>
              <a:xfrm>
                <a:off x="7449312" y="3685032"/>
                <a:ext cx="0" cy="2633472"/>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0365CE-8EB9-08B6-B8D0-0D68D8098E16}"/>
                  </a:ext>
                </a:extLst>
              </p:cNvPr>
              <p:cNvCxnSpPr/>
              <p:nvPr/>
            </p:nvCxnSpPr>
            <p:spPr>
              <a:xfrm>
                <a:off x="7888224" y="3685032"/>
                <a:ext cx="0" cy="2633472"/>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AD7663F-50F8-9EB5-F9A1-96C16CEF681E}"/>
                  </a:ext>
                </a:extLst>
              </p:cNvPr>
              <p:cNvCxnSpPr/>
              <p:nvPr/>
            </p:nvCxnSpPr>
            <p:spPr>
              <a:xfrm>
                <a:off x="8313938" y="3684511"/>
                <a:ext cx="0" cy="2633472"/>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1AABA79-ECC8-2B15-754F-93CF1C0C0AB6}"/>
                  </a:ext>
                </a:extLst>
              </p:cNvPr>
              <p:cNvCxnSpPr/>
              <p:nvPr/>
            </p:nvCxnSpPr>
            <p:spPr>
              <a:xfrm>
                <a:off x="8738616" y="3684511"/>
                <a:ext cx="0" cy="2633472"/>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8F4D5D4-5084-8641-0C52-74A6DF867FA7}"/>
                  </a:ext>
                </a:extLst>
              </p:cNvPr>
              <p:cNvCxnSpPr/>
              <p:nvPr/>
            </p:nvCxnSpPr>
            <p:spPr>
              <a:xfrm>
                <a:off x="9250680" y="3684511"/>
                <a:ext cx="0" cy="2633472"/>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5569BB1-9400-EB7B-FFF2-31B1D92DCD00}"/>
                  </a:ext>
                </a:extLst>
              </p:cNvPr>
              <p:cNvCxnSpPr/>
              <p:nvPr/>
            </p:nvCxnSpPr>
            <p:spPr>
              <a:xfrm>
                <a:off x="9707880" y="3675888"/>
                <a:ext cx="0" cy="2633472"/>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BC5E4A0A-FCB2-AD9D-AF2D-84C38734484E}"/>
                  </a:ext>
                </a:extLst>
              </p:cNvPr>
              <p:cNvCxnSpPr/>
              <p:nvPr/>
            </p:nvCxnSpPr>
            <p:spPr>
              <a:xfrm>
                <a:off x="10219944" y="3667265"/>
                <a:ext cx="0" cy="2633472"/>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BE8C524-3023-E285-91AB-DCB1B23BA940}"/>
                  </a:ext>
                </a:extLst>
              </p:cNvPr>
              <p:cNvCxnSpPr/>
              <p:nvPr/>
            </p:nvCxnSpPr>
            <p:spPr>
              <a:xfrm>
                <a:off x="10668000" y="3667265"/>
                <a:ext cx="0" cy="2633472"/>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497C569-2990-1E6A-7227-2B8A56848426}"/>
                  </a:ext>
                </a:extLst>
              </p:cNvPr>
              <p:cNvCxnSpPr/>
              <p:nvPr/>
            </p:nvCxnSpPr>
            <p:spPr>
              <a:xfrm>
                <a:off x="11006328" y="3675888"/>
                <a:ext cx="0" cy="2633472"/>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F1D4A57-ED71-AA8F-43FC-60C69093DB0A}"/>
                  </a:ext>
                </a:extLst>
              </p:cNvPr>
              <p:cNvCxnSpPr>
                <a:cxnSpLocks/>
              </p:cNvCxnSpPr>
              <p:nvPr/>
            </p:nvCxnSpPr>
            <p:spPr>
              <a:xfrm flipH="1">
                <a:off x="6571774" y="4242816"/>
                <a:ext cx="4894802"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51C4775-3D97-2747-ADDF-134DF2A326AF}"/>
                  </a:ext>
                </a:extLst>
              </p:cNvPr>
              <p:cNvCxnSpPr>
                <a:cxnSpLocks/>
              </p:cNvCxnSpPr>
              <p:nvPr/>
            </p:nvCxnSpPr>
            <p:spPr>
              <a:xfrm flipH="1">
                <a:off x="6571774" y="4879848"/>
                <a:ext cx="4894802"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9D27C0E-EF37-54C6-1EE6-1029BF58B067}"/>
                  </a:ext>
                </a:extLst>
              </p:cNvPr>
              <p:cNvCxnSpPr>
                <a:cxnSpLocks/>
              </p:cNvCxnSpPr>
              <p:nvPr/>
            </p:nvCxnSpPr>
            <p:spPr>
              <a:xfrm flipH="1">
                <a:off x="6571774" y="5437632"/>
                <a:ext cx="4894802"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28824B95-B606-B34A-1AB0-58F0B610617E}"/>
                  </a:ext>
                </a:extLst>
              </p:cNvPr>
              <p:cNvCxnSpPr>
                <a:cxnSpLocks/>
              </p:cNvCxnSpPr>
              <p:nvPr/>
            </p:nvCxnSpPr>
            <p:spPr>
              <a:xfrm flipH="1">
                <a:off x="6571774" y="5858256"/>
                <a:ext cx="4894802" cy="0"/>
              </a:xfrm>
              <a:prstGeom prst="line">
                <a:avLst/>
              </a:prstGeom>
              <a:grpFill/>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a:extLst>
                <a:ext uri="{FF2B5EF4-FFF2-40B4-BE49-F238E27FC236}">
                  <a16:creationId xmlns:a16="http://schemas.microsoft.com/office/drawing/2014/main" id="{17E620C0-2C5A-B21C-724D-AAA70823AE7A}"/>
                </a:ext>
              </a:extLst>
            </p:cNvPr>
            <p:cNvCxnSpPr>
              <a:cxnSpLocks/>
            </p:cNvCxnSpPr>
            <p:nvPr/>
          </p:nvCxnSpPr>
          <p:spPr>
            <a:xfrm>
              <a:off x="9132734" y="3429000"/>
              <a:ext cx="0" cy="99299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Oval 35">
              <a:extLst>
                <a:ext uri="{FF2B5EF4-FFF2-40B4-BE49-F238E27FC236}">
                  <a16:creationId xmlns:a16="http://schemas.microsoft.com/office/drawing/2014/main" id="{63D7FA82-4B0D-8AEA-9F5C-E4A26F2CA8C0}"/>
                </a:ext>
              </a:extLst>
            </p:cNvPr>
            <p:cNvSpPr/>
            <p:nvPr/>
          </p:nvSpPr>
          <p:spPr>
            <a:xfrm>
              <a:off x="9009290" y="3339573"/>
              <a:ext cx="246888" cy="246888"/>
            </a:xfrm>
            <a:prstGeom prst="ellipse">
              <a:avLst/>
            </a:prstGeom>
            <a:solidFill>
              <a:srgbClr val="FFD10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6" name="Group 45">
            <a:extLst>
              <a:ext uri="{FF2B5EF4-FFF2-40B4-BE49-F238E27FC236}">
                <a16:creationId xmlns:a16="http://schemas.microsoft.com/office/drawing/2014/main" id="{F2146714-7BC3-7721-823D-56FBDD110842}"/>
              </a:ext>
            </a:extLst>
          </p:cNvPr>
          <p:cNvGrpSpPr/>
          <p:nvPr/>
        </p:nvGrpSpPr>
        <p:grpSpPr>
          <a:xfrm rot="19238002">
            <a:off x="8036362" y="556052"/>
            <a:ext cx="2355472" cy="932196"/>
            <a:chOff x="5042409" y="4651336"/>
            <a:chExt cx="2992466" cy="1316980"/>
          </a:xfrm>
          <a:solidFill>
            <a:schemeClr val="bg1"/>
          </a:solidFill>
        </p:grpSpPr>
        <p:cxnSp>
          <p:nvCxnSpPr>
            <p:cNvPr id="47" name="Connector: Curved 46">
              <a:extLst>
                <a:ext uri="{FF2B5EF4-FFF2-40B4-BE49-F238E27FC236}">
                  <a16:creationId xmlns:a16="http://schemas.microsoft.com/office/drawing/2014/main" id="{E188ADB3-5B27-82F1-9D10-0DE3D99A167E}"/>
                </a:ext>
              </a:extLst>
            </p:cNvPr>
            <p:cNvCxnSpPr>
              <a:cxnSpLocks/>
              <a:stCxn id="4" idx="0"/>
              <a:endCxn id="48" idx="2"/>
            </p:cNvCxnSpPr>
            <p:nvPr/>
          </p:nvCxnSpPr>
          <p:spPr>
            <a:xfrm rot="2361998" flipV="1">
              <a:off x="5042409" y="4651336"/>
              <a:ext cx="287647" cy="607800"/>
            </a:xfrm>
            <a:prstGeom prst="curvedConnector3">
              <a:avLst/>
            </a:prstGeom>
            <a:grpFill/>
            <a:ln w="28575">
              <a:solidFill>
                <a:srgbClr val="FFD100"/>
              </a:solidFill>
            </a:ln>
          </p:spPr>
          <p:style>
            <a:lnRef idx="1">
              <a:schemeClr val="accent1"/>
            </a:lnRef>
            <a:fillRef idx="0">
              <a:schemeClr val="accent1"/>
            </a:fillRef>
            <a:effectRef idx="0">
              <a:schemeClr val="accent1"/>
            </a:effectRef>
            <a:fontRef idx="minor">
              <a:schemeClr val="tx1"/>
            </a:fontRef>
          </p:style>
        </p:cxnSp>
        <p:sp>
          <p:nvSpPr>
            <p:cNvPr id="48" name="Flowchart: Off-page Connector 47">
              <a:extLst>
                <a:ext uri="{FF2B5EF4-FFF2-40B4-BE49-F238E27FC236}">
                  <a16:creationId xmlns:a16="http://schemas.microsoft.com/office/drawing/2014/main" id="{478CD39D-EF8B-E888-8176-13C557C3AB17}"/>
                </a:ext>
              </a:extLst>
            </p:cNvPr>
            <p:cNvSpPr/>
            <p:nvPr/>
          </p:nvSpPr>
          <p:spPr>
            <a:xfrm rot="6680567">
              <a:off x="6098017" y="4031458"/>
              <a:ext cx="1218556" cy="2655160"/>
            </a:xfrm>
            <a:prstGeom prst="flowChartOffpageConnector">
              <a:avLst/>
            </a:prstGeom>
            <a:grp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en-GB" sz="1600" dirty="0">
                  <a:solidFill>
                    <a:srgbClr val="002060"/>
                  </a:solidFill>
                  <a:latin typeface="Arial Black" panose="020B0A04020102020204" pitchFamily="34" charset="0"/>
                </a:rPr>
                <a:t>Year in Industry</a:t>
              </a:r>
            </a:p>
            <a:p>
              <a:pPr algn="ctr"/>
              <a:r>
                <a:rPr lang="en-GB" sz="1600" dirty="0">
                  <a:solidFill>
                    <a:srgbClr val="002060"/>
                  </a:solidFill>
                  <a:latin typeface="Arial Black" panose="020B0A04020102020204" pitchFamily="34" charset="0"/>
                </a:rPr>
                <a:t>£1,955</a:t>
              </a:r>
            </a:p>
          </p:txBody>
        </p:sp>
      </p:grpSp>
    </p:spTree>
    <p:extLst>
      <p:ext uri="{BB962C8B-B14F-4D97-AF65-F5344CB8AC3E}">
        <p14:creationId xmlns:p14="http://schemas.microsoft.com/office/powerpoint/2010/main" val="407395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5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25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250"/>
                                        <p:tgtEl>
                                          <p:spTgt spid="4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25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250"/>
                                        <p:tgtEl>
                                          <p:spTgt spid="37"/>
                                        </p:tgtEl>
                                      </p:cBhvr>
                                    </p:animEffect>
                                    <p:anim calcmode="lin" valueType="num">
                                      <p:cBhvr>
                                        <p:cTn id="28" dur="250" fill="hold"/>
                                        <p:tgtEl>
                                          <p:spTgt spid="37"/>
                                        </p:tgtEl>
                                        <p:attrNameLst>
                                          <p:attrName>ppt_x</p:attrName>
                                        </p:attrNameLst>
                                      </p:cBhvr>
                                      <p:tavLst>
                                        <p:tav tm="0">
                                          <p:val>
                                            <p:strVal val="#ppt_x"/>
                                          </p:val>
                                        </p:tav>
                                        <p:tav tm="100000">
                                          <p:val>
                                            <p:strVal val="#ppt_x"/>
                                          </p:val>
                                        </p:tav>
                                      </p:tavLst>
                                    </p:anim>
                                    <p:anim calcmode="lin" valueType="num">
                                      <p:cBhvr>
                                        <p:cTn id="29" dur="25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500"/>
                                        <p:tgtEl>
                                          <p:spTgt spid="38"/>
                                        </p:tgtEl>
                                      </p:cBhvr>
                                    </p:animEffect>
                                    <p:anim calcmode="lin" valueType="num">
                                      <p:cBhvr>
                                        <p:cTn id="35" dur="500" fill="hold"/>
                                        <p:tgtEl>
                                          <p:spTgt spid="38"/>
                                        </p:tgtEl>
                                        <p:attrNameLst>
                                          <p:attrName>ppt_x</p:attrName>
                                        </p:attrNameLst>
                                      </p:cBhvr>
                                      <p:tavLst>
                                        <p:tav tm="0">
                                          <p:val>
                                            <p:strVal val="#ppt_x"/>
                                          </p:val>
                                        </p:tav>
                                        <p:tav tm="100000">
                                          <p:val>
                                            <p:strVal val="#ppt_x"/>
                                          </p:val>
                                        </p:tav>
                                      </p:tavLst>
                                    </p:anim>
                                    <p:anim calcmode="lin" valueType="num">
                                      <p:cBhvr>
                                        <p:cTn id="36" dur="5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anim calcmode="lin" valueType="num">
                                      <p:cBhvr>
                                        <p:cTn id="42" dur="500" fill="hold"/>
                                        <p:tgtEl>
                                          <p:spTgt spid="39"/>
                                        </p:tgtEl>
                                        <p:attrNameLst>
                                          <p:attrName>ppt_x</p:attrName>
                                        </p:attrNameLst>
                                      </p:cBhvr>
                                      <p:tavLst>
                                        <p:tav tm="0">
                                          <p:val>
                                            <p:strVal val="#ppt_x"/>
                                          </p:val>
                                        </p:tav>
                                        <p:tav tm="100000">
                                          <p:val>
                                            <p:strVal val="#ppt_x"/>
                                          </p:val>
                                        </p:tav>
                                      </p:tavLst>
                                    </p:anim>
                                    <p:anim calcmode="lin" valueType="num">
                                      <p:cBhvr>
                                        <p:cTn id="43" dur="5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500"/>
                                        <p:tgtEl>
                                          <p:spTgt spid="41"/>
                                        </p:tgtEl>
                                      </p:cBhvr>
                                    </p:animEffect>
                                    <p:anim calcmode="lin" valueType="num">
                                      <p:cBhvr>
                                        <p:cTn id="49" dur="500" fill="hold"/>
                                        <p:tgtEl>
                                          <p:spTgt spid="41"/>
                                        </p:tgtEl>
                                        <p:attrNameLst>
                                          <p:attrName>ppt_x</p:attrName>
                                        </p:attrNameLst>
                                      </p:cBhvr>
                                      <p:tavLst>
                                        <p:tav tm="0">
                                          <p:val>
                                            <p:strVal val="#ppt_x"/>
                                          </p:val>
                                        </p:tav>
                                        <p:tav tm="100000">
                                          <p:val>
                                            <p:strVal val="#ppt_x"/>
                                          </p:val>
                                        </p:tav>
                                      </p:tavLst>
                                    </p:anim>
                                    <p:anim calcmode="lin" valueType="num">
                                      <p:cBhvr>
                                        <p:cTn id="50" dur="5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anim calcmode="lin" valueType="num">
                                      <p:cBhvr>
                                        <p:cTn id="56" dur="500" fill="hold"/>
                                        <p:tgtEl>
                                          <p:spTgt spid="40"/>
                                        </p:tgtEl>
                                        <p:attrNameLst>
                                          <p:attrName>ppt_x</p:attrName>
                                        </p:attrNameLst>
                                      </p:cBhvr>
                                      <p:tavLst>
                                        <p:tav tm="0">
                                          <p:val>
                                            <p:strVal val="#ppt_x"/>
                                          </p:val>
                                        </p:tav>
                                        <p:tav tm="100000">
                                          <p:val>
                                            <p:strVal val="#ppt_x"/>
                                          </p:val>
                                        </p:tav>
                                      </p:tavLst>
                                    </p:anim>
                                    <p:anim calcmode="lin" valueType="num">
                                      <p:cBhvr>
                                        <p:cTn id="57" dur="5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500"/>
                                        <p:tgtEl>
                                          <p:spTgt spid="42"/>
                                        </p:tgtEl>
                                      </p:cBhvr>
                                    </p:animEffect>
                                    <p:anim calcmode="lin" valueType="num">
                                      <p:cBhvr>
                                        <p:cTn id="63" dur="500" fill="hold"/>
                                        <p:tgtEl>
                                          <p:spTgt spid="42"/>
                                        </p:tgtEl>
                                        <p:attrNameLst>
                                          <p:attrName>ppt_x</p:attrName>
                                        </p:attrNameLst>
                                      </p:cBhvr>
                                      <p:tavLst>
                                        <p:tav tm="0">
                                          <p:val>
                                            <p:strVal val="#ppt_x"/>
                                          </p:val>
                                        </p:tav>
                                        <p:tav tm="100000">
                                          <p:val>
                                            <p:strVal val="#ppt_x"/>
                                          </p:val>
                                        </p:tav>
                                      </p:tavLst>
                                    </p:anim>
                                    <p:anim calcmode="lin" valueType="num">
                                      <p:cBhvr>
                                        <p:cTn id="64"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1" grpId="0" animBg="1"/>
      <p:bldP spid="40" grpId="0" animBg="1"/>
      <p:bldP spid="39" grpId="0" animBg="1"/>
      <p:bldP spid="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1D9F0-EE39-BF9D-713B-C26FD1AA27C4}"/>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0A160E86-8E69-CD65-05D5-9F452C4B8D4D}"/>
              </a:ext>
            </a:extLst>
          </p:cNvPr>
          <p:cNvSpPr txBox="1">
            <a:spLocks/>
          </p:cNvSpPr>
          <p:nvPr/>
        </p:nvSpPr>
        <p:spPr>
          <a:xfrm>
            <a:off x="838200" y="1659027"/>
            <a:ext cx="8561832"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kumimoji="0" lang="en-GB" altLang="en-US" sz="3300" b="1" i="0" u="none" strike="noStrike" kern="1200" cap="all" spc="100" normalizeH="0" baseline="0" noProof="0" dirty="0">
                <a:ln>
                  <a:noFill/>
                </a:ln>
                <a:solidFill>
                  <a:srgbClr val="FFFFFF"/>
                </a:solidFill>
                <a:effectLst/>
                <a:uLnTx/>
                <a:uFillTx/>
                <a:latin typeface="Arial Black" panose="020B0A04020102020204" pitchFamily="34" charset="0"/>
              </a:rPr>
              <a:t>Maintenance/living costs</a:t>
            </a:r>
          </a:p>
        </p:txBody>
      </p:sp>
      <p:sp>
        <p:nvSpPr>
          <p:cNvPr id="7" name="TextBox 6">
            <a:extLst>
              <a:ext uri="{FF2B5EF4-FFF2-40B4-BE49-F238E27FC236}">
                <a16:creationId xmlns:a16="http://schemas.microsoft.com/office/drawing/2014/main" id="{E45BF823-756A-05A7-C59E-42A25AFD6A8D}"/>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pic>
        <p:nvPicPr>
          <p:cNvPr id="2" name="Picture 2" descr="Image result for university of liverpool accommodation">
            <a:extLst>
              <a:ext uri="{FF2B5EF4-FFF2-40B4-BE49-F238E27FC236}">
                <a16:creationId xmlns:a16="http://schemas.microsoft.com/office/drawing/2014/main" id="{307FCFB8-5D37-D829-9593-98EEEB1F83D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0720" y="2582036"/>
            <a:ext cx="3546689" cy="2364459"/>
          </a:xfrm>
          <a:prstGeom prst="rect">
            <a:avLst/>
          </a:prstGeom>
          <a:noFill/>
          <a:ln>
            <a:solidFill>
              <a:srgbClr val="FFD100"/>
            </a:solidFill>
          </a:ln>
          <a:extLst>
            <a:ext uri="{909E8E84-426E-40DD-AFC4-6F175D3DCCD1}">
              <a14:hiddenFill xmlns:a14="http://schemas.microsoft.com/office/drawing/2010/main">
                <a:solidFill>
                  <a:srgbClr val="FFFFFF"/>
                </a:solidFill>
              </a14:hiddenFill>
            </a:ext>
          </a:extLst>
        </p:spPr>
      </p:pic>
      <p:pic>
        <p:nvPicPr>
          <p:cNvPr id="11" name="Picture 10" descr="A person looking through a microscope&#10;&#10;AI-generated content may be incorrect.">
            <a:extLst>
              <a:ext uri="{FF2B5EF4-FFF2-40B4-BE49-F238E27FC236}">
                <a16:creationId xmlns:a16="http://schemas.microsoft.com/office/drawing/2014/main" id="{211FE40C-AE7C-260C-6E00-5BB87F2B470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77569" y="2543526"/>
            <a:ext cx="3676447" cy="2402969"/>
          </a:xfrm>
          <a:prstGeom prst="rect">
            <a:avLst/>
          </a:prstGeom>
          <a:ln>
            <a:solidFill>
              <a:srgbClr val="FFD100"/>
            </a:solidFill>
          </a:ln>
        </p:spPr>
      </p:pic>
      <p:pic>
        <p:nvPicPr>
          <p:cNvPr id="6" name="Picture 5">
            <a:extLst>
              <a:ext uri="{FF2B5EF4-FFF2-40B4-BE49-F238E27FC236}">
                <a16:creationId xmlns:a16="http://schemas.microsoft.com/office/drawing/2014/main" id="{95A30C09-2FDD-9823-0E81-31ECB92A6D4D}"/>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8297474" y="4704406"/>
            <a:ext cx="3696151" cy="1926957"/>
          </a:xfrm>
          <a:prstGeom prst="rect">
            <a:avLst/>
          </a:prstGeom>
          <a:ln>
            <a:solidFill>
              <a:srgbClr val="FFD100"/>
            </a:solidFill>
          </a:ln>
        </p:spPr>
      </p:pic>
      <p:pic>
        <p:nvPicPr>
          <p:cNvPr id="26" name="Picture 25" descr="People standing in front of a counter&#10;&#10;AI-generated content may be incorrect.">
            <a:extLst>
              <a:ext uri="{FF2B5EF4-FFF2-40B4-BE49-F238E27FC236}">
                <a16:creationId xmlns:a16="http://schemas.microsoft.com/office/drawing/2014/main" id="{95E5132F-E316-8182-8DA8-ED4400FA08A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181662" y="3949339"/>
            <a:ext cx="3865587" cy="2577058"/>
          </a:xfrm>
          <a:prstGeom prst="rect">
            <a:avLst/>
          </a:prstGeom>
          <a:ln>
            <a:solidFill>
              <a:srgbClr val="FFD100"/>
            </a:solidFill>
          </a:ln>
        </p:spPr>
      </p:pic>
    </p:spTree>
    <p:extLst>
      <p:ext uri="{BB962C8B-B14F-4D97-AF65-F5344CB8AC3E}">
        <p14:creationId xmlns:p14="http://schemas.microsoft.com/office/powerpoint/2010/main" val="40232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5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5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E8D30EA0-6B53-16BD-50F5-58072880E9A8}"/>
              </a:ext>
            </a:extLst>
          </p:cNvPr>
          <p:cNvGrpSpPr/>
          <p:nvPr/>
        </p:nvGrpSpPr>
        <p:grpSpPr>
          <a:xfrm>
            <a:off x="8293608" y="599007"/>
            <a:ext cx="2468880" cy="2174054"/>
            <a:chOff x="7324344" y="640080"/>
            <a:chExt cx="2468880" cy="2174054"/>
          </a:xfrm>
        </p:grpSpPr>
        <p:sp>
          <p:nvSpPr>
            <p:cNvPr id="18" name="Rectangle 17">
              <a:extLst>
                <a:ext uri="{FF2B5EF4-FFF2-40B4-BE49-F238E27FC236}">
                  <a16:creationId xmlns:a16="http://schemas.microsoft.com/office/drawing/2014/main" id="{88A3C7F4-F38C-20F0-4E27-F890C80FBE56}"/>
                </a:ext>
              </a:extLst>
            </p:cNvPr>
            <p:cNvSpPr/>
            <p:nvPr/>
          </p:nvSpPr>
          <p:spPr>
            <a:xfrm>
              <a:off x="7818120" y="887392"/>
              <a:ext cx="1389888" cy="18013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Top Corners Snipped 18">
              <a:extLst>
                <a:ext uri="{FF2B5EF4-FFF2-40B4-BE49-F238E27FC236}">
                  <a16:creationId xmlns:a16="http://schemas.microsoft.com/office/drawing/2014/main" id="{88C8042B-657F-34F2-8CFF-5BFD5ED43C72}"/>
                </a:ext>
              </a:extLst>
            </p:cNvPr>
            <p:cNvSpPr/>
            <p:nvPr/>
          </p:nvSpPr>
          <p:spPr>
            <a:xfrm>
              <a:off x="7479792" y="640080"/>
              <a:ext cx="2066544" cy="494624"/>
            </a:xfrm>
            <a:prstGeom prst="snip2SameRect">
              <a:avLst>
                <a:gd name="adj1" fmla="val 50000"/>
                <a:gd name="adj2" fmla="val 0"/>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GB" dirty="0">
                  <a:solidFill>
                    <a:srgbClr val="202B58"/>
                  </a:solidFill>
                  <a:latin typeface="Arial Black" panose="020B0A04020102020204" pitchFamily="34" charset="0"/>
                </a:rPr>
                <a:t>University</a:t>
              </a:r>
            </a:p>
          </p:txBody>
        </p:sp>
        <p:sp>
          <p:nvSpPr>
            <p:cNvPr id="21" name="Rectangle 20">
              <a:extLst>
                <a:ext uri="{FF2B5EF4-FFF2-40B4-BE49-F238E27FC236}">
                  <a16:creationId xmlns:a16="http://schemas.microsoft.com/office/drawing/2014/main" id="{53A29524-AA36-5E11-4ABA-BB16AC3A14A3}"/>
                </a:ext>
              </a:extLst>
            </p:cNvPr>
            <p:cNvSpPr/>
            <p:nvPr/>
          </p:nvSpPr>
          <p:spPr>
            <a:xfrm>
              <a:off x="7324344" y="2331720"/>
              <a:ext cx="2468880" cy="482414"/>
            </a:xfrm>
            <a:prstGeom prst="rect">
              <a:avLst/>
            </a:prstGeom>
            <a:solidFill>
              <a:schemeClr val="bg1"/>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Flowchart: Delay 21">
              <a:extLst>
                <a:ext uri="{FF2B5EF4-FFF2-40B4-BE49-F238E27FC236}">
                  <a16:creationId xmlns:a16="http://schemas.microsoft.com/office/drawing/2014/main" id="{D492F4F8-4540-2EBA-8C87-1410594FB1EE}"/>
                </a:ext>
              </a:extLst>
            </p:cNvPr>
            <p:cNvSpPr/>
            <p:nvPr/>
          </p:nvSpPr>
          <p:spPr>
            <a:xfrm rot="16200000">
              <a:off x="8180396" y="1751740"/>
              <a:ext cx="665336" cy="494623"/>
            </a:xfrm>
            <a:prstGeom prst="flowChartDela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4" name="Arrow: Right 23">
            <a:extLst>
              <a:ext uri="{FF2B5EF4-FFF2-40B4-BE49-F238E27FC236}">
                <a16:creationId xmlns:a16="http://schemas.microsoft.com/office/drawing/2014/main" id="{7B6F61BA-C6FD-9660-48B0-1D30FA19BA35}"/>
              </a:ext>
            </a:extLst>
          </p:cNvPr>
          <p:cNvSpPr/>
          <p:nvPr/>
        </p:nvSpPr>
        <p:spPr>
          <a:xfrm rot="20116448">
            <a:off x="3491368" y="2715216"/>
            <a:ext cx="5663837" cy="1003248"/>
          </a:xfrm>
          <a:prstGeom prst="rightArrow">
            <a:avLst/>
          </a:prstGeom>
          <a:solidFill>
            <a:schemeClr val="bg1"/>
          </a:solid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02B58"/>
                </a:solidFill>
                <a:latin typeface="Arial Black" panose="020B0A04020102020204" pitchFamily="34" charset="0"/>
              </a:rPr>
              <a:t>Paid automatically from Student Loans Company</a:t>
            </a:r>
          </a:p>
        </p:txBody>
      </p:sp>
      <p:sp>
        <p:nvSpPr>
          <p:cNvPr id="8" name="Title 1">
            <a:extLst>
              <a:ext uri="{FF2B5EF4-FFF2-40B4-BE49-F238E27FC236}">
                <a16:creationId xmlns:a16="http://schemas.microsoft.com/office/drawing/2014/main" id="{84D1FD06-4B79-4F44-BFEF-AF5ACA4FB616}"/>
              </a:ext>
            </a:extLst>
          </p:cNvPr>
          <p:cNvSpPr txBox="1">
            <a:spLocks/>
          </p:cNvSpPr>
          <p:nvPr/>
        </p:nvSpPr>
        <p:spPr>
          <a:xfrm>
            <a:off x="838200" y="1659027"/>
            <a:ext cx="5910072"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kumimoji="0" lang="en-GB" altLang="en-US" b="1" i="0" u="none" strike="noStrike" kern="1200" cap="all" spc="100" normalizeH="0" baseline="0" noProof="0" dirty="0">
                <a:ln>
                  <a:noFill/>
                </a:ln>
                <a:solidFill>
                  <a:srgbClr val="FFFFFF"/>
                </a:solidFill>
                <a:effectLst/>
                <a:uLnTx/>
                <a:uFillTx/>
                <a:latin typeface="Arial Black" panose="020B0A04020102020204" pitchFamily="34" charset="0"/>
              </a:rPr>
              <a:t>Tuition fee Loan</a:t>
            </a:r>
          </a:p>
        </p:txBody>
      </p:sp>
      <p:sp>
        <p:nvSpPr>
          <p:cNvPr id="7" name="TextBox 6">
            <a:extLst>
              <a:ext uri="{FF2B5EF4-FFF2-40B4-BE49-F238E27FC236}">
                <a16:creationId xmlns:a16="http://schemas.microsoft.com/office/drawing/2014/main" id="{0E7819FE-8E0B-4BBA-A429-5462DE165CE8}"/>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grpSp>
        <p:nvGrpSpPr>
          <p:cNvPr id="11" name="Group 10">
            <a:extLst>
              <a:ext uri="{FF2B5EF4-FFF2-40B4-BE49-F238E27FC236}">
                <a16:creationId xmlns:a16="http://schemas.microsoft.com/office/drawing/2014/main" id="{24BC6C2F-5028-D7DD-6D67-37BBCE5E9EAE}"/>
              </a:ext>
            </a:extLst>
          </p:cNvPr>
          <p:cNvGrpSpPr/>
          <p:nvPr/>
        </p:nvGrpSpPr>
        <p:grpSpPr>
          <a:xfrm>
            <a:off x="198375" y="3181688"/>
            <a:ext cx="4685648" cy="2837967"/>
            <a:chOff x="198375" y="3181688"/>
            <a:chExt cx="4685648" cy="2837967"/>
          </a:xfrm>
        </p:grpSpPr>
        <p:sp>
          <p:nvSpPr>
            <p:cNvPr id="6" name="Flowchart: Punched Tape 5">
              <a:extLst>
                <a:ext uri="{FF2B5EF4-FFF2-40B4-BE49-F238E27FC236}">
                  <a16:creationId xmlns:a16="http://schemas.microsoft.com/office/drawing/2014/main" id="{04EAEFB6-F8F8-F827-3FF0-ECD7C20F1DBF}"/>
                </a:ext>
              </a:extLst>
            </p:cNvPr>
            <p:cNvSpPr/>
            <p:nvPr/>
          </p:nvSpPr>
          <p:spPr>
            <a:xfrm rot="827599">
              <a:off x="948029" y="3956897"/>
              <a:ext cx="3669129" cy="2062758"/>
            </a:xfrm>
            <a:prstGeom prst="flowChartPunchedTape">
              <a:avLst/>
            </a:prstGeom>
            <a:solidFill>
              <a:schemeClr val="bg1"/>
            </a:solid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02B58"/>
                  </a:solidFill>
                  <a:latin typeface="Arial Black" panose="020B0A04020102020204" pitchFamily="34" charset="0"/>
                </a:rPr>
                <a:t>Up to £9,790 per year</a:t>
              </a:r>
            </a:p>
          </p:txBody>
        </p:sp>
        <p:sp>
          <p:nvSpPr>
            <p:cNvPr id="10" name="Rectangle 9">
              <a:extLst>
                <a:ext uri="{FF2B5EF4-FFF2-40B4-BE49-F238E27FC236}">
                  <a16:creationId xmlns:a16="http://schemas.microsoft.com/office/drawing/2014/main" id="{F4262A6C-6792-BF13-3778-0D1BA90682A5}"/>
                </a:ext>
              </a:extLst>
            </p:cNvPr>
            <p:cNvSpPr/>
            <p:nvPr/>
          </p:nvSpPr>
          <p:spPr>
            <a:xfrm>
              <a:off x="198375" y="3181688"/>
              <a:ext cx="4685648" cy="494623"/>
            </a:xfrm>
            <a:prstGeom prst="rect">
              <a:avLst/>
            </a:prstGeom>
          </p:spPr>
          <p:txBody>
            <a:bodyPr wrap="square">
              <a:spAutoFit/>
            </a:bodyPr>
            <a:lstStyle/>
            <a:p>
              <a:pPr lvl="0">
                <a:lnSpc>
                  <a:spcPts val="3100"/>
                </a:lnSpc>
                <a:spcAft>
                  <a:spcPts val="700"/>
                </a:spcAft>
              </a:pPr>
              <a:r>
                <a:rPr lang="en-GB" sz="2900" b="1" dirty="0">
                  <a:solidFill>
                    <a:srgbClr val="FFFFFF"/>
                  </a:solidFill>
                  <a:latin typeface="Poppins" panose="00000500000000000000" pitchFamily="2" charset="0"/>
                  <a:cs typeface="Poppins" panose="00000500000000000000" pitchFamily="2" charset="0"/>
                </a:rPr>
                <a:t>Not been to uni before?</a:t>
              </a:r>
              <a:endParaRPr lang="en-GB" sz="2400" dirty="0">
                <a:solidFill>
                  <a:srgbClr val="FFFFFF"/>
                </a:solidFill>
                <a:latin typeface="Poppins" panose="00000500000000000000" pitchFamily="2" charset="0"/>
                <a:cs typeface="Poppins" panose="00000500000000000000" pitchFamily="2" charset="0"/>
              </a:endParaRPr>
            </a:p>
          </p:txBody>
        </p:sp>
      </p:grpSp>
      <p:grpSp>
        <p:nvGrpSpPr>
          <p:cNvPr id="25" name="Group 24">
            <a:extLst>
              <a:ext uri="{FF2B5EF4-FFF2-40B4-BE49-F238E27FC236}">
                <a16:creationId xmlns:a16="http://schemas.microsoft.com/office/drawing/2014/main" id="{D69206F0-4A46-428E-22FB-E4E4F264AA01}"/>
              </a:ext>
            </a:extLst>
          </p:cNvPr>
          <p:cNvGrpSpPr/>
          <p:nvPr/>
        </p:nvGrpSpPr>
        <p:grpSpPr>
          <a:xfrm>
            <a:off x="6596127" y="3181688"/>
            <a:ext cx="4685648" cy="3219535"/>
            <a:chOff x="6596127" y="3181688"/>
            <a:chExt cx="4685648" cy="3219535"/>
          </a:xfrm>
        </p:grpSpPr>
        <p:grpSp>
          <p:nvGrpSpPr>
            <p:cNvPr id="12" name="Group 11">
              <a:extLst>
                <a:ext uri="{FF2B5EF4-FFF2-40B4-BE49-F238E27FC236}">
                  <a16:creationId xmlns:a16="http://schemas.microsoft.com/office/drawing/2014/main" id="{22BE2E03-DD44-9E95-F3BF-1D838CDFB591}"/>
                </a:ext>
              </a:extLst>
            </p:cNvPr>
            <p:cNvGrpSpPr/>
            <p:nvPr/>
          </p:nvGrpSpPr>
          <p:grpSpPr>
            <a:xfrm>
              <a:off x="6596127" y="3181688"/>
              <a:ext cx="4685648" cy="2837967"/>
              <a:chOff x="198375" y="3181688"/>
              <a:chExt cx="4685648" cy="2837967"/>
            </a:xfrm>
          </p:grpSpPr>
          <p:sp>
            <p:nvSpPr>
              <p:cNvPr id="13" name="Flowchart: Punched Tape 12">
                <a:extLst>
                  <a:ext uri="{FF2B5EF4-FFF2-40B4-BE49-F238E27FC236}">
                    <a16:creationId xmlns:a16="http://schemas.microsoft.com/office/drawing/2014/main" id="{6D21617C-A04E-4232-B5A3-1DB3787CA37E}"/>
                  </a:ext>
                </a:extLst>
              </p:cNvPr>
              <p:cNvSpPr/>
              <p:nvPr/>
            </p:nvSpPr>
            <p:spPr>
              <a:xfrm rot="827599">
                <a:off x="948029" y="3956897"/>
                <a:ext cx="3669129" cy="2062758"/>
              </a:xfrm>
              <a:prstGeom prst="flowChartPunchedTape">
                <a:avLst/>
              </a:prstGeom>
              <a:solidFill>
                <a:schemeClr val="bg1"/>
              </a:solid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3600" dirty="0">
                  <a:solidFill>
                    <a:srgbClr val="202B58"/>
                  </a:solidFill>
                  <a:latin typeface="Arial Black" panose="020B0A04020102020204" pitchFamily="34" charset="0"/>
                </a:endParaRPr>
              </a:p>
            </p:txBody>
          </p:sp>
          <p:sp>
            <p:nvSpPr>
              <p:cNvPr id="14" name="Rectangle 13">
                <a:extLst>
                  <a:ext uri="{FF2B5EF4-FFF2-40B4-BE49-F238E27FC236}">
                    <a16:creationId xmlns:a16="http://schemas.microsoft.com/office/drawing/2014/main" id="{800A9916-8321-8541-D3DA-F00593F1987B}"/>
                  </a:ext>
                </a:extLst>
              </p:cNvPr>
              <p:cNvSpPr/>
              <p:nvPr/>
            </p:nvSpPr>
            <p:spPr>
              <a:xfrm>
                <a:off x="198375" y="3181688"/>
                <a:ext cx="4685648" cy="494623"/>
              </a:xfrm>
              <a:prstGeom prst="rect">
                <a:avLst/>
              </a:prstGeom>
            </p:spPr>
            <p:txBody>
              <a:bodyPr wrap="square">
                <a:spAutoFit/>
              </a:bodyPr>
              <a:lstStyle/>
              <a:p>
                <a:pPr lvl="0">
                  <a:lnSpc>
                    <a:spcPts val="3100"/>
                  </a:lnSpc>
                  <a:spcAft>
                    <a:spcPts val="700"/>
                  </a:spcAft>
                </a:pPr>
                <a:r>
                  <a:rPr lang="en-GB" sz="2900" b="1" dirty="0">
                    <a:solidFill>
                      <a:srgbClr val="FFFFFF"/>
                    </a:solidFill>
                    <a:latin typeface="Poppins" panose="00000500000000000000" pitchFamily="2" charset="0"/>
                    <a:cs typeface="Poppins" panose="00000500000000000000" pitchFamily="2" charset="0"/>
                  </a:rPr>
                  <a:t>Already got a degree?</a:t>
                </a:r>
                <a:endParaRPr lang="en-GB" sz="2400" dirty="0">
                  <a:solidFill>
                    <a:srgbClr val="FFFFFF"/>
                  </a:solidFill>
                  <a:latin typeface="Poppins" panose="00000500000000000000" pitchFamily="2" charset="0"/>
                  <a:cs typeface="Poppins" panose="00000500000000000000" pitchFamily="2" charset="0"/>
                </a:endParaRPr>
              </a:p>
            </p:txBody>
          </p:sp>
        </p:grpSp>
        <p:grpSp>
          <p:nvGrpSpPr>
            <p:cNvPr id="17" name="Group 16">
              <a:extLst>
                <a:ext uri="{FF2B5EF4-FFF2-40B4-BE49-F238E27FC236}">
                  <a16:creationId xmlns:a16="http://schemas.microsoft.com/office/drawing/2014/main" id="{72091185-B816-E44B-91BE-8295E332FB4C}"/>
                </a:ext>
              </a:extLst>
            </p:cNvPr>
            <p:cNvGrpSpPr/>
            <p:nvPr/>
          </p:nvGrpSpPr>
          <p:grpSpPr>
            <a:xfrm>
              <a:off x="7735824" y="3676311"/>
              <a:ext cx="2724912" cy="2724912"/>
              <a:chOff x="7735824" y="3676311"/>
              <a:chExt cx="2724912" cy="2724912"/>
            </a:xfrm>
          </p:grpSpPr>
          <p:sp>
            <p:nvSpPr>
              <p:cNvPr id="15" name="&quot;Not Allowed&quot; Symbol 14">
                <a:extLst>
                  <a:ext uri="{FF2B5EF4-FFF2-40B4-BE49-F238E27FC236}">
                    <a16:creationId xmlns:a16="http://schemas.microsoft.com/office/drawing/2014/main" id="{7F37F1EE-F6FF-A692-DE13-B9AD5363C8D2}"/>
                  </a:ext>
                </a:extLst>
              </p:cNvPr>
              <p:cNvSpPr/>
              <p:nvPr/>
            </p:nvSpPr>
            <p:spPr>
              <a:xfrm>
                <a:off x="7735824" y="3676311"/>
                <a:ext cx="2724912" cy="2724912"/>
              </a:xfrm>
              <a:prstGeom prst="noSmoking">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6" name="Rectangle 15">
                <a:extLst>
                  <a:ext uri="{FF2B5EF4-FFF2-40B4-BE49-F238E27FC236}">
                    <a16:creationId xmlns:a16="http://schemas.microsoft.com/office/drawing/2014/main" id="{6E6CE0C1-AC48-CD7A-4060-55501ABAFBB0}"/>
                  </a:ext>
                </a:extLst>
              </p:cNvPr>
              <p:cNvSpPr/>
              <p:nvPr/>
            </p:nvSpPr>
            <p:spPr>
              <a:xfrm rot="2661118">
                <a:off x="7961445" y="4828044"/>
                <a:ext cx="2437801" cy="476669"/>
              </a:xfrm>
              <a:prstGeom prst="rect">
                <a:avLst/>
              </a:prstGeom>
            </p:spPr>
            <p:txBody>
              <a:bodyPr wrap="square">
                <a:spAutoFit/>
              </a:bodyPr>
              <a:lstStyle/>
              <a:p>
                <a:pPr lvl="0">
                  <a:lnSpc>
                    <a:spcPts val="3100"/>
                  </a:lnSpc>
                  <a:spcAft>
                    <a:spcPts val="700"/>
                  </a:spcAft>
                </a:pPr>
                <a:r>
                  <a:rPr lang="en-GB" sz="2000" b="1" dirty="0">
                    <a:solidFill>
                      <a:srgbClr val="FFFFFF"/>
                    </a:solidFill>
                    <a:latin typeface="Poppins" panose="00000500000000000000" pitchFamily="2" charset="0"/>
                    <a:cs typeface="Poppins" panose="00000500000000000000" pitchFamily="2" charset="0"/>
                  </a:rPr>
                  <a:t>Usually no loan…</a:t>
                </a:r>
                <a:endParaRPr lang="en-GB" sz="1600" dirty="0">
                  <a:solidFill>
                    <a:srgbClr val="FFFFFF"/>
                  </a:solidFill>
                  <a:latin typeface="Poppins" panose="00000500000000000000" pitchFamily="2" charset="0"/>
                  <a:cs typeface="Poppins" panose="00000500000000000000" pitchFamily="2" charset="0"/>
                </a:endParaRPr>
              </a:p>
            </p:txBody>
          </p:sp>
        </p:grpSp>
      </p:grpSp>
    </p:spTree>
    <p:extLst>
      <p:ext uri="{BB962C8B-B14F-4D97-AF65-F5344CB8AC3E}">
        <p14:creationId xmlns:p14="http://schemas.microsoft.com/office/powerpoint/2010/main" val="249587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10" presetClass="exit" presetSubtype="0" fill="hold" nodeType="withEffect">
                                  <p:stCondLst>
                                    <p:cond delay="0"/>
                                  </p:stCondLst>
                                  <p:childTnLst>
                                    <p:animEffect transition="out" filter="fade">
                                      <p:cBhvr>
                                        <p:cTn id="10" dur="250"/>
                                        <p:tgtEl>
                                          <p:spTgt spid="25"/>
                                        </p:tgtEl>
                                      </p:cBhvr>
                                    </p:animEffect>
                                    <p:set>
                                      <p:cBhvr>
                                        <p:cTn id="11" dur="1" fill="hold">
                                          <p:stCondLst>
                                            <p:cond delay="249"/>
                                          </p:stCondLst>
                                        </p:cTn>
                                        <p:tgtEl>
                                          <p:spTgt spid="2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D1FD06-4B79-4F44-BFEF-AF5ACA4FB616}"/>
              </a:ext>
            </a:extLst>
          </p:cNvPr>
          <p:cNvSpPr txBox="1">
            <a:spLocks/>
          </p:cNvSpPr>
          <p:nvPr/>
        </p:nvSpPr>
        <p:spPr>
          <a:xfrm>
            <a:off x="838200" y="1659027"/>
            <a:ext cx="6614160"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lang="en-GB" altLang="en-US" dirty="0">
                <a:solidFill>
                  <a:srgbClr val="FFFFFF"/>
                </a:solidFill>
                <a:latin typeface="Arial Black" panose="020B0A04020102020204" pitchFamily="34" charset="0"/>
              </a:rPr>
              <a:t>Maintenance Loans</a:t>
            </a:r>
            <a:endParaRPr kumimoji="0" lang="en-GB" altLang="en-US" sz="3300" b="1" i="0" u="none" strike="noStrike" kern="1200" cap="all" spc="100" normalizeH="0" baseline="0" noProof="0" dirty="0">
              <a:ln>
                <a:noFill/>
              </a:ln>
              <a:solidFill>
                <a:srgbClr val="FFFFFF"/>
              </a:solidFill>
              <a:effectLst/>
              <a:uLnTx/>
              <a:uFillTx/>
              <a:latin typeface="Arial Black" panose="020B0A04020102020204" pitchFamily="34" charset="0"/>
            </a:endParaRPr>
          </a:p>
        </p:txBody>
      </p:sp>
      <p:sp>
        <p:nvSpPr>
          <p:cNvPr id="7" name="TextBox 6">
            <a:extLst>
              <a:ext uri="{FF2B5EF4-FFF2-40B4-BE49-F238E27FC236}">
                <a16:creationId xmlns:a16="http://schemas.microsoft.com/office/drawing/2014/main" id="{0E7819FE-8E0B-4BBA-A429-5462DE165CE8}"/>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grpSp>
        <p:nvGrpSpPr>
          <p:cNvPr id="19" name="Group 18">
            <a:extLst>
              <a:ext uri="{FF2B5EF4-FFF2-40B4-BE49-F238E27FC236}">
                <a16:creationId xmlns:a16="http://schemas.microsoft.com/office/drawing/2014/main" id="{8619C25A-C418-0DD4-8D8A-995B22132900}"/>
              </a:ext>
            </a:extLst>
          </p:cNvPr>
          <p:cNvGrpSpPr/>
          <p:nvPr/>
        </p:nvGrpSpPr>
        <p:grpSpPr>
          <a:xfrm>
            <a:off x="7621579" y="3693215"/>
            <a:ext cx="4197250" cy="2799123"/>
            <a:chOff x="5639848" y="3165197"/>
            <a:chExt cx="4197250" cy="2799123"/>
          </a:xfrm>
        </p:grpSpPr>
        <p:grpSp>
          <p:nvGrpSpPr>
            <p:cNvPr id="6" name="Group 5">
              <a:extLst>
                <a:ext uri="{FF2B5EF4-FFF2-40B4-BE49-F238E27FC236}">
                  <a16:creationId xmlns:a16="http://schemas.microsoft.com/office/drawing/2014/main" id="{6233035B-0F62-2790-03D7-7D94651CD566}"/>
                </a:ext>
              </a:extLst>
            </p:cNvPr>
            <p:cNvGrpSpPr/>
            <p:nvPr/>
          </p:nvGrpSpPr>
          <p:grpSpPr>
            <a:xfrm>
              <a:off x="5639848" y="3165197"/>
              <a:ext cx="4197250" cy="2799123"/>
              <a:chOff x="4204240" y="3055469"/>
              <a:chExt cx="4197250" cy="2799123"/>
            </a:xfrm>
          </p:grpSpPr>
          <p:pic>
            <p:nvPicPr>
              <p:cNvPr id="3" name="Picture 2" descr="Piggy bank illustration">
                <a:extLst>
                  <a:ext uri="{FF2B5EF4-FFF2-40B4-BE49-F238E27FC236}">
                    <a16:creationId xmlns:a16="http://schemas.microsoft.com/office/drawing/2014/main" id="{568BA153-D718-7AF2-8027-E91F45EB93A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04240" y="3055469"/>
                <a:ext cx="4197250" cy="2799123"/>
              </a:xfrm>
              <a:prstGeom prst="rect">
                <a:avLst/>
              </a:prstGeom>
            </p:spPr>
          </p:pic>
          <p:sp>
            <p:nvSpPr>
              <p:cNvPr id="5" name="Rectangle 4">
                <a:extLst>
                  <a:ext uri="{FF2B5EF4-FFF2-40B4-BE49-F238E27FC236}">
                    <a16:creationId xmlns:a16="http://schemas.microsoft.com/office/drawing/2014/main" id="{F0C2367C-72D6-9A46-37EA-65757BA09BC7}"/>
                  </a:ext>
                </a:extLst>
              </p:cNvPr>
              <p:cNvSpPr/>
              <p:nvPr/>
            </p:nvSpPr>
            <p:spPr>
              <a:xfrm>
                <a:off x="4246393" y="5198973"/>
                <a:ext cx="4065502" cy="526495"/>
              </a:xfrm>
              <a:prstGeom prst="rect">
                <a:avLst/>
              </a:prstGeom>
            </p:spPr>
            <p:txBody>
              <a:bodyPr wrap="square">
                <a:prstTxWarp prst="textArchDown">
                  <a:avLst/>
                </a:prstTxWarp>
                <a:spAutoFit/>
              </a:bodyPr>
              <a:lstStyle/>
              <a:p>
                <a:pPr lvl="0">
                  <a:lnSpc>
                    <a:spcPts val="3100"/>
                  </a:lnSpc>
                  <a:spcAft>
                    <a:spcPts val="700"/>
                  </a:spcAft>
                </a:pPr>
                <a:r>
                  <a:rPr lang="en-GB" sz="2900" b="1" dirty="0">
                    <a:solidFill>
                      <a:srgbClr val="202B58"/>
                    </a:solidFill>
                    <a:latin typeface="Poppins" panose="00000500000000000000" pitchFamily="2" charset="0"/>
                    <a:cs typeface="Poppins" panose="00000500000000000000" pitchFamily="2" charset="0"/>
                  </a:rPr>
                  <a:t>Your student bank account</a:t>
                </a:r>
                <a:endParaRPr lang="en-GB" sz="2400" dirty="0">
                  <a:solidFill>
                    <a:srgbClr val="202B58"/>
                  </a:solidFill>
                  <a:latin typeface="Poppins" panose="00000500000000000000" pitchFamily="2" charset="0"/>
                  <a:cs typeface="Poppins" panose="00000500000000000000" pitchFamily="2" charset="0"/>
                </a:endParaRPr>
              </a:p>
            </p:txBody>
          </p:sp>
        </p:grpSp>
        <p:grpSp>
          <p:nvGrpSpPr>
            <p:cNvPr id="18" name="Group 17">
              <a:extLst>
                <a:ext uri="{FF2B5EF4-FFF2-40B4-BE49-F238E27FC236}">
                  <a16:creationId xmlns:a16="http://schemas.microsoft.com/office/drawing/2014/main" id="{18033317-48C2-89F2-2E64-DCC79509CC84}"/>
                </a:ext>
              </a:extLst>
            </p:cNvPr>
            <p:cNvGrpSpPr/>
            <p:nvPr/>
          </p:nvGrpSpPr>
          <p:grpSpPr>
            <a:xfrm>
              <a:off x="7793590" y="4047408"/>
              <a:ext cx="834753" cy="721387"/>
              <a:chOff x="7793590" y="4047408"/>
              <a:chExt cx="834753" cy="721387"/>
            </a:xfrm>
          </p:grpSpPr>
          <p:grpSp>
            <p:nvGrpSpPr>
              <p:cNvPr id="12" name="Group 11">
                <a:extLst>
                  <a:ext uri="{FF2B5EF4-FFF2-40B4-BE49-F238E27FC236}">
                    <a16:creationId xmlns:a16="http://schemas.microsoft.com/office/drawing/2014/main" id="{EDCFA4DF-81D0-7B73-E795-0DF789A365FF}"/>
                  </a:ext>
                </a:extLst>
              </p:cNvPr>
              <p:cNvGrpSpPr/>
              <p:nvPr/>
            </p:nvGrpSpPr>
            <p:grpSpPr>
              <a:xfrm rot="928704">
                <a:off x="7793590" y="4047408"/>
                <a:ext cx="834753" cy="526495"/>
                <a:chOff x="8000999" y="3907767"/>
                <a:chExt cx="1133856" cy="837193"/>
              </a:xfrm>
            </p:grpSpPr>
            <p:sp>
              <p:nvSpPr>
                <p:cNvPr id="10" name="Flowchart: Decision 9">
                  <a:extLst>
                    <a:ext uri="{FF2B5EF4-FFF2-40B4-BE49-F238E27FC236}">
                      <a16:creationId xmlns:a16="http://schemas.microsoft.com/office/drawing/2014/main" id="{99B8EE6F-54A3-BCAA-C67F-7E7729046178}"/>
                    </a:ext>
                  </a:extLst>
                </p:cNvPr>
                <p:cNvSpPr/>
                <p:nvPr/>
              </p:nvSpPr>
              <p:spPr>
                <a:xfrm rot="984904">
                  <a:off x="8000999" y="3907767"/>
                  <a:ext cx="1133856" cy="658368"/>
                </a:xfrm>
                <a:prstGeom prst="flowChartDecision">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sp>
              <p:nvSpPr>
                <p:cNvPr id="11" name="Flowchart: Delay 10">
                  <a:extLst>
                    <a:ext uri="{FF2B5EF4-FFF2-40B4-BE49-F238E27FC236}">
                      <a16:creationId xmlns:a16="http://schemas.microsoft.com/office/drawing/2014/main" id="{D44CFE83-72B0-5F17-E766-CC4F5938D5E7}"/>
                    </a:ext>
                  </a:extLst>
                </p:cNvPr>
                <p:cNvSpPr/>
                <p:nvPr/>
              </p:nvSpPr>
              <p:spPr>
                <a:xfrm rot="17419974">
                  <a:off x="8225897" y="4127158"/>
                  <a:ext cx="491660" cy="743943"/>
                </a:xfrm>
                <a:prstGeom prst="flowChartDelay">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cxnSp>
            <p:nvCxnSpPr>
              <p:cNvPr id="16" name="Straight Connector 15">
                <a:extLst>
                  <a:ext uri="{FF2B5EF4-FFF2-40B4-BE49-F238E27FC236}">
                    <a16:creationId xmlns:a16="http://schemas.microsoft.com/office/drawing/2014/main" id="{9089B093-6FA0-D8B7-9DE5-B3D595E77183}"/>
                  </a:ext>
                </a:extLst>
              </p:cNvPr>
              <p:cNvCxnSpPr>
                <a:stCxn id="10" idx="3"/>
              </p:cNvCxnSpPr>
              <p:nvPr/>
            </p:nvCxnSpPr>
            <p:spPr>
              <a:xfrm flipH="1">
                <a:off x="8558784" y="4476982"/>
                <a:ext cx="21554" cy="17576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7" name="Flowchart: Delay 16">
                <a:extLst>
                  <a:ext uri="{FF2B5EF4-FFF2-40B4-BE49-F238E27FC236}">
                    <a16:creationId xmlns:a16="http://schemas.microsoft.com/office/drawing/2014/main" id="{2D32EABA-BBE2-3FDD-6765-1580A32C98DB}"/>
                  </a:ext>
                </a:extLst>
              </p:cNvPr>
              <p:cNvSpPr/>
              <p:nvPr/>
            </p:nvSpPr>
            <p:spPr>
              <a:xfrm rot="16459825">
                <a:off x="8501802" y="4661664"/>
                <a:ext cx="112361" cy="101902"/>
              </a:xfrm>
              <a:prstGeom prst="flowChartDelay">
                <a:avLst/>
              </a:prstGeom>
              <a:solidFill>
                <a:srgbClr val="FFD100"/>
              </a:solidFill>
              <a:ln>
                <a:solidFill>
                  <a:srgbClr val="FFC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a:p>
            </p:txBody>
          </p:sp>
        </p:grpSp>
      </p:grpSp>
      <p:pic>
        <p:nvPicPr>
          <p:cNvPr id="21" name="Picture 20" descr="Row of colorful graphic houses">
            <a:extLst>
              <a:ext uri="{FF2B5EF4-FFF2-40B4-BE49-F238E27FC236}">
                <a16:creationId xmlns:a16="http://schemas.microsoft.com/office/drawing/2014/main" id="{CA18666E-F2C4-FEF1-F9CB-97B1EDB1C120}"/>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02378" y="2619725"/>
            <a:ext cx="2546079" cy="1527825"/>
          </a:xfrm>
          <a:prstGeom prst="rect">
            <a:avLst/>
          </a:prstGeom>
        </p:spPr>
      </p:pic>
      <p:grpSp>
        <p:nvGrpSpPr>
          <p:cNvPr id="27" name="Group 26">
            <a:extLst>
              <a:ext uri="{FF2B5EF4-FFF2-40B4-BE49-F238E27FC236}">
                <a16:creationId xmlns:a16="http://schemas.microsoft.com/office/drawing/2014/main" id="{1E9B0CA2-76BC-F57B-EDE1-C99B255F1476}"/>
              </a:ext>
            </a:extLst>
          </p:cNvPr>
          <p:cNvGrpSpPr/>
          <p:nvPr/>
        </p:nvGrpSpPr>
        <p:grpSpPr>
          <a:xfrm>
            <a:off x="2620572" y="3055469"/>
            <a:ext cx="3612216" cy="3326612"/>
            <a:chOff x="2620572" y="3055469"/>
            <a:chExt cx="3612216" cy="3326612"/>
          </a:xfrm>
        </p:grpSpPr>
        <p:pic>
          <p:nvPicPr>
            <p:cNvPr id="23" name="Picture 22" descr="A high angle view of a city&#10;&#10;AI-generated content may be incorrect.">
              <a:extLst>
                <a:ext uri="{FF2B5EF4-FFF2-40B4-BE49-F238E27FC236}">
                  <a16:creationId xmlns:a16="http://schemas.microsoft.com/office/drawing/2014/main" id="{1901531D-4310-5611-3CD1-CA542BB555AB}"/>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3767955" y="3055469"/>
              <a:ext cx="2464833" cy="1644758"/>
            </a:xfrm>
            <a:prstGeom prst="rect">
              <a:avLst/>
            </a:prstGeom>
          </p:spPr>
        </p:pic>
        <p:pic>
          <p:nvPicPr>
            <p:cNvPr id="25" name="Picture 24" descr="A large building with a large arch&#10;&#10;AI-generated content may be incorrect.">
              <a:extLst>
                <a:ext uri="{FF2B5EF4-FFF2-40B4-BE49-F238E27FC236}">
                  <a16:creationId xmlns:a16="http://schemas.microsoft.com/office/drawing/2014/main" id="{C5A9CF6F-9BDF-7C24-F5A4-F1C700CC9B0D}"/>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2620572" y="4481614"/>
              <a:ext cx="2764558" cy="1900467"/>
            </a:xfrm>
            <a:prstGeom prst="rect">
              <a:avLst/>
            </a:prstGeom>
          </p:spPr>
        </p:pic>
      </p:grpSp>
      <p:sp>
        <p:nvSpPr>
          <p:cNvPr id="26" name="Cross 25">
            <a:extLst>
              <a:ext uri="{FF2B5EF4-FFF2-40B4-BE49-F238E27FC236}">
                <a16:creationId xmlns:a16="http://schemas.microsoft.com/office/drawing/2014/main" id="{F9F43A08-03A5-E9C0-BBED-9E5526B675FE}"/>
              </a:ext>
            </a:extLst>
          </p:cNvPr>
          <p:cNvSpPr/>
          <p:nvPr/>
        </p:nvSpPr>
        <p:spPr>
          <a:xfrm>
            <a:off x="2958139" y="3389382"/>
            <a:ext cx="616800" cy="616800"/>
          </a:xfrm>
          <a:prstGeom prst="plus">
            <a:avLst>
              <a:gd name="adj" fmla="val 38342"/>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Flowchart: Punched Tape 28">
            <a:extLst>
              <a:ext uri="{FF2B5EF4-FFF2-40B4-BE49-F238E27FC236}">
                <a16:creationId xmlns:a16="http://schemas.microsoft.com/office/drawing/2014/main" id="{BF6E9179-3CB6-8792-5D60-2C4B152C68F7}"/>
              </a:ext>
            </a:extLst>
          </p:cNvPr>
          <p:cNvSpPr/>
          <p:nvPr/>
        </p:nvSpPr>
        <p:spPr>
          <a:xfrm>
            <a:off x="7885639" y="340212"/>
            <a:ext cx="3669129" cy="1708044"/>
          </a:xfrm>
          <a:prstGeom prst="flowChartPunchedTape">
            <a:avLst/>
          </a:prstGeom>
          <a:solidFill>
            <a:schemeClr val="bg1"/>
          </a:solid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202B58"/>
                </a:solidFill>
                <a:latin typeface="Arial Black" panose="020B0A04020102020204" pitchFamily="34" charset="0"/>
              </a:rPr>
              <a:t>Minimum</a:t>
            </a:r>
          </a:p>
          <a:p>
            <a:pPr algn="ctr"/>
            <a:r>
              <a:rPr lang="en-GB" sz="3600" dirty="0">
                <a:solidFill>
                  <a:srgbClr val="202B58"/>
                </a:solidFill>
                <a:latin typeface="Arial Black" panose="020B0A04020102020204" pitchFamily="34" charset="0"/>
              </a:rPr>
              <a:t>£4,013</a:t>
            </a:r>
          </a:p>
        </p:txBody>
      </p:sp>
      <p:sp>
        <p:nvSpPr>
          <p:cNvPr id="30" name="Arrow: Down 29">
            <a:extLst>
              <a:ext uri="{FF2B5EF4-FFF2-40B4-BE49-F238E27FC236}">
                <a16:creationId xmlns:a16="http://schemas.microsoft.com/office/drawing/2014/main" id="{E47C483B-DF2D-D046-6789-384489AA6795}"/>
              </a:ext>
            </a:extLst>
          </p:cNvPr>
          <p:cNvSpPr/>
          <p:nvPr/>
        </p:nvSpPr>
        <p:spPr>
          <a:xfrm>
            <a:off x="7562042" y="2139696"/>
            <a:ext cx="1261346" cy="1424395"/>
          </a:xfrm>
          <a:prstGeom prst="downArrow">
            <a:avLst>
              <a:gd name="adj1" fmla="val 79566"/>
              <a:gd name="adj2" fmla="val 50000"/>
            </a:avLst>
          </a:prstGeom>
          <a:solidFill>
            <a:schemeClr val="bg1"/>
          </a:solid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202B58"/>
                </a:solidFill>
                <a:latin typeface="Arial Black" panose="020B0A04020102020204" pitchFamily="34" charset="0"/>
              </a:rPr>
              <a:t>Roughly </a:t>
            </a:r>
            <a:r>
              <a:rPr lang="en-GB" dirty="0">
                <a:solidFill>
                  <a:srgbClr val="202B58"/>
                </a:solidFill>
                <a:latin typeface="Arial Black" panose="020B0A04020102020204" pitchFamily="34" charset="0"/>
              </a:rPr>
              <a:t>1/3</a:t>
            </a:r>
            <a:endParaRPr lang="en-GB" sz="1400" dirty="0">
              <a:solidFill>
                <a:srgbClr val="202B58"/>
              </a:solidFill>
              <a:latin typeface="Arial Black" panose="020B0A04020102020204" pitchFamily="34" charset="0"/>
            </a:endParaRPr>
          </a:p>
        </p:txBody>
      </p:sp>
      <p:sp>
        <p:nvSpPr>
          <p:cNvPr id="33" name="Arrow: Down 32">
            <a:extLst>
              <a:ext uri="{FF2B5EF4-FFF2-40B4-BE49-F238E27FC236}">
                <a16:creationId xmlns:a16="http://schemas.microsoft.com/office/drawing/2014/main" id="{197C80E3-8CF9-1A31-7011-6B7D7312158B}"/>
              </a:ext>
            </a:extLst>
          </p:cNvPr>
          <p:cNvSpPr/>
          <p:nvPr/>
        </p:nvSpPr>
        <p:spPr>
          <a:xfrm>
            <a:off x="9152239" y="2139695"/>
            <a:ext cx="1261346" cy="1424395"/>
          </a:xfrm>
          <a:prstGeom prst="downArrow">
            <a:avLst>
              <a:gd name="adj1" fmla="val 79566"/>
              <a:gd name="adj2" fmla="val 50000"/>
            </a:avLst>
          </a:prstGeom>
          <a:solidFill>
            <a:schemeClr val="bg1"/>
          </a:solid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202B58"/>
                </a:solidFill>
                <a:latin typeface="Arial Black" panose="020B0A04020102020204" pitchFamily="34" charset="0"/>
              </a:rPr>
              <a:t>Roughly </a:t>
            </a:r>
            <a:r>
              <a:rPr lang="en-GB" dirty="0">
                <a:solidFill>
                  <a:srgbClr val="202B58"/>
                </a:solidFill>
                <a:latin typeface="Arial Black" panose="020B0A04020102020204" pitchFamily="34" charset="0"/>
              </a:rPr>
              <a:t>1/3</a:t>
            </a:r>
            <a:endParaRPr lang="en-GB" sz="1400" dirty="0">
              <a:solidFill>
                <a:srgbClr val="202B58"/>
              </a:solidFill>
              <a:latin typeface="Arial Black" panose="020B0A04020102020204" pitchFamily="34" charset="0"/>
            </a:endParaRPr>
          </a:p>
        </p:txBody>
      </p:sp>
      <p:sp>
        <p:nvSpPr>
          <p:cNvPr id="34" name="Arrow: Down 33">
            <a:extLst>
              <a:ext uri="{FF2B5EF4-FFF2-40B4-BE49-F238E27FC236}">
                <a16:creationId xmlns:a16="http://schemas.microsoft.com/office/drawing/2014/main" id="{23B6E9F0-04C9-4B77-B988-C3B3732B8DB7}"/>
              </a:ext>
            </a:extLst>
          </p:cNvPr>
          <p:cNvSpPr/>
          <p:nvPr/>
        </p:nvSpPr>
        <p:spPr>
          <a:xfrm>
            <a:off x="10628276" y="2139694"/>
            <a:ext cx="1261346" cy="1424395"/>
          </a:xfrm>
          <a:prstGeom prst="downArrow">
            <a:avLst>
              <a:gd name="adj1" fmla="val 79566"/>
              <a:gd name="adj2" fmla="val 50000"/>
            </a:avLst>
          </a:prstGeom>
          <a:solidFill>
            <a:schemeClr val="bg1"/>
          </a:solidFill>
          <a:ln>
            <a:solidFill>
              <a:srgbClr val="FFD1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solidFill>
                  <a:srgbClr val="202B58"/>
                </a:solidFill>
                <a:latin typeface="Arial Black" panose="020B0A04020102020204" pitchFamily="34" charset="0"/>
              </a:rPr>
              <a:t>Roughly </a:t>
            </a:r>
            <a:r>
              <a:rPr lang="en-GB" dirty="0">
                <a:solidFill>
                  <a:srgbClr val="202B58"/>
                </a:solidFill>
                <a:latin typeface="Arial Black" panose="020B0A04020102020204" pitchFamily="34" charset="0"/>
              </a:rPr>
              <a:t>1/3</a:t>
            </a:r>
            <a:endParaRPr lang="en-GB" sz="1400" dirty="0">
              <a:solidFill>
                <a:srgbClr val="202B58"/>
              </a:solidFill>
              <a:latin typeface="Arial Black" panose="020B0A04020102020204" pitchFamily="34" charset="0"/>
            </a:endParaRPr>
          </a:p>
        </p:txBody>
      </p:sp>
      <p:sp>
        <p:nvSpPr>
          <p:cNvPr id="35" name="Rectangle 34">
            <a:extLst>
              <a:ext uri="{FF2B5EF4-FFF2-40B4-BE49-F238E27FC236}">
                <a16:creationId xmlns:a16="http://schemas.microsoft.com/office/drawing/2014/main" id="{0351C448-F315-DBDA-8179-E94706ECF4C9}"/>
              </a:ext>
            </a:extLst>
          </p:cNvPr>
          <p:cNvSpPr/>
          <p:nvPr/>
        </p:nvSpPr>
        <p:spPr>
          <a:xfrm>
            <a:off x="424336" y="2884217"/>
            <a:ext cx="3699832" cy="526495"/>
          </a:xfrm>
          <a:prstGeom prst="rect">
            <a:avLst/>
          </a:prstGeom>
        </p:spPr>
        <p:txBody>
          <a:bodyPr wrap="square">
            <a:prstTxWarp prst="textArchUp">
              <a:avLst/>
            </a:prstTxWarp>
            <a:spAutoFit/>
          </a:bodyPr>
          <a:lstStyle/>
          <a:p>
            <a:pPr lvl="0">
              <a:lnSpc>
                <a:spcPts val="3100"/>
              </a:lnSpc>
              <a:spcAft>
                <a:spcPts val="700"/>
              </a:spcAft>
            </a:pPr>
            <a:r>
              <a:rPr lang="en-GB" sz="2000" b="1" dirty="0">
                <a:solidFill>
                  <a:srgbClr val="202B58"/>
                </a:solidFill>
                <a:latin typeface="Poppins" panose="00000500000000000000" pitchFamily="2" charset="0"/>
                <a:cs typeface="Poppins" panose="00000500000000000000" pitchFamily="2" charset="0"/>
              </a:rPr>
              <a:t>Household Income</a:t>
            </a:r>
            <a:endParaRPr lang="en-GB" sz="1600" dirty="0">
              <a:solidFill>
                <a:srgbClr val="202B58"/>
              </a:solidFill>
              <a:latin typeface="Poppins" panose="00000500000000000000" pitchFamily="2" charset="0"/>
              <a:cs typeface="Poppins" panose="00000500000000000000" pitchFamily="2" charset="0"/>
            </a:endParaRPr>
          </a:p>
        </p:txBody>
      </p:sp>
      <p:sp>
        <p:nvSpPr>
          <p:cNvPr id="36" name="Rectangle 35">
            <a:extLst>
              <a:ext uri="{FF2B5EF4-FFF2-40B4-BE49-F238E27FC236}">
                <a16:creationId xmlns:a16="http://schemas.microsoft.com/office/drawing/2014/main" id="{DA0B0C0D-DA6B-50AF-5983-50DDF3B556C1}"/>
              </a:ext>
            </a:extLst>
          </p:cNvPr>
          <p:cNvSpPr/>
          <p:nvPr/>
        </p:nvSpPr>
        <p:spPr>
          <a:xfrm>
            <a:off x="3266539" y="4751622"/>
            <a:ext cx="3699832" cy="526495"/>
          </a:xfrm>
          <a:prstGeom prst="rect">
            <a:avLst/>
          </a:prstGeom>
        </p:spPr>
        <p:txBody>
          <a:bodyPr wrap="square">
            <a:prstTxWarp prst="textArchUp">
              <a:avLst>
                <a:gd name="adj" fmla="val 11074012"/>
              </a:avLst>
            </a:prstTxWarp>
            <a:spAutoFit/>
          </a:bodyPr>
          <a:lstStyle/>
          <a:p>
            <a:pPr lvl="0">
              <a:lnSpc>
                <a:spcPts val="3100"/>
              </a:lnSpc>
              <a:spcAft>
                <a:spcPts val="700"/>
              </a:spcAft>
            </a:pPr>
            <a:r>
              <a:rPr lang="en-GB" sz="2000" b="1" dirty="0">
                <a:solidFill>
                  <a:srgbClr val="202B58"/>
                </a:solidFill>
                <a:latin typeface="Poppins" panose="00000500000000000000" pitchFamily="2" charset="0"/>
                <a:cs typeface="Poppins" panose="00000500000000000000" pitchFamily="2" charset="0"/>
              </a:rPr>
              <a:t>Study location</a:t>
            </a:r>
            <a:endParaRPr lang="en-GB" sz="1600" dirty="0">
              <a:solidFill>
                <a:srgbClr val="202B58"/>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12067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25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250"/>
                                        <p:tgtEl>
                                          <p:spTgt spid="2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fade">
                                      <p:cBhvr>
                                        <p:cTn id="20" dur="500"/>
                                        <p:tgtEl>
                                          <p:spTgt spid="29"/>
                                        </p:tgtEl>
                                      </p:cBhvr>
                                    </p:animEffect>
                                    <p:anim calcmode="lin" valueType="num">
                                      <p:cBhvr>
                                        <p:cTn id="21" dur="500" fill="hold"/>
                                        <p:tgtEl>
                                          <p:spTgt spid="29"/>
                                        </p:tgtEl>
                                        <p:attrNameLst>
                                          <p:attrName>ppt_x</p:attrName>
                                        </p:attrNameLst>
                                      </p:cBhvr>
                                      <p:tavLst>
                                        <p:tav tm="0">
                                          <p:val>
                                            <p:strVal val="#ppt_x"/>
                                          </p:val>
                                        </p:tav>
                                        <p:tav tm="100000">
                                          <p:val>
                                            <p:strVal val="#ppt_x"/>
                                          </p:val>
                                        </p:tav>
                                      </p:tavLst>
                                    </p:anim>
                                    <p:anim calcmode="lin" valueType="num">
                                      <p:cBhvr>
                                        <p:cTn id="22" dur="5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0"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500"/>
                                        <p:tgtEl>
                                          <p:spTgt spid="30"/>
                                        </p:tgtEl>
                                      </p:cBhvr>
                                    </p:animEffect>
                                    <p:anim calcmode="lin" valueType="num">
                                      <p:cBhvr>
                                        <p:cTn id="28" dur="500" fill="hold"/>
                                        <p:tgtEl>
                                          <p:spTgt spid="30"/>
                                        </p:tgtEl>
                                        <p:attrNameLst>
                                          <p:attrName>ppt_x</p:attrName>
                                        </p:attrNameLst>
                                      </p:cBhvr>
                                      <p:tavLst>
                                        <p:tav tm="0">
                                          <p:val>
                                            <p:strVal val="#ppt_x"/>
                                          </p:val>
                                        </p:tav>
                                        <p:tav tm="100000">
                                          <p:val>
                                            <p:strVal val="#ppt_x"/>
                                          </p:val>
                                        </p:tav>
                                      </p:tavLst>
                                    </p:anim>
                                    <p:anim calcmode="lin" valueType="num">
                                      <p:cBhvr>
                                        <p:cTn id="29" dur="5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47"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anim calcmode="lin" valueType="num">
                                      <p:cBhvr>
                                        <p:cTn id="34" dur="500" fill="hold"/>
                                        <p:tgtEl>
                                          <p:spTgt spid="33"/>
                                        </p:tgtEl>
                                        <p:attrNameLst>
                                          <p:attrName>ppt_x</p:attrName>
                                        </p:attrNameLst>
                                      </p:cBhvr>
                                      <p:tavLst>
                                        <p:tav tm="0">
                                          <p:val>
                                            <p:strVal val="#ppt_x"/>
                                          </p:val>
                                        </p:tav>
                                        <p:tav tm="100000">
                                          <p:val>
                                            <p:strVal val="#ppt_x"/>
                                          </p:val>
                                        </p:tav>
                                      </p:tavLst>
                                    </p:anim>
                                    <p:anim calcmode="lin" valueType="num">
                                      <p:cBhvr>
                                        <p:cTn id="35" dur="5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7" presetClass="entr" presetSubtype="0" fill="hold" grpId="0" nodeType="after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fade">
                                      <p:cBhvr>
                                        <p:cTn id="39" dur="500"/>
                                        <p:tgtEl>
                                          <p:spTgt spid="34"/>
                                        </p:tgtEl>
                                      </p:cBhvr>
                                    </p:animEffect>
                                    <p:anim calcmode="lin" valueType="num">
                                      <p:cBhvr>
                                        <p:cTn id="40" dur="500" fill="hold"/>
                                        <p:tgtEl>
                                          <p:spTgt spid="34"/>
                                        </p:tgtEl>
                                        <p:attrNameLst>
                                          <p:attrName>ppt_x</p:attrName>
                                        </p:attrNameLst>
                                      </p:cBhvr>
                                      <p:tavLst>
                                        <p:tav tm="0">
                                          <p:val>
                                            <p:strVal val="#ppt_x"/>
                                          </p:val>
                                        </p:tav>
                                        <p:tav tm="100000">
                                          <p:val>
                                            <p:strVal val="#ppt_x"/>
                                          </p:val>
                                        </p:tav>
                                      </p:tavLst>
                                    </p:anim>
                                    <p:anim calcmode="lin" valueType="num">
                                      <p:cBhvr>
                                        <p:cTn id="41" dur="5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33" grpId="0" animBg="1"/>
      <p:bldP spid="3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D1FD06-4B79-4F44-BFEF-AF5ACA4FB616}"/>
              </a:ext>
            </a:extLst>
          </p:cNvPr>
          <p:cNvSpPr txBox="1">
            <a:spLocks/>
          </p:cNvSpPr>
          <p:nvPr/>
        </p:nvSpPr>
        <p:spPr>
          <a:xfrm>
            <a:off x="838200" y="1659027"/>
            <a:ext cx="9537870"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lang="en-GB" altLang="en-US" sz="2800" dirty="0">
                <a:solidFill>
                  <a:srgbClr val="FFFFFF"/>
                </a:solidFill>
                <a:latin typeface="Arial Black" panose="020B0A04020102020204" pitchFamily="34" charset="0"/>
              </a:rPr>
              <a:t>Maximum Maintenance Loans per year</a:t>
            </a:r>
          </a:p>
        </p:txBody>
      </p:sp>
      <p:sp>
        <p:nvSpPr>
          <p:cNvPr id="7" name="TextBox 6">
            <a:extLst>
              <a:ext uri="{FF2B5EF4-FFF2-40B4-BE49-F238E27FC236}">
                <a16:creationId xmlns:a16="http://schemas.microsoft.com/office/drawing/2014/main" id="{0E7819FE-8E0B-4BBA-A429-5462DE165CE8}"/>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sp>
        <p:nvSpPr>
          <p:cNvPr id="10" name="Content Placeholder 2">
            <a:extLst>
              <a:ext uri="{FF2B5EF4-FFF2-40B4-BE49-F238E27FC236}">
                <a16:creationId xmlns:a16="http://schemas.microsoft.com/office/drawing/2014/main" id="{11955CA8-F6B0-41A1-BEFF-278B58485DAC}"/>
              </a:ext>
            </a:extLst>
          </p:cNvPr>
          <p:cNvSpPr txBox="1">
            <a:spLocks/>
          </p:cNvSpPr>
          <p:nvPr/>
        </p:nvSpPr>
        <p:spPr>
          <a:xfrm>
            <a:off x="8734781" y="6523037"/>
            <a:ext cx="3147907" cy="334963"/>
          </a:xfrm>
          <a:prstGeom prst="rect">
            <a:avLst/>
          </a:prstGeom>
        </p:spPr>
        <p:txBody>
          <a:bodyPr numCol="1">
            <a:normAutofit fontScale="77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1400" dirty="0">
                <a:latin typeface="Poppins" panose="00000500000000000000" pitchFamily="2" charset="0"/>
                <a:cs typeface="Poppins" panose="00000500000000000000" pitchFamily="2" charset="0"/>
              </a:rPr>
              <a:t>Table courtesy of Student Loans Company</a:t>
            </a:r>
          </a:p>
        </p:txBody>
      </p:sp>
      <p:graphicFrame>
        <p:nvGraphicFramePr>
          <p:cNvPr id="2" name="Table 1">
            <a:extLst>
              <a:ext uri="{FF2B5EF4-FFF2-40B4-BE49-F238E27FC236}">
                <a16:creationId xmlns:a16="http://schemas.microsoft.com/office/drawing/2014/main" id="{3ED1DBDC-3AA4-4355-9910-C5540A25D147}"/>
              </a:ext>
            </a:extLst>
          </p:cNvPr>
          <p:cNvGraphicFramePr>
            <a:graphicFrameLocks noGrp="1"/>
          </p:cNvGraphicFramePr>
          <p:nvPr/>
        </p:nvGraphicFramePr>
        <p:xfrm>
          <a:off x="838200" y="2616709"/>
          <a:ext cx="9537870" cy="3474720"/>
        </p:xfrm>
        <a:graphic>
          <a:graphicData uri="http://schemas.openxmlformats.org/drawingml/2006/table">
            <a:tbl>
              <a:tblPr firstRow="1" bandRow="1">
                <a:tableStyleId>{5C22544A-7EE6-4342-B048-85BDC9FD1C3A}</a:tableStyleId>
              </a:tblPr>
              <a:tblGrid>
                <a:gridCol w="1560514">
                  <a:extLst>
                    <a:ext uri="{9D8B030D-6E8A-4147-A177-3AD203B41FA5}">
                      <a16:colId xmlns:a16="http://schemas.microsoft.com/office/drawing/2014/main" val="3852560865"/>
                    </a:ext>
                  </a:extLst>
                </a:gridCol>
                <a:gridCol w="2454520">
                  <a:extLst>
                    <a:ext uri="{9D8B030D-6E8A-4147-A177-3AD203B41FA5}">
                      <a16:colId xmlns:a16="http://schemas.microsoft.com/office/drawing/2014/main" val="927139713"/>
                    </a:ext>
                  </a:extLst>
                </a:gridCol>
                <a:gridCol w="2761418">
                  <a:extLst>
                    <a:ext uri="{9D8B030D-6E8A-4147-A177-3AD203B41FA5}">
                      <a16:colId xmlns:a16="http://schemas.microsoft.com/office/drawing/2014/main" val="2071378264"/>
                    </a:ext>
                  </a:extLst>
                </a:gridCol>
                <a:gridCol w="2761418">
                  <a:extLst>
                    <a:ext uri="{9D8B030D-6E8A-4147-A177-3AD203B41FA5}">
                      <a16:colId xmlns:a16="http://schemas.microsoft.com/office/drawing/2014/main" val="2813789656"/>
                    </a:ext>
                  </a:extLst>
                </a:gridCol>
              </a:tblGrid>
              <a:tr h="310066">
                <a:tc>
                  <a:txBody>
                    <a:bodyPr/>
                    <a:lstStyle/>
                    <a:p>
                      <a:pPr algn="ctr"/>
                      <a:r>
                        <a:rPr lang="en-GB" sz="1800" dirty="0"/>
                        <a:t>Household Income (£)</a:t>
                      </a:r>
                    </a:p>
                  </a:txBody>
                  <a:tcPr/>
                </a:tc>
                <a:tc>
                  <a:txBody>
                    <a:bodyPr/>
                    <a:lstStyle/>
                    <a:p>
                      <a:pPr algn="ctr"/>
                      <a:r>
                        <a:rPr lang="en-GB" sz="1800" dirty="0"/>
                        <a:t>Living at Home (£) (Capped at £58,387)</a:t>
                      </a:r>
                    </a:p>
                  </a:txBody>
                  <a:tcPr/>
                </a:tc>
                <a:tc>
                  <a:txBody>
                    <a:bodyPr/>
                    <a:lstStyle/>
                    <a:p>
                      <a:pPr algn="ctr"/>
                      <a:r>
                        <a:rPr lang="en-GB" sz="1800" dirty="0"/>
                        <a:t>Elsewhere (£)</a:t>
                      </a:r>
                    </a:p>
                    <a:p>
                      <a:pPr algn="ctr"/>
                      <a:r>
                        <a:rPr lang="en-GB" sz="1800" dirty="0"/>
                        <a:t>(Capped at £62,410)</a:t>
                      </a:r>
                    </a:p>
                  </a:txBody>
                  <a:tcPr/>
                </a:tc>
                <a:tc>
                  <a:txBody>
                    <a:bodyPr/>
                    <a:lstStyle/>
                    <a:p>
                      <a:pPr algn="ctr"/>
                      <a:r>
                        <a:rPr lang="en-GB" sz="1800" dirty="0"/>
                        <a:t>London (£)</a:t>
                      </a:r>
                    </a:p>
                    <a:p>
                      <a:pPr algn="ctr"/>
                      <a:r>
                        <a:rPr lang="en-GB" sz="1800" dirty="0"/>
                        <a:t>(Capped at £70,131)</a:t>
                      </a:r>
                    </a:p>
                  </a:txBody>
                  <a:tcPr/>
                </a:tc>
                <a:extLst>
                  <a:ext uri="{0D108BD9-81ED-4DB2-BD59-A6C34878D82A}">
                    <a16:rowId xmlns:a16="http://schemas.microsoft.com/office/drawing/2014/main" val="4276717098"/>
                  </a:ext>
                </a:extLst>
              </a:tr>
              <a:tr h="310066">
                <a:tc>
                  <a:txBody>
                    <a:bodyPr/>
                    <a:lstStyle/>
                    <a:p>
                      <a:pPr algn="l"/>
                      <a:r>
                        <a:rPr lang="en-GB" sz="1800" b="1" dirty="0"/>
                        <a:t>25,000 and under</a:t>
                      </a:r>
                    </a:p>
                  </a:txBody>
                  <a:tcPr>
                    <a:solidFill>
                      <a:srgbClr val="92D050"/>
                    </a:solidFill>
                  </a:tcPr>
                </a:tc>
                <a:tc>
                  <a:txBody>
                    <a:bodyPr/>
                    <a:lstStyle/>
                    <a:p>
                      <a:pPr algn="ctr"/>
                      <a:r>
                        <a:rPr lang="en-GB" sz="1800" b="0" dirty="0"/>
                        <a:t>9,118</a:t>
                      </a:r>
                    </a:p>
                  </a:txBody>
                  <a:tcPr anchor="ctr">
                    <a:solidFill>
                      <a:srgbClr val="92D050"/>
                    </a:solidFill>
                  </a:tcPr>
                </a:tc>
                <a:tc>
                  <a:txBody>
                    <a:bodyPr/>
                    <a:lstStyle/>
                    <a:p>
                      <a:pPr algn="ctr"/>
                      <a:r>
                        <a:rPr lang="en-GB" sz="1800" b="0" dirty="0"/>
                        <a:t>10,830</a:t>
                      </a:r>
                    </a:p>
                  </a:txBody>
                  <a:tcPr anchor="ctr">
                    <a:solidFill>
                      <a:srgbClr val="92D050"/>
                    </a:solidFill>
                  </a:tcPr>
                </a:tc>
                <a:tc>
                  <a:txBody>
                    <a:bodyPr/>
                    <a:lstStyle/>
                    <a:p>
                      <a:pPr algn="ctr"/>
                      <a:r>
                        <a:rPr lang="en-GB" sz="1800" b="0" dirty="0"/>
                        <a:t>14,135</a:t>
                      </a:r>
                    </a:p>
                  </a:txBody>
                  <a:tcPr anchor="ctr">
                    <a:solidFill>
                      <a:srgbClr val="92D050"/>
                    </a:solidFill>
                  </a:tcPr>
                </a:tc>
                <a:extLst>
                  <a:ext uri="{0D108BD9-81ED-4DB2-BD59-A6C34878D82A}">
                    <a16:rowId xmlns:a16="http://schemas.microsoft.com/office/drawing/2014/main" val="2965644568"/>
                  </a:ext>
                </a:extLst>
              </a:tr>
              <a:tr h="310066">
                <a:tc>
                  <a:txBody>
                    <a:bodyPr/>
                    <a:lstStyle/>
                    <a:p>
                      <a:pPr algn="l"/>
                      <a:r>
                        <a:rPr lang="en-GB" sz="1800" b="1" dirty="0"/>
                        <a:t>35,000</a:t>
                      </a:r>
                    </a:p>
                  </a:txBody>
                  <a:tcPr/>
                </a:tc>
                <a:tc>
                  <a:txBody>
                    <a:bodyPr/>
                    <a:lstStyle/>
                    <a:p>
                      <a:pPr algn="ctr"/>
                      <a:r>
                        <a:rPr lang="en-GB" sz="1800" b="0" dirty="0"/>
                        <a:t>7,589</a:t>
                      </a:r>
                    </a:p>
                  </a:txBody>
                  <a:tcPr anchor="ctr"/>
                </a:tc>
                <a:tc>
                  <a:txBody>
                    <a:bodyPr/>
                    <a:lstStyle/>
                    <a:p>
                      <a:pPr algn="ctr"/>
                      <a:r>
                        <a:rPr lang="en-GB" sz="1800" b="0" dirty="0"/>
                        <a:t>9,285</a:t>
                      </a:r>
                    </a:p>
                  </a:txBody>
                  <a:tcPr anchor="ctr"/>
                </a:tc>
                <a:tc>
                  <a:txBody>
                    <a:bodyPr/>
                    <a:lstStyle/>
                    <a:p>
                      <a:pPr algn="ctr"/>
                      <a:r>
                        <a:rPr lang="en-GB" sz="1800" b="0" dirty="0"/>
                        <a:t>12,563</a:t>
                      </a:r>
                    </a:p>
                  </a:txBody>
                  <a:tcPr anchor="ctr"/>
                </a:tc>
                <a:extLst>
                  <a:ext uri="{0D108BD9-81ED-4DB2-BD59-A6C34878D82A}">
                    <a16:rowId xmlns:a16="http://schemas.microsoft.com/office/drawing/2014/main" val="3693051879"/>
                  </a:ext>
                </a:extLst>
              </a:tr>
              <a:tr h="275980">
                <a:tc>
                  <a:txBody>
                    <a:bodyPr/>
                    <a:lstStyle/>
                    <a:p>
                      <a:pPr algn="l"/>
                      <a:r>
                        <a:rPr lang="en-GB" sz="1800" b="1" dirty="0"/>
                        <a:t>45,000</a:t>
                      </a:r>
                    </a:p>
                  </a:txBody>
                  <a:tcPr/>
                </a:tc>
                <a:tc>
                  <a:txBody>
                    <a:bodyPr/>
                    <a:lstStyle/>
                    <a:p>
                      <a:pPr algn="ctr"/>
                      <a:r>
                        <a:rPr lang="en-GB" sz="1800" b="0" dirty="0"/>
                        <a:t>6,385</a:t>
                      </a:r>
                    </a:p>
                  </a:txBody>
                  <a:tcPr anchor="ctr"/>
                </a:tc>
                <a:tc>
                  <a:txBody>
                    <a:bodyPr/>
                    <a:lstStyle/>
                    <a:p>
                      <a:pPr algn="ctr"/>
                      <a:r>
                        <a:rPr lang="en-GB" sz="1800" b="0" dirty="0"/>
                        <a:t>7,739</a:t>
                      </a:r>
                    </a:p>
                  </a:txBody>
                  <a:tcPr anchor="ctr"/>
                </a:tc>
                <a:tc>
                  <a:txBody>
                    <a:bodyPr/>
                    <a:lstStyle/>
                    <a:p>
                      <a:pPr algn="ctr"/>
                      <a:r>
                        <a:rPr lang="en-GB" sz="1800" b="0" dirty="0"/>
                        <a:t>10,991</a:t>
                      </a:r>
                    </a:p>
                  </a:txBody>
                  <a:tcPr anchor="ctr"/>
                </a:tc>
                <a:extLst>
                  <a:ext uri="{0D108BD9-81ED-4DB2-BD59-A6C34878D82A}">
                    <a16:rowId xmlns:a16="http://schemas.microsoft.com/office/drawing/2014/main" val="1154832289"/>
                  </a:ext>
                </a:extLst>
              </a:tr>
              <a:tr h="310066">
                <a:tc>
                  <a:txBody>
                    <a:bodyPr/>
                    <a:lstStyle/>
                    <a:p>
                      <a:pPr algn="l"/>
                      <a:r>
                        <a:rPr lang="en-GB" sz="1800" b="1" dirty="0"/>
                        <a:t>55,000</a:t>
                      </a:r>
                    </a:p>
                  </a:txBody>
                  <a:tcPr/>
                </a:tc>
                <a:tc>
                  <a:txBody>
                    <a:bodyPr/>
                    <a:lstStyle/>
                    <a:p>
                      <a:pPr algn="ctr"/>
                      <a:r>
                        <a:rPr lang="en-GB" sz="1800" b="0" dirty="0"/>
                        <a:t>4,531</a:t>
                      </a:r>
                    </a:p>
                  </a:txBody>
                  <a:tcPr anchor="ctr"/>
                </a:tc>
                <a:tc>
                  <a:txBody>
                    <a:bodyPr/>
                    <a:lstStyle/>
                    <a:p>
                      <a:pPr algn="ctr"/>
                      <a:r>
                        <a:rPr lang="en-GB" sz="1800" b="0" dirty="0"/>
                        <a:t>6,194</a:t>
                      </a:r>
                    </a:p>
                  </a:txBody>
                  <a:tcPr anchor="ctr"/>
                </a:tc>
                <a:tc>
                  <a:txBody>
                    <a:bodyPr/>
                    <a:lstStyle/>
                    <a:p>
                      <a:pPr algn="ctr"/>
                      <a:r>
                        <a:rPr lang="en-GB" sz="1800" b="0" dirty="0"/>
                        <a:t>9,419</a:t>
                      </a:r>
                    </a:p>
                  </a:txBody>
                  <a:tcPr anchor="ctr"/>
                </a:tc>
                <a:extLst>
                  <a:ext uri="{0D108BD9-81ED-4DB2-BD59-A6C34878D82A}">
                    <a16:rowId xmlns:a16="http://schemas.microsoft.com/office/drawing/2014/main" val="1020695228"/>
                  </a:ext>
                </a:extLst>
              </a:tr>
              <a:tr h="310066">
                <a:tc>
                  <a:txBody>
                    <a:bodyPr/>
                    <a:lstStyle/>
                    <a:p>
                      <a:pPr algn="l"/>
                      <a:r>
                        <a:rPr lang="en-GB" sz="1800" b="1" dirty="0"/>
                        <a:t>65,000</a:t>
                      </a:r>
                    </a:p>
                  </a:txBody>
                  <a:tcPr/>
                </a:tc>
                <a:tc>
                  <a:txBody>
                    <a:bodyPr/>
                    <a:lstStyle/>
                    <a:p>
                      <a:pPr algn="ctr"/>
                      <a:r>
                        <a:rPr lang="en-GB" sz="1800" b="1" i="1" dirty="0">
                          <a:solidFill>
                            <a:schemeClr val="bg1"/>
                          </a:solidFill>
                        </a:rPr>
                        <a:t>4,013</a:t>
                      </a:r>
                    </a:p>
                  </a:txBody>
                  <a:tcPr anchor="ctr">
                    <a:solidFill>
                      <a:srgbClr val="FF0000"/>
                    </a:solidFill>
                  </a:tcPr>
                </a:tc>
                <a:tc>
                  <a:txBody>
                    <a:bodyPr/>
                    <a:lstStyle/>
                    <a:p>
                      <a:pPr algn="ctr"/>
                      <a:r>
                        <a:rPr lang="en-GB" sz="1800" b="1" i="1" dirty="0">
                          <a:solidFill>
                            <a:schemeClr val="bg1"/>
                          </a:solidFill>
                        </a:rPr>
                        <a:t>5,048</a:t>
                      </a:r>
                    </a:p>
                  </a:txBody>
                  <a:tcPr anchor="ctr">
                    <a:solidFill>
                      <a:srgbClr val="FF0000"/>
                    </a:solidFill>
                  </a:tcPr>
                </a:tc>
                <a:tc>
                  <a:txBody>
                    <a:bodyPr/>
                    <a:lstStyle/>
                    <a:p>
                      <a:pPr algn="ctr"/>
                      <a:r>
                        <a:rPr lang="en-GB" sz="1800" b="0" dirty="0"/>
                        <a:t>7,846</a:t>
                      </a:r>
                    </a:p>
                  </a:txBody>
                  <a:tcPr anchor="ctr"/>
                </a:tc>
                <a:extLst>
                  <a:ext uri="{0D108BD9-81ED-4DB2-BD59-A6C34878D82A}">
                    <a16:rowId xmlns:a16="http://schemas.microsoft.com/office/drawing/2014/main" val="2214057517"/>
                  </a:ext>
                </a:extLst>
              </a:tr>
              <a:tr h="0">
                <a:tc>
                  <a:txBody>
                    <a:bodyPr/>
                    <a:lstStyle/>
                    <a:p>
                      <a:pPr algn="l"/>
                      <a:r>
                        <a:rPr lang="en-GB" sz="1800" b="1" dirty="0"/>
                        <a:t>70,000</a:t>
                      </a:r>
                    </a:p>
                  </a:txBody>
                  <a:tcPr/>
                </a:tc>
                <a:tc>
                  <a:txBody>
                    <a:bodyPr/>
                    <a:lstStyle/>
                    <a:p>
                      <a:pPr algn="ctr"/>
                      <a:r>
                        <a:rPr lang="en-GB" sz="1800" b="1" i="1" dirty="0">
                          <a:solidFill>
                            <a:schemeClr val="bg1"/>
                          </a:solidFill>
                        </a:rPr>
                        <a:t>4,013</a:t>
                      </a:r>
                    </a:p>
                  </a:txBody>
                  <a:tcPr anchor="ctr">
                    <a:solidFill>
                      <a:srgbClr val="FF0000"/>
                    </a:solidFill>
                  </a:tcPr>
                </a:tc>
                <a:tc>
                  <a:txBody>
                    <a:bodyPr/>
                    <a:lstStyle/>
                    <a:p>
                      <a:pPr algn="ctr"/>
                      <a:r>
                        <a:rPr lang="en-GB" sz="1800" b="1" i="1" dirty="0">
                          <a:solidFill>
                            <a:schemeClr val="bg1"/>
                          </a:solidFill>
                        </a:rPr>
                        <a:t>5,048</a:t>
                      </a:r>
                    </a:p>
                  </a:txBody>
                  <a:tcPr anchor="ctr">
                    <a:solidFill>
                      <a:srgbClr val="FF0000"/>
                    </a:solidFill>
                  </a:tcPr>
                </a:tc>
                <a:tc>
                  <a:txBody>
                    <a:bodyPr/>
                    <a:lstStyle/>
                    <a:p>
                      <a:pPr algn="ctr"/>
                      <a:r>
                        <a:rPr lang="en-GB" sz="1800" b="0" dirty="0">
                          <a:solidFill>
                            <a:sysClr val="windowText" lastClr="000000"/>
                          </a:solidFill>
                        </a:rPr>
                        <a:t>7,060</a:t>
                      </a:r>
                    </a:p>
                  </a:txBody>
                  <a:tcPr anchor="ctr">
                    <a:solidFill>
                      <a:schemeClr val="bg1">
                        <a:lumMod val="85000"/>
                      </a:schemeClr>
                    </a:solidFill>
                  </a:tcPr>
                </a:tc>
                <a:extLst>
                  <a:ext uri="{0D108BD9-81ED-4DB2-BD59-A6C34878D82A}">
                    <a16:rowId xmlns:a16="http://schemas.microsoft.com/office/drawing/2014/main" val="727076747"/>
                  </a:ext>
                </a:extLst>
              </a:tr>
              <a:tr h="310066">
                <a:tc>
                  <a:txBody>
                    <a:bodyPr/>
                    <a:lstStyle/>
                    <a:p>
                      <a:r>
                        <a:rPr lang="en-GB" b="1" dirty="0"/>
                        <a:t>75,000</a:t>
                      </a:r>
                    </a:p>
                  </a:txBody>
                  <a:tcPr/>
                </a:tc>
                <a:tc>
                  <a:txBody>
                    <a:bodyPr/>
                    <a:lstStyle/>
                    <a:p>
                      <a:pPr algn="ctr"/>
                      <a:r>
                        <a:rPr lang="en-GB" b="1" i="1" dirty="0">
                          <a:solidFill>
                            <a:schemeClr val="bg1"/>
                          </a:solidFill>
                        </a:rPr>
                        <a:t>4,013</a:t>
                      </a:r>
                    </a:p>
                  </a:txBody>
                  <a:tcPr anchor="ctr">
                    <a:solidFill>
                      <a:srgbClr val="FF0000"/>
                    </a:solidFill>
                  </a:tcPr>
                </a:tc>
                <a:tc>
                  <a:txBody>
                    <a:bodyPr/>
                    <a:lstStyle/>
                    <a:p>
                      <a:pPr algn="ctr"/>
                      <a:r>
                        <a:rPr lang="en-GB" sz="1800" b="1" i="1" dirty="0">
                          <a:solidFill>
                            <a:schemeClr val="bg1"/>
                          </a:solidFill>
                        </a:rPr>
                        <a:t>5,048</a:t>
                      </a:r>
                    </a:p>
                  </a:txBody>
                  <a:tcPr anchor="ctr">
                    <a:solidFill>
                      <a:srgbClr val="FF0000"/>
                    </a:solidFill>
                  </a:tcPr>
                </a:tc>
                <a:tc>
                  <a:txBody>
                    <a:bodyPr/>
                    <a:lstStyle/>
                    <a:p>
                      <a:pPr algn="ctr"/>
                      <a:r>
                        <a:rPr lang="en-GB" sz="1800" b="1" i="1" dirty="0">
                          <a:solidFill>
                            <a:schemeClr val="bg1"/>
                          </a:solidFill>
                        </a:rPr>
                        <a:t>7,039</a:t>
                      </a:r>
                    </a:p>
                  </a:txBody>
                  <a:tcPr anchor="ctr">
                    <a:solidFill>
                      <a:srgbClr val="FF0000"/>
                    </a:solidFill>
                  </a:tcPr>
                </a:tc>
                <a:extLst>
                  <a:ext uri="{0D108BD9-81ED-4DB2-BD59-A6C34878D82A}">
                    <a16:rowId xmlns:a16="http://schemas.microsoft.com/office/drawing/2014/main" val="3236654581"/>
                  </a:ext>
                </a:extLst>
              </a:tr>
            </a:tbl>
          </a:graphicData>
        </a:graphic>
      </p:graphicFrame>
    </p:spTree>
    <p:extLst>
      <p:ext uri="{BB962C8B-B14F-4D97-AF65-F5344CB8AC3E}">
        <p14:creationId xmlns:p14="http://schemas.microsoft.com/office/powerpoint/2010/main" val="10607518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D1FD06-4B79-4F44-BFEF-AF5ACA4FB616}"/>
              </a:ext>
            </a:extLst>
          </p:cNvPr>
          <p:cNvSpPr txBox="1">
            <a:spLocks/>
          </p:cNvSpPr>
          <p:nvPr/>
        </p:nvSpPr>
        <p:spPr>
          <a:xfrm>
            <a:off x="838200" y="1659027"/>
            <a:ext cx="3408193"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lang="en-GB" altLang="en-US" dirty="0">
                <a:solidFill>
                  <a:srgbClr val="FFFFFF"/>
                </a:solidFill>
                <a:latin typeface="Arial Bold"/>
              </a:rPr>
              <a:t>Repayments</a:t>
            </a:r>
            <a:endParaRPr kumimoji="0" lang="en-GB" altLang="en-US" sz="3300" b="1" i="0" u="none" strike="noStrike" kern="1200" cap="all" spc="100" normalizeH="0" baseline="0" noProof="0" dirty="0">
              <a:ln>
                <a:noFill/>
              </a:ln>
              <a:solidFill>
                <a:srgbClr val="FFFFFF"/>
              </a:solidFill>
              <a:effectLst/>
              <a:uLnTx/>
              <a:uFillTx/>
              <a:latin typeface="Arial Bold"/>
            </a:endParaRPr>
          </a:p>
        </p:txBody>
      </p:sp>
      <p:sp>
        <p:nvSpPr>
          <p:cNvPr id="7" name="TextBox 6">
            <a:extLst>
              <a:ext uri="{FF2B5EF4-FFF2-40B4-BE49-F238E27FC236}">
                <a16:creationId xmlns:a16="http://schemas.microsoft.com/office/drawing/2014/main" id="{0E7819FE-8E0B-4BBA-A429-5462DE165CE8}"/>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sp>
        <p:nvSpPr>
          <p:cNvPr id="5" name="Content Placeholder 2">
            <a:extLst>
              <a:ext uri="{FF2B5EF4-FFF2-40B4-BE49-F238E27FC236}">
                <a16:creationId xmlns:a16="http://schemas.microsoft.com/office/drawing/2014/main" id="{5AC1D1F0-DE46-4752-8A72-9677190AEACF}"/>
              </a:ext>
            </a:extLst>
          </p:cNvPr>
          <p:cNvSpPr txBox="1">
            <a:spLocks/>
          </p:cNvSpPr>
          <p:nvPr/>
        </p:nvSpPr>
        <p:spPr bwMode="auto">
          <a:xfrm>
            <a:off x="713127" y="2835095"/>
            <a:ext cx="10933386" cy="3535225"/>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b="1" dirty="0">
                <a:solidFill>
                  <a:schemeClr val="accent4">
                    <a:lumMod val="75000"/>
                  </a:schemeClr>
                </a:solidFill>
                <a:latin typeface="Poppins" panose="00000500000000000000" pitchFamily="2" charset="0"/>
                <a:cs typeface="Poppins" panose="00000500000000000000" pitchFamily="2" charset="0"/>
              </a:rPr>
              <a:t>Tuition Fee Loan + Maintenance Loan </a:t>
            </a:r>
          </a:p>
          <a:p>
            <a:pPr>
              <a:lnSpc>
                <a:spcPts val="800"/>
              </a:lnSpc>
            </a:pPr>
            <a:endParaRPr lang="en-GB" sz="2400" b="1" dirty="0">
              <a:latin typeface="Poppins" panose="00000500000000000000" pitchFamily="2" charset="0"/>
              <a:cs typeface="Poppins" panose="00000500000000000000" pitchFamily="2" charset="0"/>
            </a:endParaRPr>
          </a:p>
          <a:p>
            <a:pPr marL="457200" indent="-457200"/>
            <a:r>
              <a:rPr lang="en-GB" sz="2400" dirty="0">
                <a:latin typeface="Poppins" panose="00000500000000000000" pitchFamily="2" charset="0"/>
                <a:cs typeface="Poppins" panose="00000500000000000000" pitchFamily="2" charset="0"/>
              </a:rPr>
              <a:t>Combined for repayment &amp; taken automatically</a:t>
            </a:r>
          </a:p>
          <a:p>
            <a:pPr marL="457200" indent="-457200"/>
            <a:r>
              <a:rPr lang="en-GB" sz="2400" dirty="0">
                <a:latin typeface="Poppins" panose="00000500000000000000" pitchFamily="2" charset="0"/>
                <a:cs typeface="Poppins" panose="00000500000000000000" pitchFamily="2" charset="0"/>
              </a:rPr>
              <a:t>Payments start April after graduating/leaving</a:t>
            </a:r>
          </a:p>
          <a:p>
            <a:pPr marL="457200" indent="-457200"/>
            <a:r>
              <a:rPr lang="en-GB" sz="2400" dirty="0">
                <a:latin typeface="Poppins" panose="00000500000000000000" pitchFamily="2" charset="0"/>
                <a:cs typeface="Poppins" panose="00000500000000000000" pitchFamily="2" charset="0"/>
              </a:rPr>
              <a:t>You only pay if earning over the repayment threshold (£25,000)</a:t>
            </a:r>
          </a:p>
          <a:p>
            <a:pPr marL="457200" indent="-457200"/>
            <a:r>
              <a:rPr lang="en-GB" sz="2400" dirty="0">
                <a:latin typeface="Poppins" panose="00000500000000000000" pitchFamily="2" charset="0"/>
                <a:cs typeface="Poppins" panose="00000500000000000000" pitchFamily="2" charset="0"/>
              </a:rPr>
              <a:t>Amount = 9% of your earnings over repayment threshold</a:t>
            </a:r>
          </a:p>
          <a:p>
            <a:pPr marL="457200" indent="-457200"/>
            <a:r>
              <a:rPr lang="en-GB" sz="2400" dirty="0">
                <a:latin typeface="Poppins" panose="00000500000000000000" pitchFamily="2" charset="0"/>
                <a:cs typeface="Poppins" panose="00000500000000000000" pitchFamily="2" charset="0"/>
              </a:rPr>
              <a:t>Interest is applied from day one until fully repaid</a:t>
            </a:r>
          </a:p>
          <a:p>
            <a:pPr marL="457200" indent="-457200"/>
            <a:r>
              <a:rPr lang="en-GB" sz="2400" dirty="0">
                <a:latin typeface="Poppins" panose="00000500000000000000" pitchFamily="2" charset="0"/>
                <a:cs typeface="Poppins" panose="00000500000000000000" pitchFamily="2" charset="0"/>
              </a:rPr>
              <a:t>Unpaid balances written off after a defined time period</a:t>
            </a: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tabLst/>
              <a:defRPr/>
            </a:pPr>
            <a:endParaRPr kumimoji="0" lang="en-GB" sz="2200" b="0" i="0" u="none" strike="noStrike" kern="1200" cap="none" spc="0" normalizeH="0" baseline="0" noProof="0" dirty="0">
              <a:ln>
                <a:noFill/>
              </a:ln>
              <a:effectLst/>
              <a:uLnTx/>
              <a:uFillTx/>
              <a:latin typeface="Poppins" panose="00000500000000000000" pitchFamily="2" charset="0"/>
              <a:ea typeface="ＭＳ Ｐゴシック" charset="0"/>
              <a:cs typeface="Poppins" panose="00000500000000000000" pitchFamily="2" charset="0"/>
            </a:endParaRPr>
          </a:p>
          <a:p>
            <a:pPr marL="685800" marR="0" lvl="1" indent="-228600" algn="l" defTabSz="914400" rtl="0" eaLnBrk="0" fontAlgn="base" latinLnBrk="0" hangingPunct="0">
              <a:lnSpc>
                <a:spcPct val="150000"/>
              </a:lnSpc>
              <a:spcBef>
                <a:spcPts val="5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FFFFF"/>
              </a:solidFill>
              <a:effectLst/>
              <a:uLnTx/>
              <a:uFillTx/>
              <a:latin typeface="Poppins" panose="00000500000000000000" pitchFamily="2" charset="0"/>
              <a:ea typeface="ＭＳ Ｐゴシック" charset="0"/>
              <a:cs typeface="Poppins" panose="00000500000000000000" pitchFamily="2" charset="0"/>
            </a:endParaRPr>
          </a:p>
        </p:txBody>
      </p:sp>
    </p:spTree>
    <p:extLst>
      <p:ext uri="{BB962C8B-B14F-4D97-AF65-F5344CB8AC3E}">
        <p14:creationId xmlns:p14="http://schemas.microsoft.com/office/powerpoint/2010/main" val="2432492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D1FD06-4B79-4F44-BFEF-AF5ACA4FB616}"/>
              </a:ext>
            </a:extLst>
          </p:cNvPr>
          <p:cNvSpPr txBox="1">
            <a:spLocks/>
          </p:cNvSpPr>
          <p:nvPr/>
        </p:nvSpPr>
        <p:spPr>
          <a:xfrm>
            <a:off x="838199" y="1659027"/>
            <a:ext cx="5081337"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kumimoji="0" lang="en-GB" altLang="en-US" sz="3300" b="1" i="0" u="none" strike="noStrike" kern="1200" cap="all" spc="100" normalizeH="0" baseline="0" noProof="0" dirty="0">
                <a:ln>
                  <a:noFill/>
                </a:ln>
                <a:solidFill>
                  <a:srgbClr val="FFFFFF"/>
                </a:solidFill>
                <a:effectLst/>
                <a:uLnTx/>
                <a:uFillTx/>
                <a:latin typeface="Arial Bold"/>
              </a:rPr>
              <a:t>What do I repay?</a:t>
            </a:r>
          </a:p>
        </p:txBody>
      </p:sp>
      <p:sp>
        <p:nvSpPr>
          <p:cNvPr id="7" name="TextBox 6">
            <a:extLst>
              <a:ext uri="{FF2B5EF4-FFF2-40B4-BE49-F238E27FC236}">
                <a16:creationId xmlns:a16="http://schemas.microsoft.com/office/drawing/2014/main" id="{0E7819FE-8E0B-4BBA-A429-5462DE165CE8}"/>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graphicFrame>
        <p:nvGraphicFramePr>
          <p:cNvPr id="9" name="Group 3">
            <a:extLst>
              <a:ext uri="{FF2B5EF4-FFF2-40B4-BE49-F238E27FC236}">
                <a16:creationId xmlns:a16="http://schemas.microsoft.com/office/drawing/2014/main" id="{E9B1175B-A767-4B44-ABFE-8AD7139F395F}"/>
              </a:ext>
            </a:extLst>
          </p:cNvPr>
          <p:cNvGraphicFramePr>
            <a:graphicFrameLocks/>
          </p:cNvGraphicFramePr>
          <p:nvPr/>
        </p:nvGraphicFramePr>
        <p:xfrm>
          <a:off x="2563841" y="2796563"/>
          <a:ext cx="7064319" cy="3297786"/>
        </p:xfrm>
        <a:graphic>
          <a:graphicData uri="http://schemas.openxmlformats.org/drawingml/2006/table">
            <a:tbl>
              <a:tblPr>
                <a:tableStyleId>{C4B1156A-380E-4F78-BDF5-A606A8083BF9}</a:tableStyleId>
              </a:tblPr>
              <a:tblGrid>
                <a:gridCol w="2301246">
                  <a:extLst>
                    <a:ext uri="{9D8B030D-6E8A-4147-A177-3AD203B41FA5}">
                      <a16:colId xmlns:a16="http://schemas.microsoft.com/office/drawing/2014/main" val="20000"/>
                    </a:ext>
                  </a:extLst>
                </a:gridCol>
                <a:gridCol w="2269257">
                  <a:extLst>
                    <a:ext uri="{9D8B030D-6E8A-4147-A177-3AD203B41FA5}">
                      <a16:colId xmlns:a16="http://schemas.microsoft.com/office/drawing/2014/main" val="20001"/>
                    </a:ext>
                  </a:extLst>
                </a:gridCol>
                <a:gridCol w="2493816">
                  <a:extLst>
                    <a:ext uri="{9D8B030D-6E8A-4147-A177-3AD203B41FA5}">
                      <a16:colId xmlns:a16="http://schemas.microsoft.com/office/drawing/2014/main" val="2822232750"/>
                    </a:ext>
                  </a:extLst>
                </a:gridCol>
              </a:tblGrid>
              <a:tr h="413558">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u="none" strike="noStrike" cap="none" normalizeH="0" baseline="0" dirty="0">
                          <a:ln>
                            <a:noFill/>
                          </a:ln>
                          <a:solidFill>
                            <a:schemeClr val="bg1"/>
                          </a:solidFill>
                          <a:effectLst/>
                          <a:latin typeface="Poppins" panose="00000500000000000000" pitchFamily="2" charset="0"/>
                          <a:cs typeface="Poppins" panose="00000500000000000000" pitchFamily="2" charset="0"/>
                        </a:rPr>
                        <a:t>Gross Annual</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i="0" u="none" strike="noStrike" cap="none" normalizeH="0" baseline="0" dirty="0">
                          <a:ln>
                            <a:noFill/>
                          </a:ln>
                          <a:solidFill>
                            <a:schemeClr val="bg1"/>
                          </a:solidFill>
                          <a:effectLst/>
                          <a:latin typeface="Poppins" panose="00000500000000000000" pitchFamily="2" charset="0"/>
                          <a:cs typeface="Poppins" panose="00000500000000000000" pitchFamily="2" charset="0"/>
                        </a:rPr>
                        <a:t>Income</a:t>
                      </a: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u="none" strike="noStrike" cap="none" normalizeH="0" baseline="0" dirty="0">
                          <a:ln>
                            <a:noFill/>
                          </a:ln>
                          <a:solidFill>
                            <a:schemeClr val="bg1"/>
                          </a:solidFill>
                          <a:effectLst/>
                          <a:latin typeface="Poppins" panose="00000500000000000000" pitchFamily="2" charset="0"/>
                          <a:cs typeface="Poppins" panose="00000500000000000000" pitchFamily="2" charset="0"/>
                        </a:rPr>
                        <a:t>Approximate</a:t>
                      </a:r>
                    </a:p>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i="0" u="none" strike="noStrike" cap="none" normalizeH="0" baseline="0" dirty="0">
                          <a:ln>
                            <a:noFill/>
                          </a:ln>
                          <a:solidFill>
                            <a:schemeClr val="bg1"/>
                          </a:solidFill>
                          <a:effectLst/>
                          <a:latin typeface="Poppins" panose="00000500000000000000" pitchFamily="2" charset="0"/>
                          <a:cs typeface="Poppins" panose="00000500000000000000" pitchFamily="2" charset="0"/>
                        </a:rPr>
                        <a:t>Monthly Income</a:t>
                      </a: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ts val="0"/>
                        </a:spcBef>
                        <a:spcAft>
                          <a:spcPct val="0"/>
                        </a:spcAft>
                        <a:buClrTx/>
                        <a:buSzTx/>
                        <a:buFontTx/>
                        <a:buNone/>
                        <a:tabLst/>
                      </a:pPr>
                      <a:r>
                        <a:rPr kumimoji="0" lang="en-GB" sz="1800" b="1" i="0" u="none" strike="noStrike" cap="none" normalizeH="0" baseline="0" dirty="0">
                          <a:ln>
                            <a:noFill/>
                          </a:ln>
                          <a:solidFill>
                            <a:schemeClr val="bg1"/>
                          </a:solidFill>
                          <a:effectLst/>
                          <a:latin typeface="Poppins" panose="00000500000000000000" pitchFamily="2" charset="0"/>
                          <a:cs typeface="Poppins" panose="00000500000000000000" pitchFamily="2" charset="0"/>
                        </a:rPr>
                        <a:t>Approx. Monthly Repayments</a:t>
                      </a: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0000"/>
                  </a:ext>
                </a:extLst>
              </a:tr>
              <a:tr h="44019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a:ln>
                            <a:noFill/>
                          </a:ln>
                          <a:solidFill>
                            <a:schemeClr val="bg1"/>
                          </a:solidFill>
                          <a:effectLst/>
                          <a:latin typeface="Poppins" panose="00000500000000000000" pitchFamily="2" charset="0"/>
                          <a:cs typeface="Poppins" panose="00000500000000000000" pitchFamily="2" charset="0"/>
                        </a:rPr>
                        <a:t>£25,000</a:t>
                      </a:r>
                      <a:endParaRPr kumimoji="0" lang="en-GB" sz="2000" b="1" i="0" u="none" strike="noStrike" cap="none" normalizeH="0" baseline="0" dirty="0">
                        <a:ln>
                          <a:noFill/>
                        </a:ln>
                        <a:solidFill>
                          <a:schemeClr val="bg1"/>
                        </a:solidFill>
                        <a:effectLst/>
                        <a:latin typeface="Poppins" panose="00000500000000000000" pitchFamily="2" charset="0"/>
                        <a:cs typeface="Poppins" panose="00000500000000000000" pitchFamily="2" charset="0"/>
                      </a:endParaRP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a:ln>
                            <a:noFill/>
                          </a:ln>
                          <a:solidFill>
                            <a:schemeClr val="bg1"/>
                          </a:solidFill>
                          <a:effectLst/>
                          <a:latin typeface="Poppins" panose="00000500000000000000" pitchFamily="2" charset="0"/>
                          <a:cs typeface="Poppins" panose="00000500000000000000" pitchFamily="2" charset="0"/>
                        </a:rPr>
                        <a:t>£2,084</a:t>
                      </a:r>
                      <a:endParaRPr kumimoji="0" lang="en-US" sz="2000" b="0" i="0" u="none" strike="noStrike" cap="none" normalizeH="0" baseline="0" dirty="0">
                        <a:ln>
                          <a:noFill/>
                        </a:ln>
                        <a:solidFill>
                          <a:schemeClr val="bg1"/>
                        </a:solidFill>
                        <a:effectLst/>
                        <a:latin typeface="Poppins" panose="00000500000000000000" pitchFamily="2" charset="0"/>
                        <a:cs typeface="Poppins" panose="00000500000000000000" pitchFamily="2" charset="0"/>
                      </a:endParaRP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a:ln>
                            <a:noFill/>
                          </a:ln>
                          <a:solidFill>
                            <a:schemeClr val="bg1"/>
                          </a:solidFill>
                          <a:effectLst/>
                          <a:latin typeface="Poppins" panose="00000500000000000000" pitchFamily="2" charset="0"/>
                          <a:cs typeface="Poppins" panose="00000500000000000000" pitchFamily="2" charset="0"/>
                        </a:rPr>
                        <a:t>£0</a:t>
                      </a: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0001"/>
                  </a:ext>
                </a:extLst>
              </a:tr>
              <a:tr h="44019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a:ln>
                            <a:noFill/>
                          </a:ln>
                          <a:solidFill>
                            <a:schemeClr val="bg1"/>
                          </a:solidFill>
                          <a:effectLst/>
                          <a:latin typeface="Poppins" panose="00000500000000000000" pitchFamily="2" charset="0"/>
                          <a:cs typeface="Poppins" panose="00000500000000000000" pitchFamily="2" charset="0"/>
                        </a:rPr>
                        <a:t>£30,000</a:t>
                      </a:r>
                      <a:endParaRPr kumimoji="0" lang="en-GB" sz="2000" b="1" i="0" u="none" strike="noStrike" cap="none" normalizeH="0" baseline="0" dirty="0">
                        <a:ln>
                          <a:noFill/>
                        </a:ln>
                        <a:solidFill>
                          <a:schemeClr val="bg1"/>
                        </a:solidFill>
                        <a:effectLst/>
                        <a:latin typeface="Poppins" panose="00000500000000000000" pitchFamily="2" charset="0"/>
                        <a:cs typeface="Poppins" panose="00000500000000000000" pitchFamily="2" charset="0"/>
                      </a:endParaRP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a:ln>
                            <a:noFill/>
                          </a:ln>
                          <a:solidFill>
                            <a:schemeClr val="bg1"/>
                          </a:solidFill>
                          <a:effectLst/>
                          <a:latin typeface="Poppins" panose="00000500000000000000" pitchFamily="2" charset="0"/>
                          <a:cs typeface="Poppins" panose="00000500000000000000" pitchFamily="2" charset="0"/>
                        </a:rPr>
                        <a:t>£2,500</a:t>
                      </a:r>
                      <a:endParaRPr kumimoji="0" lang="en-US" sz="2000" b="0" i="0" u="none" strike="noStrike" cap="none" normalizeH="0" baseline="0" dirty="0">
                        <a:ln>
                          <a:noFill/>
                        </a:ln>
                        <a:solidFill>
                          <a:schemeClr val="bg1"/>
                        </a:solidFill>
                        <a:effectLst/>
                        <a:latin typeface="Poppins" panose="00000500000000000000" pitchFamily="2" charset="0"/>
                        <a:cs typeface="Poppins" panose="00000500000000000000" pitchFamily="2" charset="0"/>
                      </a:endParaRP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a:ln>
                            <a:noFill/>
                          </a:ln>
                          <a:solidFill>
                            <a:schemeClr val="bg1"/>
                          </a:solidFill>
                          <a:effectLst/>
                          <a:latin typeface="Poppins" panose="00000500000000000000" pitchFamily="2" charset="0"/>
                          <a:cs typeface="Poppins" panose="00000500000000000000" pitchFamily="2" charset="0"/>
                        </a:rPr>
                        <a:t>£37</a:t>
                      </a: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0002"/>
                  </a:ext>
                </a:extLst>
              </a:tr>
              <a:tr h="44019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a:ln>
                            <a:noFill/>
                          </a:ln>
                          <a:solidFill>
                            <a:schemeClr val="bg1"/>
                          </a:solidFill>
                          <a:effectLst/>
                          <a:latin typeface="Poppins" panose="00000500000000000000" pitchFamily="2" charset="0"/>
                          <a:cs typeface="Poppins" panose="00000500000000000000" pitchFamily="2" charset="0"/>
                        </a:rPr>
                        <a:t>£35,000</a:t>
                      </a:r>
                      <a:endParaRPr kumimoji="0" lang="en-GB" sz="2000" b="1" i="0" u="none" strike="noStrike" cap="none" normalizeH="0" baseline="0" dirty="0">
                        <a:ln>
                          <a:noFill/>
                        </a:ln>
                        <a:solidFill>
                          <a:schemeClr val="bg1"/>
                        </a:solidFill>
                        <a:effectLst/>
                        <a:latin typeface="Poppins" panose="00000500000000000000" pitchFamily="2" charset="0"/>
                        <a:cs typeface="Poppins" panose="00000500000000000000" pitchFamily="2" charset="0"/>
                      </a:endParaRP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a:ln>
                            <a:noFill/>
                          </a:ln>
                          <a:solidFill>
                            <a:schemeClr val="bg1"/>
                          </a:solidFill>
                          <a:effectLst/>
                          <a:latin typeface="Poppins" panose="00000500000000000000" pitchFamily="2" charset="0"/>
                          <a:cs typeface="Poppins" panose="00000500000000000000" pitchFamily="2" charset="0"/>
                        </a:rPr>
                        <a:t>£2,916</a:t>
                      </a:r>
                      <a:endParaRPr kumimoji="0" lang="en-US" sz="2000" b="0" i="0" u="none" strike="noStrike" cap="none" normalizeH="0" baseline="0" dirty="0">
                        <a:ln>
                          <a:noFill/>
                        </a:ln>
                        <a:solidFill>
                          <a:schemeClr val="bg1"/>
                        </a:solidFill>
                        <a:effectLst/>
                        <a:latin typeface="Poppins" panose="00000500000000000000" pitchFamily="2" charset="0"/>
                        <a:cs typeface="Poppins" panose="00000500000000000000" pitchFamily="2" charset="0"/>
                      </a:endParaRP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a:ln>
                            <a:noFill/>
                          </a:ln>
                          <a:solidFill>
                            <a:schemeClr val="bg1"/>
                          </a:solidFill>
                          <a:effectLst/>
                          <a:latin typeface="Poppins" panose="00000500000000000000" pitchFamily="2" charset="0"/>
                          <a:cs typeface="Poppins" panose="00000500000000000000" pitchFamily="2" charset="0"/>
                        </a:rPr>
                        <a:t>£75</a:t>
                      </a: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0003"/>
                  </a:ext>
                </a:extLst>
              </a:tr>
              <a:tr h="44019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a:ln>
                            <a:noFill/>
                          </a:ln>
                          <a:solidFill>
                            <a:schemeClr val="bg1"/>
                          </a:solidFill>
                          <a:effectLst/>
                          <a:latin typeface="Poppins" panose="00000500000000000000" pitchFamily="2" charset="0"/>
                          <a:cs typeface="Poppins" panose="00000500000000000000" pitchFamily="2" charset="0"/>
                        </a:rPr>
                        <a:t>£40,000</a:t>
                      </a:r>
                      <a:endParaRPr kumimoji="0" lang="en-GB" sz="2000" b="1" i="0" u="none" strike="noStrike" cap="none" normalizeH="0" baseline="0" dirty="0">
                        <a:ln>
                          <a:noFill/>
                        </a:ln>
                        <a:solidFill>
                          <a:schemeClr val="bg1"/>
                        </a:solidFill>
                        <a:effectLst/>
                        <a:latin typeface="Poppins" panose="00000500000000000000" pitchFamily="2" charset="0"/>
                        <a:cs typeface="Poppins" panose="00000500000000000000" pitchFamily="2" charset="0"/>
                      </a:endParaRP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a:ln>
                            <a:noFill/>
                          </a:ln>
                          <a:solidFill>
                            <a:schemeClr val="bg1"/>
                          </a:solidFill>
                          <a:effectLst/>
                          <a:latin typeface="Poppins" panose="00000500000000000000" pitchFamily="2" charset="0"/>
                          <a:cs typeface="Poppins" panose="00000500000000000000" pitchFamily="2" charset="0"/>
                        </a:rPr>
                        <a:t>£3,333</a:t>
                      </a:r>
                      <a:endParaRPr kumimoji="0" lang="en-US" sz="2000" b="0" i="0" u="none" strike="noStrike" cap="none" normalizeH="0" baseline="0" dirty="0">
                        <a:ln>
                          <a:noFill/>
                        </a:ln>
                        <a:solidFill>
                          <a:schemeClr val="bg1"/>
                        </a:solidFill>
                        <a:effectLst/>
                        <a:latin typeface="Poppins" panose="00000500000000000000" pitchFamily="2" charset="0"/>
                        <a:cs typeface="Poppins" panose="00000500000000000000" pitchFamily="2" charset="0"/>
                      </a:endParaRP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a:ln>
                            <a:noFill/>
                          </a:ln>
                          <a:solidFill>
                            <a:schemeClr val="bg1"/>
                          </a:solidFill>
                          <a:effectLst/>
                          <a:latin typeface="Poppins" panose="00000500000000000000" pitchFamily="2" charset="0"/>
                          <a:cs typeface="Poppins" panose="00000500000000000000" pitchFamily="2" charset="0"/>
                        </a:rPr>
                        <a:t>£112</a:t>
                      </a: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0004"/>
                  </a:ext>
                </a:extLst>
              </a:tr>
              <a:tr h="44019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a:ln>
                            <a:noFill/>
                          </a:ln>
                          <a:solidFill>
                            <a:schemeClr val="bg1"/>
                          </a:solidFill>
                          <a:effectLst/>
                          <a:latin typeface="Poppins" panose="00000500000000000000" pitchFamily="2" charset="0"/>
                          <a:cs typeface="Poppins" panose="00000500000000000000" pitchFamily="2" charset="0"/>
                        </a:rPr>
                        <a:t>£45,000</a:t>
                      </a:r>
                      <a:endParaRPr kumimoji="0" lang="en-GB" sz="2000" b="1" i="0" u="none" strike="noStrike" cap="none" normalizeH="0" baseline="0" dirty="0">
                        <a:ln>
                          <a:noFill/>
                        </a:ln>
                        <a:solidFill>
                          <a:schemeClr val="bg1"/>
                        </a:solidFill>
                        <a:effectLst/>
                        <a:latin typeface="Poppins" panose="00000500000000000000" pitchFamily="2" charset="0"/>
                        <a:cs typeface="Poppins" panose="00000500000000000000" pitchFamily="2" charset="0"/>
                      </a:endParaRP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a:ln>
                            <a:noFill/>
                          </a:ln>
                          <a:solidFill>
                            <a:schemeClr val="bg1"/>
                          </a:solidFill>
                          <a:effectLst/>
                          <a:latin typeface="Poppins" panose="00000500000000000000" pitchFamily="2" charset="0"/>
                          <a:cs typeface="Poppins" panose="00000500000000000000" pitchFamily="2" charset="0"/>
                        </a:rPr>
                        <a:t>£3,750</a:t>
                      </a:r>
                      <a:endParaRPr kumimoji="0" lang="en-US" sz="2000" b="0" i="0" u="none" strike="noStrike" cap="none" normalizeH="0" baseline="0" dirty="0">
                        <a:ln>
                          <a:noFill/>
                        </a:ln>
                        <a:solidFill>
                          <a:schemeClr val="bg1"/>
                        </a:solidFill>
                        <a:effectLst/>
                        <a:latin typeface="Poppins" panose="00000500000000000000" pitchFamily="2" charset="0"/>
                        <a:cs typeface="Poppins" panose="00000500000000000000" pitchFamily="2" charset="0"/>
                      </a:endParaRP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a:ln>
                            <a:noFill/>
                          </a:ln>
                          <a:solidFill>
                            <a:schemeClr val="bg1"/>
                          </a:solidFill>
                          <a:effectLst/>
                          <a:latin typeface="Poppins" panose="00000500000000000000" pitchFamily="2" charset="0"/>
                          <a:cs typeface="Poppins" panose="00000500000000000000" pitchFamily="2" charset="0"/>
                        </a:rPr>
                        <a:t>£150</a:t>
                      </a: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0005"/>
                  </a:ext>
                </a:extLst>
              </a:tr>
              <a:tr h="440191">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1" u="none" strike="noStrike" cap="none" normalizeH="0" baseline="0" dirty="0">
                          <a:ln>
                            <a:noFill/>
                          </a:ln>
                          <a:solidFill>
                            <a:schemeClr val="bg1"/>
                          </a:solidFill>
                          <a:effectLst/>
                          <a:latin typeface="Poppins" panose="00000500000000000000" pitchFamily="2" charset="0"/>
                          <a:cs typeface="Poppins" panose="00000500000000000000" pitchFamily="2" charset="0"/>
                        </a:rPr>
                        <a:t>£50,000</a:t>
                      </a:r>
                      <a:endParaRPr kumimoji="0" lang="en-GB" sz="2000" b="1" i="0" u="none" strike="noStrike" cap="none" normalizeH="0" baseline="0" dirty="0">
                        <a:ln>
                          <a:noFill/>
                        </a:ln>
                        <a:solidFill>
                          <a:schemeClr val="bg1"/>
                        </a:solidFill>
                        <a:effectLst/>
                        <a:latin typeface="Poppins" panose="00000500000000000000" pitchFamily="2" charset="0"/>
                        <a:cs typeface="Poppins" panose="00000500000000000000" pitchFamily="2" charset="0"/>
                      </a:endParaRP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US" sz="2000" b="0" u="none" strike="noStrike" cap="none" normalizeH="0" baseline="0" dirty="0">
                          <a:ln>
                            <a:noFill/>
                          </a:ln>
                          <a:solidFill>
                            <a:schemeClr val="bg1"/>
                          </a:solidFill>
                          <a:effectLst/>
                          <a:latin typeface="Poppins" panose="00000500000000000000" pitchFamily="2" charset="0"/>
                          <a:cs typeface="Poppins" panose="00000500000000000000" pitchFamily="2" charset="0"/>
                        </a:rPr>
                        <a:t>£4,166</a:t>
                      </a:r>
                      <a:endParaRPr kumimoji="0" lang="en-US" sz="2000" b="0" i="0" u="none" strike="noStrike" cap="none" normalizeH="0" baseline="0" dirty="0">
                        <a:ln>
                          <a:noFill/>
                        </a:ln>
                        <a:solidFill>
                          <a:schemeClr val="bg1"/>
                        </a:solidFill>
                        <a:effectLst/>
                        <a:latin typeface="Poppins" panose="00000500000000000000" pitchFamily="2" charset="0"/>
                        <a:cs typeface="Poppins" panose="00000500000000000000" pitchFamily="2" charset="0"/>
                      </a:endParaRP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tc>
                  <a:txBody>
                    <a:bodyPr/>
                    <a:lstStyle/>
                    <a:p>
                      <a:pPr marL="0" marR="0" lvl="0" indent="0" algn="ctr" defTabSz="914400" rtl="0" eaLnBrk="1" fontAlgn="t" latinLnBrk="0" hangingPunct="1">
                        <a:lnSpc>
                          <a:spcPct val="100000"/>
                        </a:lnSpc>
                        <a:spcBef>
                          <a:spcPct val="50000"/>
                        </a:spcBef>
                        <a:spcAft>
                          <a:spcPct val="0"/>
                        </a:spcAft>
                        <a:buClrTx/>
                        <a:buSzTx/>
                        <a:buFontTx/>
                        <a:buNone/>
                        <a:tabLst/>
                      </a:pPr>
                      <a:r>
                        <a:rPr kumimoji="0" lang="en-GB" sz="2000" b="0" i="0" u="none" strike="noStrike" cap="none" normalizeH="0" baseline="0" dirty="0">
                          <a:ln>
                            <a:noFill/>
                          </a:ln>
                          <a:solidFill>
                            <a:schemeClr val="bg1"/>
                          </a:solidFill>
                          <a:effectLst/>
                          <a:latin typeface="Poppins" panose="00000500000000000000" pitchFamily="2" charset="0"/>
                          <a:cs typeface="Poppins" panose="00000500000000000000" pitchFamily="2" charset="0"/>
                        </a:rPr>
                        <a:t>£187</a:t>
                      </a:r>
                    </a:p>
                  </a:txBody>
                  <a:tcPr marL="54483" marR="54483" marT="54000" marB="5400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lumMod val="50000"/>
                      </a:schemeClr>
                    </a:solidFill>
                  </a:tcPr>
                </a:tc>
                <a:extLst>
                  <a:ext uri="{0D108BD9-81ED-4DB2-BD59-A6C34878D82A}">
                    <a16:rowId xmlns:a16="http://schemas.microsoft.com/office/drawing/2014/main" val="10006"/>
                  </a:ext>
                </a:extLst>
              </a:tr>
            </a:tbl>
          </a:graphicData>
        </a:graphic>
      </p:graphicFrame>
      <p:sp>
        <p:nvSpPr>
          <p:cNvPr id="2" name="Rectangle 1">
            <a:extLst>
              <a:ext uri="{FF2B5EF4-FFF2-40B4-BE49-F238E27FC236}">
                <a16:creationId xmlns:a16="http://schemas.microsoft.com/office/drawing/2014/main" id="{AC524582-4DED-4337-84BF-361225C46ABD}"/>
              </a:ext>
            </a:extLst>
          </p:cNvPr>
          <p:cNvSpPr/>
          <p:nvPr/>
        </p:nvSpPr>
        <p:spPr>
          <a:xfrm>
            <a:off x="198375" y="2796563"/>
            <a:ext cx="1935225" cy="1269578"/>
          </a:xfrm>
          <a:prstGeom prst="rect">
            <a:avLst/>
          </a:prstGeom>
        </p:spPr>
        <p:txBody>
          <a:bodyPr wrap="square">
            <a:spAutoFit/>
          </a:bodyPr>
          <a:lstStyle/>
          <a:p>
            <a:r>
              <a:rPr lang="en-GB" sz="1600" b="1" dirty="0">
                <a:solidFill>
                  <a:schemeClr val="bg1"/>
                </a:solidFill>
                <a:latin typeface="Poppins" panose="00000500000000000000" pitchFamily="2" charset="0"/>
                <a:cs typeface="Poppins" panose="00000500000000000000" pitchFamily="2" charset="0"/>
              </a:rPr>
              <a:t>Average Graduate Salary in 2023:</a:t>
            </a:r>
          </a:p>
          <a:p>
            <a:r>
              <a:rPr lang="en-GB" sz="1600" dirty="0">
                <a:solidFill>
                  <a:schemeClr val="bg1"/>
                </a:solidFill>
                <a:latin typeface="Poppins" panose="00000500000000000000" pitchFamily="2" charset="0"/>
                <a:cs typeface="Poppins" panose="00000500000000000000" pitchFamily="2" charset="0"/>
              </a:rPr>
              <a:t>£25,856</a:t>
            </a:r>
            <a:endParaRPr lang="en-GB" sz="1100" dirty="0">
              <a:solidFill>
                <a:schemeClr val="bg1"/>
              </a:solidFill>
              <a:latin typeface="Poppins" panose="00000500000000000000" pitchFamily="2" charset="0"/>
              <a:cs typeface="Poppins" panose="00000500000000000000" pitchFamily="2" charset="0"/>
            </a:endParaRPr>
          </a:p>
          <a:p>
            <a:r>
              <a:rPr lang="en-GB" sz="1050" dirty="0">
                <a:solidFill>
                  <a:schemeClr val="bg1"/>
                </a:solidFill>
                <a:latin typeface="Poppins" panose="00000500000000000000" pitchFamily="2" charset="0"/>
                <a:cs typeface="Poppins" panose="00000500000000000000" pitchFamily="2" charset="0"/>
              </a:rPr>
              <a:t>(GraduateJobs.com)</a:t>
            </a:r>
            <a:endParaRPr lang="en-GB" sz="1400" dirty="0">
              <a:solidFill>
                <a:schemeClr val="bg1"/>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34225573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500C0-5C29-1306-3F2D-9AA0830EA2CF}"/>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BCCCDC2F-E0E7-3B73-3B5A-5F607378CDB0}"/>
              </a:ext>
            </a:extLst>
          </p:cNvPr>
          <p:cNvSpPr txBox="1">
            <a:spLocks/>
          </p:cNvSpPr>
          <p:nvPr/>
        </p:nvSpPr>
        <p:spPr>
          <a:xfrm>
            <a:off x="838200" y="1659027"/>
            <a:ext cx="8251371"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ctr" defTabSz="914400" rtl="0" eaLnBrk="1" fontAlgn="auto" latinLnBrk="0" hangingPunct="1">
              <a:lnSpc>
                <a:spcPts val="3700"/>
              </a:lnSpc>
              <a:spcBef>
                <a:spcPct val="0"/>
              </a:spcBef>
              <a:spcAft>
                <a:spcPts val="0"/>
              </a:spcAft>
              <a:buClrTx/>
              <a:buSzTx/>
              <a:buFontTx/>
              <a:buNone/>
              <a:tabLst/>
              <a:defRPr/>
            </a:pPr>
            <a:r>
              <a:rPr lang="en-GB" altLang="en-US" dirty="0">
                <a:solidFill>
                  <a:srgbClr val="FFFFFF"/>
                </a:solidFill>
                <a:latin typeface="Arial Bold"/>
              </a:rPr>
              <a:t>How Much Will </a:t>
            </a:r>
            <a:r>
              <a:rPr lang="en-GB" altLang="en-US" u="sng" dirty="0">
                <a:solidFill>
                  <a:srgbClr val="FFFFFF"/>
                </a:solidFill>
                <a:latin typeface="Arial Bold"/>
              </a:rPr>
              <a:t>You</a:t>
            </a:r>
            <a:r>
              <a:rPr lang="en-GB" altLang="en-US" dirty="0">
                <a:solidFill>
                  <a:srgbClr val="FFFFFF"/>
                </a:solidFill>
                <a:latin typeface="Arial Bold"/>
              </a:rPr>
              <a:t> Pay Back?</a:t>
            </a:r>
          </a:p>
        </p:txBody>
      </p:sp>
      <p:sp>
        <p:nvSpPr>
          <p:cNvPr id="7" name="TextBox 6">
            <a:extLst>
              <a:ext uri="{FF2B5EF4-FFF2-40B4-BE49-F238E27FC236}">
                <a16:creationId xmlns:a16="http://schemas.microsoft.com/office/drawing/2014/main" id="{150F535D-96D9-EB5E-5BA0-98A81FD96912}"/>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sp>
        <p:nvSpPr>
          <p:cNvPr id="5" name="Content Placeholder 2">
            <a:extLst>
              <a:ext uri="{FF2B5EF4-FFF2-40B4-BE49-F238E27FC236}">
                <a16:creationId xmlns:a16="http://schemas.microsoft.com/office/drawing/2014/main" id="{53A57242-6D2E-1FAB-FBE8-547C01825AFC}"/>
              </a:ext>
            </a:extLst>
          </p:cNvPr>
          <p:cNvSpPr txBox="1">
            <a:spLocks/>
          </p:cNvSpPr>
          <p:nvPr/>
        </p:nvSpPr>
        <p:spPr bwMode="auto">
          <a:xfrm>
            <a:off x="713127" y="2835095"/>
            <a:ext cx="10933386" cy="3535225"/>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Font typeface="+mj-lt"/>
              <a:buAutoNum type="arabicPeriod"/>
            </a:pPr>
            <a:r>
              <a:rPr lang="en-GB" sz="2400" dirty="0">
                <a:latin typeface="Poppins" panose="00000500000000000000" pitchFamily="2" charset="0"/>
                <a:cs typeface="Poppins" panose="00000500000000000000" pitchFamily="2" charset="0"/>
              </a:rPr>
              <a:t>Find Your Expected Salary: Look up the average starting salary for your chosen career. (Use sources like Prospects.ac.uk or gov.uk)</a:t>
            </a:r>
          </a:p>
          <a:p>
            <a:pPr marL="457200" indent="-457200">
              <a:buFont typeface="+mj-lt"/>
              <a:buAutoNum type="arabicPeriod"/>
            </a:pPr>
            <a:r>
              <a:rPr lang="en-GB" sz="2400" dirty="0">
                <a:latin typeface="Poppins" panose="00000500000000000000" pitchFamily="2" charset="0"/>
                <a:cs typeface="Poppins" panose="00000500000000000000" pitchFamily="2" charset="0"/>
              </a:rPr>
              <a:t>Check Your Repayment Plan: Plan 5 (2023+ entry): Repay 9% of earnings over £25,000/year (£2,083/month).</a:t>
            </a:r>
          </a:p>
          <a:p>
            <a:pPr marL="457200" indent="-457200">
              <a:buFont typeface="+mj-lt"/>
              <a:buAutoNum type="arabicPeriod"/>
            </a:pPr>
            <a:r>
              <a:rPr lang="en-GB" sz="2400" dirty="0">
                <a:latin typeface="Poppins" panose="00000500000000000000" pitchFamily="2" charset="0"/>
                <a:cs typeface="Poppins" panose="00000500000000000000" pitchFamily="2" charset="0"/>
              </a:rPr>
              <a:t>Calculate Your Monthly Repayments: Use this formula - (Your salary - repayment threshold) × 9% ÷ 12</a:t>
            </a:r>
          </a:p>
          <a:p>
            <a:pPr marL="0" indent="0">
              <a:buNone/>
            </a:pPr>
            <a:r>
              <a:rPr lang="en-GB" sz="2400" dirty="0">
                <a:latin typeface="Poppins" panose="00000500000000000000" pitchFamily="2" charset="0"/>
                <a:cs typeface="Poppins" panose="00000500000000000000" pitchFamily="2" charset="0"/>
              </a:rPr>
              <a:t>Example Calculation: Salary: £30,000 </a:t>
            </a:r>
          </a:p>
          <a:p>
            <a:pPr marL="0" indent="0">
              <a:buNone/>
            </a:pPr>
            <a:r>
              <a:rPr lang="en-GB" sz="2400" dirty="0">
                <a:latin typeface="Poppins" panose="00000500000000000000" pitchFamily="2" charset="0"/>
                <a:cs typeface="Poppins" panose="00000500000000000000" pitchFamily="2" charset="0"/>
              </a:rPr>
              <a:t>Plan 5 threshold: £25,000 (£30,000 - £25,000) × 9% ÷ 12 = £37.50 per month</a:t>
            </a:r>
            <a:endParaRPr kumimoji="0" lang="en-GB" sz="2200" b="0" i="0" u="none" strike="noStrike" kern="1200" cap="none" spc="0" normalizeH="0" baseline="0" noProof="0" dirty="0">
              <a:ln>
                <a:noFill/>
              </a:ln>
              <a:effectLst/>
              <a:uLnTx/>
              <a:uFillTx/>
              <a:latin typeface="Poppins" panose="00000500000000000000" pitchFamily="2" charset="0"/>
              <a:ea typeface="ＭＳ Ｐゴシック" charset="0"/>
              <a:cs typeface="Poppins" panose="00000500000000000000" pitchFamily="2" charset="0"/>
            </a:endParaRPr>
          </a:p>
          <a:p>
            <a:pPr marL="685800" marR="0" lvl="1" indent="-228600" algn="l" defTabSz="914400" rtl="0" eaLnBrk="0" fontAlgn="base" latinLnBrk="0" hangingPunct="0">
              <a:lnSpc>
                <a:spcPct val="150000"/>
              </a:lnSpc>
              <a:spcBef>
                <a:spcPts val="5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FFFFF"/>
              </a:solidFill>
              <a:effectLst/>
              <a:uLnTx/>
              <a:uFillTx/>
              <a:latin typeface="Poppins" panose="00000500000000000000" pitchFamily="2" charset="0"/>
              <a:ea typeface="ＭＳ Ｐゴシック" charset="0"/>
              <a:cs typeface="Poppins" panose="00000500000000000000" pitchFamily="2" charset="0"/>
            </a:endParaRPr>
          </a:p>
        </p:txBody>
      </p:sp>
    </p:spTree>
    <p:extLst>
      <p:ext uri="{BB962C8B-B14F-4D97-AF65-F5344CB8AC3E}">
        <p14:creationId xmlns:p14="http://schemas.microsoft.com/office/powerpoint/2010/main" val="2205366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D1FD06-4B79-4F44-BFEF-AF5ACA4FB616}"/>
              </a:ext>
            </a:extLst>
          </p:cNvPr>
          <p:cNvSpPr txBox="1">
            <a:spLocks/>
          </p:cNvSpPr>
          <p:nvPr/>
        </p:nvSpPr>
        <p:spPr>
          <a:xfrm>
            <a:off x="838200" y="1659027"/>
            <a:ext cx="5369560"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kumimoji="0" lang="en-GB" altLang="en-US" sz="3300" b="1" i="0" u="none" strike="noStrike" kern="1200" cap="all" spc="100" normalizeH="0" baseline="0" noProof="0" dirty="0">
                <a:ln>
                  <a:noFill/>
                </a:ln>
                <a:solidFill>
                  <a:srgbClr val="FFFFFF"/>
                </a:solidFill>
                <a:effectLst/>
                <a:uLnTx/>
                <a:uFillTx/>
                <a:latin typeface="Arial Bold"/>
              </a:rPr>
              <a:t>Additional support</a:t>
            </a:r>
          </a:p>
        </p:txBody>
      </p:sp>
      <p:sp>
        <p:nvSpPr>
          <p:cNvPr id="7" name="TextBox 6">
            <a:extLst>
              <a:ext uri="{FF2B5EF4-FFF2-40B4-BE49-F238E27FC236}">
                <a16:creationId xmlns:a16="http://schemas.microsoft.com/office/drawing/2014/main" id="{0E7819FE-8E0B-4BBA-A429-5462DE165CE8}"/>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sp>
        <p:nvSpPr>
          <p:cNvPr id="5" name="Content Placeholder 2">
            <a:extLst>
              <a:ext uri="{FF2B5EF4-FFF2-40B4-BE49-F238E27FC236}">
                <a16:creationId xmlns:a16="http://schemas.microsoft.com/office/drawing/2014/main" id="{5AC1D1F0-DE46-4752-8A72-9677190AEACF}"/>
              </a:ext>
            </a:extLst>
          </p:cNvPr>
          <p:cNvSpPr txBox="1">
            <a:spLocks/>
          </p:cNvSpPr>
          <p:nvPr/>
        </p:nvSpPr>
        <p:spPr bwMode="auto">
          <a:xfrm>
            <a:off x="743607" y="3708399"/>
            <a:ext cx="10933386" cy="2714015"/>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spc="10" dirty="0">
                <a:latin typeface="Poppins" panose="00000500000000000000" pitchFamily="2" charset="0"/>
                <a:cs typeface="Poppins" panose="00000500000000000000" pitchFamily="2" charset="0"/>
              </a:rPr>
              <a:t>Disabled Students Allowance (DSA) (Up to £27,783)</a:t>
            </a:r>
          </a:p>
          <a:p>
            <a:r>
              <a:rPr lang="en-GB" sz="2400" spc="10" dirty="0">
                <a:latin typeface="Poppins" panose="00000500000000000000" pitchFamily="2" charset="0"/>
                <a:cs typeface="Poppins" panose="00000500000000000000" pitchFamily="2" charset="0"/>
              </a:rPr>
              <a:t>Support for students with children or adult dependants</a:t>
            </a:r>
          </a:p>
          <a:p>
            <a:r>
              <a:rPr lang="en-GB" sz="2400" spc="10" dirty="0">
                <a:latin typeface="Poppins" panose="00000500000000000000" pitchFamily="2" charset="0"/>
                <a:cs typeface="Poppins" panose="00000500000000000000" pitchFamily="2" charset="0"/>
              </a:rPr>
              <a:t>Independent and Estranged Students</a:t>
            </a:r>
          </a:p>
          <a:p>
            <a:r>
              <a:rPr lang="en-GB" sz="2400" spc="10" dirty="0">
                <a:latin typeface="Poppins" panose="00000500000000000000" pitchFamily="2" charset="0"/>
                <a:cs typeface="Poppins" panose="00000500000000000000" pitchFamily="2" charset="0"/>
              </a:rPr>
              <a:t>Travel Grants</a:t>
            </a:r>
          </a:p>
          <a:p>
            <a:r>
              <a:rPr lang="en-GB" sz="2400" spc="10" dirty="0">
                <a:latin typeface="Poppins" panose="00000500000000000000" pitchFamily="2" charset="0"/>
                <a:cs typeface="Poppins" panose="00000500000000000000" pitchFamily="2" charset="0"/>
              </a:rPr>
              <a:t>Care Experienced Students</a:t>
            </a:r>
          </a:p>
          <a:p>
            <a:endParaRPr lang="en-GB" sz="1800" b="1" spc="10" dirty="0">
              <a:latin typeface="Poppins" panose="00000500000000000000" pitchFamily="2" charset="0"/>
              <a:cs typeface="Poppins" panose="00000500000000000000" pitchFamily="2" charset="0"/>
            </a:endParaRP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tabLst/>
              <a:defRPr/>
            </a:pPr>
            <a:endParaRPr kumimoji="0" lang="en-GB" sz="2200" b="0" i="0" u="none" strike="noStrike" kern="1200" cap="none" spc="0" normalizeH="0" baseline="0" noProof="0" dirty="0">
              <a:ln>
                <a:noFill/>
              </a:ln>
              <a:effectLst/>
              <a:uLnTx/>
              <a:uFillTx/>
              <a:latin typeface="Poppins" panose="00000500000000000000" pitchFamily="2" charset="0"/>
              <a:ea typeface="ＭＳ Ｐゴシック" charset="0"/>
              <a:cs typeface="Poppins" panose="00000500000000000000" pitchFamily="2" charset="0"/>
            </a:endParaRPr>
          </a:p>
          <a:p>
            <a:pPr marL="685800" marR="0" lvl="1" indent="-228600" algn="l" defTabSz="914400" rtl="0" eaLnBrk="0" fontAlgn="base" latinLnBrk="0" hangingPunct="0">
              <a:lnSpc>
                <a:spcPct val="150000"/>
              </a:lnSpc>
              <a:spcBef>
                <a:spcPts val="5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FFFFF"/>
              </a:solidFill>
              <a:effectLst/>
              <a:uLnTx/>
              <a:uFillTx/>
              <a:latin typeface="Poppins" panose="00000500000000000000" pitchFamily="2" charset="0"/>
              <a:ea typeface="ＭＳ Ｐゴシック" charset="0"/>
              <a:cs typeface="Poppins" panose="00000500000000000000" pitchFamily="2" charset="0"/>
            </a:endParaRPr>
          </a:p>
        </p:txBody>
      </p:sp>
      <p:grpSp>
        <p:nvGrpSpPr>
          <p:cNvPr id="6" name="Group 5">
            <a:extLst>
              <a:ext uri="{FF2B5EF4-FFF2-40B4-BE49-F238E27FC236}">
                <a16:creationId xmlns:a16="http://schemas.microsoft.com/office/drawing/2014/main" id="{7A3CAB7B-EA2B-4F55-B167-053A954A648A}"/>
              </a:ext>
            </a:extLst>
          </p:cNvPr>
          <p:cNvGrpSpPr/>
          <p:nvPr/>
        </p:nvGrpSpPr>
        <p:grpSpPr>
          <a:xfrm rot="18833039">
            <a:off x="9517002" y="940142"/>
            <a:ext cx="1986302" cy="2181712"/>
            <a:chOff x="4814948" y="4646973"/>
            <a:chExt cx="1986302" cy="2181712"/>
          </a:xfrm>
        </p:grpSpPr>
        <p:sp>
          <p:nvSpPr>
            <p:cNvPr id="9" name="&quot;No&quot; Symbol 3">
              <a:extLst>
                <a:ext uri="{FF2B5EF4-FFF2-40B4-BE49-F238E27FC236}">
                  <a16:creationId xmlns:a16="http://schemas.microsoft.com/office/drawing/2014/main" id="{8E56CAEB-C09E-4184-9A2F-A49B1652E9A7}"/>
                </a:ext>
              </a:extLst>
            </p:cNvPr>
            <p:cNvSpPr/>
            <p:nvPr/>
          </p:nvSpPr>
          <p:spPr>
            <a:xfrm>
              <a:off x="4814948" y="4646973"/>
              <a:ext cx="1986302" cy="1986302"/>
            </a:xfrm>
            <a:prstGeom prst="noSmoking">
              <a:avLst/>
            </a:prstGeom>
            <a:solidFill>
              <a:srgbClr val="FF3F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10" name="TextBox 9">
              <a:extLst>
                <a:ext uri="{FF2B5EF4-FFF2-40B4-BE49-F238E27FC236}">
                  <a16:creationId xmlns:a16="http://schemas.microsoft.com/office/drawing/2014/main" id="{6EB508AD-5995-4A8B-A222-49CDA76339A2}"/>
                </a:ext>
              </a:extLst>
            </p:cNvPr>
            <p:cNvSpPr txBox="1"/>
            <p:nvPr/>
          </p:nvSpPr>
          <p:spPr>
            <a:xfrm rot="2779760">
              <a:off x="4844461" y="5585919"/>
              <a:ext cx="2146979" cy="338554"/>
            </a:xfrm>
            <a:prstGeom prst="rect">
              <a:avLst/>
            </a:prstGeom>
            <a:noFill/>
          </p:spPr>
          <p:txBody>
            <a:bodyPr wrap="square" rtlCol="0">
              <a:spAutoFit/>
            </a:bodyPr>
            <a:lstStyle/>
            <a:p>
              <a:r>
                <a:rPr lang="en-GB" sz="1600" b="1" dirty="0">
                  <a:solidFill>
                    <a:schemeClr val="bg1"/>
                  </a:solidFill>
                  <a:latin typeface="Poppins" panose="00000500000000000000" pitchFamily="2" charset="0"/>
                  <a:cs typeface="Poppins" panose="00000500000000000000" pitchFamily="2" charset="0"/>
                </a:rPr>
                <a:t>NON-REPAYABLE</a:t>
              </a:r>
            </a:p>
          </p:txBody>
        </p:sp>
      </p:grpSp>
    </p:spTree>
    <p:extLst>
      <p:ext uri="{BB962C8B-B14F-4D97-AF65-F5344CB8AC3E}">
        <p14:creationId xmlns:p14="http://schemas.microsoft.com/office/powerpoint/2010/main" val="3723817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D1FD06-4B79-4F44-BFEF-AF5ACA4FB616}"/>
              </a:ext>
            </a:extLst>
          </p:cNvPr>
          <p:cNvSpPr txBox="1">
            <a:spLocks/>
          </p:cNvSpPr>
          <p:nvPr/>
        </p:nvSpPr>
        <p:spPr>
          <a:xfrm>
            <a:off x="838200" y="1659027"/>
            <a:ext cx="7147560"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kumimoji="0" lang="en-GB" altLang="en-US" sz="3300" b="1" i="0" u="none" strike="noStrike" kern="1200" cap="all" spc="100" normalizeH="0" baseline="0" noProof="0" dirty="0">
                <a:ln>
                  <a:noFill/>
                </a:ln>
                <a:solidFill>
                  <a:srgbClr val="FFFFFF"/>
                </a:solidFill>
                <a:effectLst/>
                <a:uLnTx/>
                <a:uFillTx/>
                <a:latin typeface="Arial Bold"/>
              </a:rPr>
              <a:t>Support from universities</a:t>
            </a:r>
          </a:p>
        </p:txBody>
      </p:sp>
      <p:sp>
        <p:nvSpPr>
          <p:cNvPr id="7" name="TextBox 6">
            <a:extLst>
              <a:ext uri="{FF2B5EF4-FFF2-40B4-BE49-F238E27FC236}">
                <a16:creationId xmlns:a16="http://schemas.microsoft.com/office/drawing/2014/main" id="{0E7819FE-8E0B-4BBA-A429-5462DE165CE8}"/>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sp>
        <p:nvSpPr>
          <p:cNvPr id="5" name="Content Placeholder 2">
            <a:extLst>
              <a:ext uri="{FF2B5EF4-FFF2-40B4-BE49-F238E27FC236}">
                <a16:creationId xmlns:a16="http://schemas.microsoft.com/office/drawing/2014/main" id="{5AC1D1F0-DE46-4752-8A72-9677190AEACF}"/>
              </a:ext>
            </a:extLst>
          </p:cNvPr>
          <p:cNvSpPr txBox="1">
            <a:spLocks/>
          </p:cNvSpPr>
          <p:nvPr/>
        </p:nvSpPr>
        <p:spPr bwMode="auto">
          <a:xfrm>
            <a:off x="743607" y="2835095"/>
            <a:ext cx="10933386" cy="3934768"/>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b="1" dirty="0">
                <a:solidFill>
                  <a:schemeClr val="accent4">
                    <a:lumMod val="75000"/>
                  </a:schemeClr>
                </a:solidFill>
                <a:latin typeface="Poppins" panose="00000500000000000000" pitchFamily="2" charset="0"/>
                <a:cs typeface="Poppins" panose="00000500000000000000" pitchFamily="2" charset="0"/>
              </a:rPr>
              <a:t>Scholarships and Bursaries</a:t>
            </a:r>
          </a:p>
          <a:p>
            <a:pPr marL="0" indent="0">
              <a:buNone/>
            </a:pPr>
            <a:r>
              <a:rPr lang="en-GB" b="1" dirty="0">
                <a:latin typeface="Poppins" panose="00000500000000000000" pitchFamily="2" charset="0"/>
                <a:cs typeface="Poppins" panose="00000500000000000000" pitchFamily="2" charset="0"/>
              </a:rPr>
              <a:t> </a:t>
            </a:r>
            <a:r>
              <a:rPr lang="en-GB" sz="2400" dirty="0">
                <a:latin typeface="Poppins" panose="00000500000000000000" pitchFamily="2" charset="0"/>
                <a:cs typeface="Poppins" panose="00000500000000000000" pitchFamily="2" charset="0"/>
              </a:rPr>
              <a:t>– non-repayable-</a:t>
            </a:r>
            <a:endParaRPr lang="en-GB" sz="2400" b="1" dirty="0">
              <a:latin typeface="Poppins" panose="00000500000000000000" pitchFamily="2" charset="0"/>
              <a:cs typeface="Poppins" panose="00000500000000000000" pitchFamily="2" charset="0"/>
            </a:endParaRPr>
          </a:p>
          <a:p>
            <a:pPr marL="457200" indent="-457200"/>
            <a:r>
              <a:rPr lang="en-GB" sz="2400" dirty="0">
                <a:latin typeface="Poppins" panose="00000500000000000000" pitchFamily="2" charset="0"/>
                <a:cs typeface="Poppins" panose="00000500000000000000" pitchFamily="2" charset="0"/>
              </a:rPr>
              <a:t>Amount and eligibility criteria, varies per university</a:t>
            </a:r>
          </a:p>
          <a:p>
            <a:pPr marL="457200" indent="-457200"/>
            <a:r>
              <a:rPr lang="en-GB" sz="2400" dirty="0">
                <a:latin typeface="Poppins" panose="00000500000000000000" pitchFamily="2" charset="0"/>
                <a:cs typeface="Poppins" panose="00000500000000000000" pitchFamily="2" charset="0"/>
              </a:rPr>
              <a:t>May include:</a:t>
            </a:r>
          </a:p>
          <a:p>
            <a:pPr marL="800100" lvl="1" indent="-342900"/>
            <a:r>
              <a:rPr lang="en-GB" dirty="0">
                <a:latin typeface="Poppins" panose="00000500000000000000" pitchFamily="2" charset="0"/>
                <a:cs typeface="Poppins" panose="00000500000000000000" pitchFamily="2" charset="0"/>
              </a:rPr>
              <a:t>Household Income</a:t>
            </a:r>
          </a:p>
          <a:p>
            <a:pPr marL="800100" lvl="1" indent="-342900"/>
            <a:r>
              <a:rPr lang="en-GB" dirty="0">
                <a:latin typeface="Poppins" panose="00000500000000000000" pitchFamily="2" charset="0"/>
                <a:cs typeface="Poppins" panose="00000500000000000000" pitchFamily="2" charset="0"/>
              </a:rPr>
              <a:t>Academic Achievement</a:t>
            </a:r>
          </a:p>
          <a:p>
            <a:pPr marL="800100" lvl="1" indent="-342900"/>
            <a:r>
              <a:rPr lang="en-GB" dirty="0">
                <a:latin typeface="Poppins" panose="00000500000000000000" pitchFamily="2" charset="0"/>
                <a:cs typeface="Poppins" panose="00000500000000000000" pitchFamily="2" charset="0"/>
              </a:rPr>
              <a:t>Personal circumstances</a:t>
            </a:r>
          </a:p>
          <a:p>
            <a:pPr marL="800100" lvl="1" indent="-342900"/>
            <a:r>
              <a:rPr lang="en-GB" dirty="0">
                <a:latin typeface="Poppins" panose="00000500000000000000" pitchFamily="2" charset="0"/>
                <a:cs typeface="Poppins" panose="00000500000000000000" pitchFamily="2" charset="0"/>
              </a:rPr>
              <a:t>Sporting skills</a:t>
            </a: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tabLst/>
              <a:defRPr/>
            </a:pPr>
            <a:endParaRPr kumimoji="0" lang="en-GB" sz="2200" b="0" i="0" u="none" strike="noStrike" kern="1200" cap="none" spc="0" normalizeH="0" baseline="0" noProof="0" dirty="0">
              <a:ln>
                <a:noFill/>
              </a:ln>
              <a:effectLst/>
              <a:uLnTx/>
              <a:uFillTx/>
              <a:latin typeface="Poppins" panose="00000500000000000000" pitchFamily="2" charset="0"/>
              <a:ea typeface="ＭＳ Ｐゴシック" charset="0"/>
              <a:cs typeface="Poppins" panose="00000500000000000000" pitchFamily="2" charset="0"/>
            </a:endParaRPr>
          </a:p>
          <a:p>
            <a:pPr marL="685800" marR="0" lvl="1" indent="-228600" algn="l" defTabSz="914400" rtl="0" eaLnBrk="0" fontAlgn="base" latinLnBrk="0" hangingPunct="0">
              <a:lnSpc>
                <a:spcPct val="150000"/>
              </a:lnSpc>
              <a:spcBef>
                <a:spcPts val="5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FFFFF"/>
              </a:solidFill>
              <a:effectLst/>
              <a:uLnTx/>
              <a:uFillTx/>
              <a:latin typeface="Poppins" panose="00000500000000000000" pitchFamily="2" charset="0"/>
              <a:ea typeface="ＭＳ Ｐゴシック" charset="0"/>
              <a:cs typeface="Poppins" panose="00000500000000000000" pitchFamily="2" charset="0"/>
            </a:endParaRPr>
          </a:p>
        </p:txBody>
      </p:sp>
      <p:sp>
        <p:nvSpPr>
          <p:cNvPr id="6" name="Subtitle 2">
            <a:extLst>
              <a:ext uri="{FF2B5EF4-FFF2-40B4-BE49-F238E27FC236}">
                <a16:creationId xmlns:a16="http://schemas.microsoft.com/office/drawing/2014/main" id="{9587456E-C86C-4DA0-B99A-F24ECDAEE31C}"/>
              </a:ext>
            </a:extLst>
          </p:cNvPr>
          <p:cNvSpPr txBox="1">
            <a:spLocks/>
          </p:cNvSpPr>
          <p:nvPr/>
        </p:nvSpPr>
        <p:spPr>
          <a:xfrm>
            <a:off x="9318487" y="4492686"/>
            <a:ext cx="2756803" cy="2277177"/>
          </a:xfrm>
          <a:prstGeom prst="rect">
            <a:avLst/>
          </a:prstGeom>
          <a:ln>
            <a:solidFill>
              <a:schemeClr val="accent4">
                <a:lumMod val="20000"/>
                <a:lumOff val="80000"/>
              </a:schemeClr>
            </a:solidFill>
          </a:ln>
        </p:spPr>
        <p:txBody>
          <a:bodyPr vert="horz" lIns="144000" tIns="144000" rIns="144000" bIns="144000" rtlCol="0">
            <a:noAutofit/>
          </a:bodyPr>
          <a:lstStyle>
            <a:lvl1pPr marL="0" indent="0" algn="l" defTabSz="914400" rtl="0" eaLnBrk="1" latinLnBrk="0" hangingPunct="1">
              <a:lnSpc>
                <a:spcPts val="3100"/>
              </a:lnSpc>
              <a:spcBef>
                <a:spcPts val="0"/>
              </a:spcBef>
              <a:spcAft>
                <a:spcPts val="700"/>
              </a:spcAft>
              <a:buFont typeface="Arial" panose="020B0604020202020204" pitchFamily="34" charset="0"/>
              <a:buNone/>
              <a:defRPr sz="2900" kern="1200">
                <a:solidFill>
                  <a:schemeClr val="bg1"/>
                </a:solidFill>
                <a:latin typeface="+mn-lt"/>
                <a:ea typeface="+mn-ea"/>
                <a:cs typeface="+mn-cs"/>
              </a:defRPr>
            </a:lvl1pPr>
            <a:lvl2pPr marL="457200" indent="0" algn="ctr" defTabSz="914400" rtl="0" eaLnBrk="1" latinLnBrk="0" hangingPunct="1">
              <a:lnSpc>
                <a:spcPct val="100000"/>
              </a:lnSpc>
              <a:spcBef>
                <a:spcPts val="0"/>
              </a:spcBef>
              <a:buClr>
                <a:schemeClr val="accent2"/>
              </a:buClr>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0"/>
              </a:spcBef>
              <a:buFontTx/>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0"/>
              </a:spcBef>
              <a:buClr>
                <a:schemeClr val="accent3"/>
              </a:buClr>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GB" sz="2000" dirty="0">
                <a:latin typeface="Poppins" panose="00000500000000000000" pitchFamily="2" charset="0"/>
                <a:cs typeface="Poppins" panose="00000500000000000000" pitchFamily="2" charset="0"/>
              </a:rPr>
              <a:t>Some are automatically awarded. </a:t>
            </a:r>
          </a:p>
          <a:p>
            <a:pPr algn="ctr"/>
            <a:r>
              <a:rPr lang="en-GB" sz="2000" dirty="0">
                <a:latin typeface="Poppins" panose="00000500000000000000" pitchFamily="2" charset="0"/>
                <a:cs typeface="Poppins" panose="00000500000000000000" pitchFamily="2" charset="0"/>
              </a:rPr>
              <a:t>Some need to be applied for!</a:t>
            </a:r>
            <a:endParaRPr lang="en-GB" sz="16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484673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CDE6E-012A-2BEC-1A36-AD4C9204C86A}"/>
              </a:ext>
            </a:extLst>
          </p:cNvPr>
          <p:cNvSpPr>
            <a:spLocks noGrp="1"/>
          </p:cNvSpPr>
          <p:nvPr>
            <p:ph type="title"/>
          </p:nvPr>
        </p:nvSpPr>
        <p:spPr/>
        <p:txBody>
          <a:bodyPr/>
          <a:lstStyle/>
          <a:p>
            <a:endParaRPr lang="en-GB"/>
          </a:p>
        </p:txBody>
      </p:sp>
      <p:pic>
        <p:nvPicPr>
          <p:cNvPr id="5" name="Content Placeholder 4" descr="A map of united kingdom with different colored areas&#10;&#10;AI-generated content may be incorrect.">
            <a:extLst>
              <a:ext uri="{FF2B5EF4-FFF2-40B4-BE49-F238E27FC236}">
                <a16:creationId xmlns:a16="http://schemas.microsoft.com/office/drawing/2014/main" id="{3CDD0DA6-066D-9A2A-A860-7CC9B1A5CABC}"/>
              </a:ext>
            </a:extLst>
          </p:cNvPr>
          <p:cNvPicPr>
            <a:picLocks noGrp="1" noChangeAspect="1"/>
          </p:cNvPicPr>
          <p:nvPr>
            <p:ph idx="1"/>
          </p:nvPr>
        </p:nvPicPr>
        <p:blipFill>
          <a:blip r:embed="rId2"/>
          <a:stretch>
            <a:fillRect/>
          </a:stretch>
        </p:blipFill>
        <p:spPr>
          <a:xfrm>
            <a:off x="1183531" y="365124"/>
            <a:ext cx="8599565" cy="6399469"/>
          </a:xfrm>
          <a:prstGeom prst="rect">
            <a:avLst/>
          </a:prstGeom>
        </p:spPr>
      </p:pic>
    </p:spTree>
    <p:extLst>
      <p:ext uri="{BB962C8B-B14F-4D97-AF65-F5344CB8AC3E}">
        <p14:creationId xmlns:p14="http://schemas.microsoft.com/office/powerpoint/2010/main" val="3568430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D1FD06-4B79-4F44-BFEF-AF5ACA4FB616}"/>
              </a:ext>
            </a:extLst>
          </p:cNvPr>
          <p:cNvSpPr txBox="1">
            <a:spLocks/>
          </p:cNvSpPr>
          <p:nvPr/>
        </p:nvSpPr>
        <p:spPr>
          <a:xfrm>
            <a:off x="838200" y="1659027"/>
            <a:ext cx="6588760"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kumimoji="0" lang="en-GB" altLang="en-US" sz="3300" b="1" i="0" u="none" strike="noStrike" kern="1200" cap="all" spc="100" normalizeH="0" baseline="0" noProof="0" dirty="0">
                <a:ln>
                  <a:noFill/>
                </a:ln>
                <a:solidFill>
                  <a:srgbClr val="FFFFFF"/>
                </a:solidFill>
                <a:effectLst/>
                <a:uLnTx/>
                <a:uFillTx/>
                <a:latin typeface="Arial Bold"/>
              </a:rPr>
              <a:t>Support from Liverpool</a:t>
            </a:r>
          </a:p>
        </p:txBody>
      </p:sp>
      <p:sp>
        <p:nvSpPr>
          <p:cNvPr id="7" name="TextBox 6">
            <a:extLst>
              <a:ext uri="{FF2B5EF4-FFF2-40B4-BE49-F238E27FC236}">
                <a16:creationId xmlns:a16="http://schemas.microsoft.com/office/drawing/2014/main" id="{0E7819FE-8E0B-4BBA-A429-5462DE165CE8}"/>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sp>
        <p:nvSpPr>
          <p:cNvPr id="5" name="Content Placeholder 2">
            <a:extLst>
              <a:ext uri="{FF2B5EF4-FFF2-40B4-BE49-F238E27FC236}">
                <a16:creationId xmlns:a16="http://schemas.microsoft.com/office/drawing/2014/main" id="{5AC1D1F0-DE46-4752-8A72-9677190AEACF}"/>
              </a:ext>
            </a:extLst>
          </p:cNvPr>
          <p:cNvSpPr txBox="1">
            <a:spLocks/>
          </p:cNvSpPr>
          <p:nvPr/>
        </p:nvSpPr>
        <p:spPr bwMode="auto">
          <a:xfrm>
            <a:off x="808209" y="3005136"/>
            <a:ext cx="10784840" cy="3934768"/>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b="1" dirty="0">
                <a:solidFill>
                  <a:schemeClr val="accent4">
                    <a:lumMod val="75000"/>
                  </a:schemeClr>
                </a:solidFill>
                <a:latin typeface="Poppins" panose="00000500000000000000" pitchFamily="2" charset="0"/>
                <a:cs typeface="Poppins" panose="00000500000000000000" pitchFamily="2" charset="0"/>
              </a:rPr>
              <a:t>Scholarships &amp; Bursaries include:</a:t>
            </a:r>
          </a:p>
          <a:p>
            <a:pPr marL="457200" indent="-457200"/>
            <a:r>
              <a:rPr lang="en-GB" sz="2400" dirty="0">
                <a:latin typeface="Poppins" panose="00000500000000000000" pitchFamily="2" charset="0"/>
                <a:cs typeface="Poppins" panose="00000500000000000000" pitchFamily="2" charset="0"/>
              </a:rPr>
              <a:t>The Liverpool Bursary (£750-£2,000 p.a. for low-income students)</a:t>
            </a:r>
          </a:p>
          <a:p>
            <a:pPr marL="457200" indent="-457200"/>
            <a:r>
              <a:rPr lang="en-GB" sz="2400" dirty="0">
                <a:latin typeface="Poppins" panose="00000500000000000000" pitchFamily="2" charset="0"/>
                <a:cs typeface="Poppins" panose="00000500000000000000" pitchFamily="2" charset="0"/>
              </a:rPr>
              <a:t>Bursaries for Care Leavers, Mature Students, Young Adult Carers, Asylum Seekers…</a:t>
            </a:r>
          </a:p>
          <a:p>
            <a:pPr marL="457200" indent="-457200"/>
            <a:r>
              <a:rPr lang="en-GB" sz="2400" dirty="0">
                <a:latin typeface="Poppins" panose="00000500000000000000" pitchFamily="2" charset="0"/>
                <a:cs typeface="Poppins" panose="00000500000000000000" pitchFamily="2" charset="0"/>
              </a:rPr>
              <a:t>Students eligible for widening access awards automatically eligible for 15% discount on University accommodation</a:t>
            </a:r>
          </a:p>
          <a:p>
            <a:pPr marL="457200" indent="-457200"/>
            <a:r>
              <a:rPr lang="en-GB" sz="2400" dirty="0">
                <a:latin typeface="Poppins" panose="00000500000000000000" pitchFamily="2" charset="0"/>
                <a:cs typeface="Poppins" panose="00000500000000000000" pitchFamily="2" charset="0"/>
              </a:rPr>
              <a:t>Elite Athlete Scheme</a:t>
            </a:r>
          </a:p>
          <a:p>
            <a:pPr marL="0" marR="0" lvl="0" indent="0" algn="l" defTabSz="914400" rtl="0" eaLnBrk="0" fontAlgn="base" latinLnBrk="0" hangingPunct="0">
              <a:lnSpc>
                <a:spcPct val="150000"/>
              </a:lnSpc>
              <a:spcBef>
                <a:spcPts val="1000"/>
              </a:spcBef>
              <a:spcAft>
                <a:spcPct val="0"/>
              </a:spcAft>
              <a:buClrTx/>
              <a:buSzTx/>
              <a:buFont typeface="Arial" panose="020B0604020202020204" pitchFamily="34" charset="0"/>
              <a:buNone/>
              <a:tabLst/>
              <a:defRPr/>
            </a:pPr>
            <a:endParaRPr kumimoji="0" lang="en-GB" sz="2200" b="0" i="0" u="none" strike="noStrike" kern="1200" cap="none" spc="0" normalizeH="0" baseline="0" noProof="0" dirty="0">
              <a:ln>
                <a:noFill/>
              </a:ln>
              <a:effectLst/>
              <a:uLnTx/>
              <a:uFillTx/>
              <a:latin typeface="Poppins" panose="00000500000000000000" pitchFamily="2" charset="0"/>
              <a:ea typeface="ＭＳ Ｐゴシック" charset="0"/>
              <a:cs typeface="Poppins" panose="00000500000000000000" pitchFamily="2" charset="0"/>
            </a:endParaRPr>
          </a:p>
          <a:p>
            <a:pPr marL="685800" marR="0" lvl="1" indent="-228600" algn="l" defTabSz="914400" rtl="0" eaLnBrk="0" fontAlgn="base" latinLnBrk="0" hangingPunct="0">
              <a:lnSpc>
                <a:spcPct val="150000"/>
              </a:lnSpc>
              <a:spcBef>
                <a:spcPts val="5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FFFFFF"/>
              </a:solidFill>
              <a:effectLst/>
              <a:uLnTx/>
              <a:uFillTx/>
              <a:latin typeface="Poppins" panose="00000500000000000000" pitchFamily="2" charset="0"/>
              <a:ea typeface="ＭＳ Ｐゴシック" charset="0"/>
              <a:cs typeface="Poppins" panose="00000500000000000000" pitchFamily="2" charset="0"/>
            </a:endParaRPr>
          </a:p>
        </p:txBody>
      </p:sp>
    </p:spTree>
    <p:extLst>
      <p:ext uri="{BB962C8B-B14F-4D97-AF65-F5344CB8AC3E}">
        <p14:creationId xmlns:p14="http://schemas.microsoft.com/office/powerpoint/2010/main" val="20727003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D1FD06-4B79-4F44-BFEF-AF5ACA4FB616}"/>
              </a:ext>
            </a:extLst>
          </p:cNvPr>
          <p:cNvSpPr txBox="1">
            <a:spLocks/>
          </p:cNvSpPr>
          <p:nvPr/>
        </p:nvSpPr>
        <p:spPr>
          <a:xfrm>
            <a:off x="838200" y="1659027"/>
            <a:ext cx="4323080"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kumimoji="0" lang="en-GB" altLang="en-US" sz="3300" b="1" i="0" u="none" strike="noStrike" kern="1200" cap="all" spc="100" normalizeH="0" baseline="0" noProof="0" dirty="0">
                <a:ln>
                  <a:noFill/>
                </a:ln>
                <a:solidFill>
                  <a:srgbClr val="FFFFFF"/>
                </a:solidFill>
                <a:effectLst/>
                <a:uLnTx/>
                <a:uFillTx/>
                <a:latin typeface="Arial Bold"/>
              </a:rPr>
              <a:t>How do I apply?</a:t>
            </a:r>
          </a:p>
        </p:txBody>
      </p:sp>
      <p:sp>
        <p:nvSpPr>
          <p:cNvPr id="7" name="TextBox 6">
            <a:extLst>
              <a:ext uri="{FF2B5EF4-FFF2-40B4-BE49-F238E27FC236}">
                <a16:creationId xmlns:a16="http://schemas.microsoft.com/office/drawing/2014/main" id="{0E7819FE-8E0B-4BBA-A429-5462DE165CE8}"/>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sp>
        <p:nvSpPr>
          <p:cNvPr id="5" name="Content Placeholder 2">
            <a:extLst>
              <a:ext uri="{FF2B5EF4-FFF2-40B4-BE49-F238E27FC236}">
                <a16:creationId xmlns:a16="http://schemas.microsoft.com/office/drawing/2014/main" id="{5AC1D1F0-DE46-4752-8A72-9677190AEACF}"/>
              </a:ext>
            </a:extLst>
          </p:cNvPr>
          <p:cNvSpPr txBox="1">
            <a:spLocks/>
          </p:cNvSpPr>
          <p:nvPr/>
        </p:nvSpPr>
        <p:spPr bwMode="auto">
          <a:xfrm>
            <a:off x="759436" y="3231589"/>
            <a:ext cx="10701044" cy="2945691"/>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400" dirty="0">
                <a:latin typeface="Poppins" panose="00000500000000000000" pitchFamily="2" charset="0"/>
                <a:cs typeface="Poppins" panose="00000500000000000000" pitchFamily="2" charset="0"/>
              </a:rPr>
              <a:t>Applications will open in the March of your YOE, with a deadline usually by end of May. You can apply after the deadline, but your money may not be ready when you start at university in September.</a:t>
            </a:r>
          </a:p>
          <a:p>
            <a:endParaRPr lang="en-GB" sz="2400" dirty="0">
              <a:latin typeface="Poppins" panose="00000500000000000000" pitchFamily="2" charset="0"/>
              <a:cs typeface="Poppins" panose="00000500000000000000" pitchFamily="2" charset="0"/>
            </a:endParaRPr>
          </a:p>
          <a:p>
            <a:r>
              <a:rPr lang="en-GB" sz="2400" dirty="0">
                <a:latin typeface="Poppins" panose="00000500000000000000" pitchFamily="2" charset="0"/>
                <a:cs typeface="Poppins" panose="00000500000000000000" pitchFamily="2" charset="0"/>
              </a:rPr>
              <a:t>Don’t need to hear back from any universities before applying! You put your first-choice university on the online form. If this changes it is simple to update, right up until you start at university.</a:t>
            </a:r>
            <a:endParaRPr kumimoji="0" lang="en-GB" sz="2000" b="0" i="0" u="none" strike="noStrike" kern="1200" cap="none" spc="0" normalizeH="0" baseline="0" noProof="0" dirty="0">
              <a:ln>
                <a:noFill/>
              </a:ln>
              <a:solidFill>
                <a:srgbClr val="FFFFFF"/>
              </a:solidFill>
              <a:effectLst/>
              <a:uLnTx/>
              <a:uFillTx/>
              <a:latin typeface="Poppins" panose="00000500000000000000" pitchFamily="2" charset="0"/>
              <a:ea typeface="ＭＳ Ｐゴシック" charset="0"/>
              <a:cs typeface="Poppins" panose="00000500000000000000" pitchFamily="2" charset="0"/>
            </a:endParaRPr>
          </a:p>
        </p:txBody>
      </p:sp>
    </p:spTree>
    <p:extLst>
      <p:ext uri="{BB962C8B-B14F-4D97-AF65-F5344CB8AC3E}">
        <p14:creationId xmlns:p14="http://schemas.microsoft.com/office/powerpoint/2010/main" val="26221759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D1FD06-4B79-4F44-BFEF-AF5ACA4FB616}"/>
              </a:ext>
            </a:extLst>
          </p:cNvPr>
          <p:cNvSpPr txBox="1">
            <a:spLocks/>
          </p:cNvSpPr>
          <p:nvPr/>
        </p:nvSpPr>
        <p:spPr>
          <a:xfrm>
            <a:off x="838200" y="1659027"/>
            <a:ext cx="3266440"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kumimoji="0" lang="en-GB" altLang="en-US" sz="3300" b="1" i="0" u="none" strike="noStrike" kern="1200" cap="all" spc="100" normalizeH="0" baseline="0" noProof="0" dirty="0">
                <a:ln>
                  <a:noFill/>
                </a:ln>
                <a:solidFill>
                  <a:srgbClr val="FFFFFF"/>
                </a:solidFill>
                <a:effectLst/>
                <a:uLnTx/>
                <a:uFillTx/>
                <a:latin typeface="Arial Bold"/>
              </a:rPr>
              <a:t>What next?</a:t>
            </a:r>
          </a:p>
        </p:txBody>
      </p:sp>
      <p:sp>
        <p:nvSpPr>
          <p:cNvPr id="7" name="TextBox 6">
            <a:extLst>
              <a:ext uri="{FF2B5EF4-FFF2-40B4-BE49-F238E27FC236}">
                <a16:creationId xmlns:a16="http://schemas.microsoft.com/office/drawing/2014/main" id="{0E7819FE-8E0B-4BBA-A429-5462DE165CE8}"/>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sp>
        <p:nvSpPr>
          <p:cNvPr id="5" name="Content Placeholder 2">
            <a:extLst>
              <a:ext uri="{FF2B5EF4-FFF2-40B4-BE49-F238E27FC236}">
                <a16:creationId xmlns:a16="http://schemas.microsoft.com/office/drawing/2014/main" id="{5AC1D1F0-DE46-4752-8A72-9677190AEACF}"/>
              </a:ext>
            </a:extLst>
          </p:cNvPr>
          <p:cNvSpPr txBox="1">
            <a:spLocks/>
          </p:cNvSpPr>
          <p:nvPr/>
        </p:nvSpPr>
        <p:spPr bwMode="auto">
          <a:xfrm>
            <a:off x="665479" y="2923232"/>
            <a:ext cx="11155425" cy="3934768"/>
          </a:xfrm>
          <a:prstGeom prst="rect">
            <a:avLst/>
          </a:prstGeom>
          <a:noFill/>
          <a:ln w="28575">
            <a:noFill/>
          </a:ln>
        </p:spPr>
        <p:style>
          <a:lnRef idx="2">
            <a:schemeClr val="accent1"/>
          </a:lnRef>
          <a:fillRef idx="1">
            <a:schemeClr val="lt1"/>
          </a:fillRef>
          <a:effectRef idx="0">
            <a:schemeClr val="accent1"/>
          </a:effectRef>
          <a:fontRef idx="minor">
            <a:schemeClr val="dk1"/>
          </a:fontRef>
        </p:style>
        <p:txBody>
          <a:bodyP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GB" sz="2400" dirty="0">
                <a:latin typeface="Poppins" panose="00000500000000000000" pitchFamily="2" charset="0"/>
                <a:cs typeface="Poppins" panose="00000500000000000000" pitchFamily="2" charset="0"/>
              </a:rPr>
              <a:t>1. Compare Student Bank Accounts</a:t>
            </a:r>
          </a:p>
          <a:p>
            <a:pPr marL="0" indent="0">
              <a:buNone/>
            </a:pPr>
            <a:r>
              <a:rPr lang="en-GB" sz="2400" dirty="0">
                <a:latin typeface="Poppins" panose="00000500000000000000" pitchFamily="2" charset="0"/>
                <a:cs typeface="Poppins" panose="00000500000000000000" pitchFamily="2" charset="0"/>
              </a:rPr>
              <a:t>2. Use student finance calculator</a:t>
            </a:r>
          </a:p>
          <a:p>
            <a:pPr marL="0" indent="0">
              <a:buNone/>
            </a:pPr>
            <a:r>
              <a:rPr lang="en-GB" sz="2400" dirty="0">
                <a:latin typeface="Poppins" panose="00000500000000000000" pitchFamily="2" charset="0"/>
                <a:cs typeface="Poppins" panose="00000500000000000000" pitchFamily="2" charset="0"/>
              </a:rPr>
              <a:t>3. Compare university scholarships</a:t>
            </a:r>
          </a:p>
          <a:p>
            <a:pPr marL="0" indent="0">
              <a:buNone/>
            </a:pPr>
            <a:r>
              <a:rPr lang="en-GB" sz="2400" dirty="0">
                <a:latin typeface="Poppins" panose="00000500000000000000" pitchFamily="2" charset="0"/>
                <a:cs typeface="Poppins" panose="00000500000000000000" pitchFamily="2" charset="0"/>
              </a:rPr>
              <a:t>4. Think about your budget:</a:t>
            </a:r>
          </a:p>
          <a:p>
            <a:r>
              <a:rPr lang="en-GB" sz="2400" dirty="0">
                <a:latin typeface="Poppins" panose="00000500000000000000" pitchFamily="2" charset="0"/>
                <a:cs typeface="Poppins" panose="00000500000000000000" pitchFamily="2" charset="0"/>
              </a:rPr>
              <a:t>Income v Outgoing</a:t>
            </a:r>
          </a:p>
          <a:p>
            <a:r>
              <a:rPr lang="en-GB" sz="2400" dirty="0">
                <a:latin typeface="Poppins" panose="00000500000000000000" pitchFamily="2" charset="0"/>
                <a:cs typeface="Poppins" panose="00000500000000000000" pitchFamily="2" charset="0"/>
              </a:rPr>
              <a:t>Necessities v Desirables</a:t>
            </a:r>
          </a:p>
          <a:p>
            <a:pPr marL="0" indent="0">
              <a:buNone/>
            </a:pPr>
            <a:r>
              <a:rPr lang="en-GB" sz="2400" dirty="0">
                <a:latin typeface="Poppins" panose="00000500000000000000" pitchFamily="2" charset="0"/>
                <a:cs typeface="Poppins" panose="00000500000000000000" pitchFamily="2" charset="0"/>
              </a:rPr>
              <a:t>5. Discuss budgeting with family/supporters/advisers</a:t>
            </a:r>
            <a:endParaRPr kumimoji="0" lang="en-GB" sz="2000" i="0" u="none" strike="noStrike" kern="1200" cap="none" spc="0" normalizeH="0" baseline="0" noProof="0" dirty="0">
              <a:ln>
                <a:noFill/>
              </a:ln>
              <a:solidFill>
                <a:srgbClr val="FFFFFF"/>
              </a:solidFill>
              <a:effectLst/>
              <a:uLnTx/>
              <a:uFillTx/>
              <a:latin typeface="Poppins" panose="00000500000000000000" pitchFamily="2" charset="0"/>
              <a:ea typeface="ＭＳ Ｐゴシック" charset="0"/>
              <a:cs typeface="Poppins" panose="00000500000000000000" pitchFamily="2" charset="0"/>
            </a:endParaRPr>
          </a:p>
        </p:txBody>
      </p:sp>
    </p:spTree>
    <p:extLst>
      <p:ext uri="{BB962C8B-B14F-4D97-AF65-F5344CB8AC3E}">
        <p14:creationId xmlns:p14="http://schemas.microsoft.com/office/powerpoint/2010/main" val="2915198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84D1FD06-4B79-4F44-BFEF-AF5ACA4FB616}"/>
              </a:ext>
            </a:extLst>
          </p:cNvPr>
          <p:cNvSpPr txBox="1">
            <a:spLocks/>
          </p:cNvSpPr>
          <p:nvPr/>
        </p:nvSpPr>
        <p:spPr>
          <a:xfrm>
            <a:off x="838200" y="1659027"/>
            <a:ext cx="3266440" cy="743943"/>
          </a:xfrm>
          <a:prstGeom prst="rect">
            <a:avLst/>
          </a:prstGeom>
          <a:ln w="22225">
            <a:solidFill>
              <a:schemeClr val="bg1"/>
            </a:solidFill>
            <a:miter lim="800000"/>
          </a:ln>
        </p:spPr>
        <p:txBody>
          <a:bodyPr vert="horz" lIns="216000" tIns="108000" rIns="180000" bIns="108000" rtlCol="0" anchor="t">
            <a:noAutofit/>
          </a:bodyPr>
          <a:lstStyle>
            <a:lvl1pPr algn="l" defTabSz="914400" rtl="0" eaLnBrk="1" latinLnBrk="0" hangingPunct="1">
              <a:lnSpc>
                <a:spcPts val="3700"/>
              </a:lnSpc>
              <a:spcBef>
                <a:spcPct val="0"/>
              </a:spcBef>
              <a:buNone/>
              <a:defRPr sz="3300" b="1" i="0" kern="1200" cap="all" spc="100" baseline="0">
                <a:solidFill>
                  <a:schemeClr val="bg1"/>
                </a:solidFill>
                <a:latin typeface="+mj-lt"/>
                <a:ea typeface="Polaris Book" panose="02000000000000000000" pitchFamily="2" charset="0"/>
                <a:cs typeface="Polaris Book" panose="02000000000000000000" pitchFamily="2" charset="0"/>
              </a:defRPr>
            </a:lvl1pPr>
          </a:lstStyle>
          <a:p>
            <a:pPr marL="0" marR="0" lvl="0" indent="0" algn="l" defTabSz="914400" rtl="0" eaLnBrk="1" fontAlgn="auto" latinLnBrk="0" hangingPunct="1">
              <a:lnSpc>
                <a:spcPts val="3700"/>
              </a:lnSpc>
              <a:spcBef>
                <a:spcPct val="0"/>
              </a:spcBef>
              <a:spcAft>
                <a:spcPts val="0"/>
              </a:spcAft>
              <a:buClrTx/>
              <a:buSzTx/>
              <a:buFontTx/>
              <a:buNone/>
              <a:tabLst/>
              <a:defRPr/>
            </a:pPr>
            <a:r>
              <a:rPr kumimoji="0" lang="en-GB" altLang="en-US" sz="3300" b="1" i="0" u="none" strike="noStrike" kern="1200" cap="all" spc="100" normalizeH="0" baseline="0" noProof="0" dirty="0">
                <a:ln>
                  <a:noFill/>
                </a:ln>
                <a:solidFill>
                  <a:srgbClr val="FFFFFF"/>
                </a:solidFill>
                <a:effectLst/>
                <a:uLnTx/>
                <a:uFillTx/>
                <a:latin typeface="Arial Bold"/>
              </a:rPr>
              <a:t>What next?</a:t>
            </a:r>
          </a:p>
        </p:txBody>
      </p:sp>
      <p:sp>
        <p:nvSpPr>
          <p:cNvPr id="7" name="TextBox 6">
            <a:extLst>
              <a:ext uri="{FF2B5EF4-FFF2-40B4-BE49-F238E27FC236}">
                <a16:creationId xmlns:a16="http://schemas.microsoft.com/office/drawing/2014/main" id="{0E7819FE-8E0B-4BBA-A429-5462DE165CE8}"/>
              </a:ext>
            </a:extLst>
          </p:cNvPr>
          <p:cNvSpPr txBox="1"/>
          <p:nvPr/>
        </p:nvSpPr>
        <p:spPr>
          <a:xfrm>
            <a:off x="198375" y="6492864"/>
            <a:ext cx="4048018"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rPr>
              <a:t>liverpool.ac.uk | We are the original redbrick</a:t>
            </a:r>
          </a:p>
        </p:txBody>
      </p:sp>
      <p:pic>
        <p:nvPicPr>
          <p:cNvPr id="6" name="Picture 5">
            <a:extLst>
              <a:ext uri="{FF2B5EF4-FFF2-40B4-BE49-F238E27FC236}">
                <a16:creationId xmlns:a16="http://schemas.microsoft.com/office/drawing/2014/main" id="{804AA724-9718-42BE-930D-B83E82CD07D5}"/>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008161" y="2716356"/>
            <a:ext cx="8175677" cy="3634603"/>
          </a:xfrm>
          <a:prstGeom prst="rect">
            <a:avLst/>
          </a:prstGeom>
        </p:spPr>
      </p:pic>
      <p:sp>
        <p:nvSpPr>
          <p:cNvPr id="9" name="Rectangle 8">
            <a:extLst>
              <a:ext uri="{FF2B5EF4-FFF2-40B4-BE49-F238E27FC236}">
                <a16:creationId xmlns:a16="http://schemas.microsoft.com/office/drawing/2014/main" id="{2F7A7E38-748F-40B6-B472-EDCBB65576FF}"/>
              </a:ext>
            </a:extLst>
          </p:cNvPr>
          <p:cNvSpPr/>
          <p:nvPr/>
        </p:nvSpPr>
        <p:spPr>
          <a:xfrm>
            <a:off x="7797059" y="6350959"/>
            <a:ext cx="4409440" cy="338554"/>
          </a:xfrm>
          <a:prstGeom prst="rect">
            <a:avLst/>
          </a:prstGeom>
        </p:spPr>
        <p:txBody>
          <a:bodyPr wrap="square">
            <a:spAutoFit/>
          </a:bodyPr>
          <a:lstStyle/>
          <a:p>
            <a:r>
              <a:rPr lang="en-GB" sz="1600" dirty="0">
                <a:solidFill>
                  <a:schemeClr val="bg1"/>
                </a:solidFill>
              </a:rPr>
              <a:t>https://www.moneysavingexpert.com/students/</a:t>
            </a:r>
          </a:p>
        </p:txBody>
      </p:sp>
    </p:spTree>
    <p:extLst>
      <p:ext uri="{BB962C8B-B14F-4D97-AF65-F5344CB8AC3E}">
        <p14:creationId xmlns:p14="http://schemas.microsoft.com/office/powerpoint/2010/main" val="28111938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E045E6A-D392-44CC-8264-9334DA37BF9B}"/>
              </a:ext>
            </a:extLst>
          </p:cNvPr>
          <p:cNvSpPr>
            <a:spLocks noGrp="1"/>
          </p:cNvSpPr>
          <p:nvPr>
            <p:ph type="body" idx="13"/>
          </p:nvPr>
        </p:nvSpPr>
        <p:spPr>
          <a:xfrm>
            <a:off x="241300" y="4400248"/>
            <a:ext cx="11709400" cy="1839686"/>
          </a:xfrm>
        </p:spPr>
        <p:txBody>
          <a:bodyPr>
            <a:normAutofit fontScale="25000" lnSpcReduction="20000"/>
          </a:bodyPr>
          <a:lstStyle/>
          <a:p>
            <a:pPr algn="ctr"/>
            <a:r>
              <a:rPr lang="en-GB" sz="2800" b="1" dirty="0">
                <a:latin typeface="Arial" panose="020B0604020202020204" pitchFamily="34" charset="0"/>
                <a:cs typeface="Arial" panose="020B0604020202020204" pitchFamily="34" charset="0"/>
              </a:rPr>
              <a:t>University of Liverpool Open Days 2026</a:t>
            </a: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    Friday 19 June</a:t>
            </a:r>
          </a:p>
          <a:p>
            <a:pPr algn="ctr"/>
            <a:r>
              <a:rPr lang="en-GB" sz="2400" dirty="0">
                <a:latin typeface="Arial" panose="020B0604020202020204" pitchFamily="34" charset="0"/>
                <a:cs typeface="Arial" panose="020B0604020202020204" pitchFamily="34" charset="0"/>
              </a:rPr>
              <a:t>    Saturday 20 June</a:t>
            </a:r>
          </a:p>
          <a:p>
            <a:pPr algn="ctr"/>
            <a:r>
              <a:rPr lang="en-GB" sz="2400" dirty="0">
                <a:latin typeface="Arial" panose="020B0604020202020204" pitchFamily="34" charset="0"/>
                <a:cs typeface="Arial" panose="020B0604020202020204" pitchFamily="34" charset="0"/>
              </a:rPr>
              <a:t>    Saturday 26 September</a:t>
            </a:r>
          </a:p>
          <a:p>
            <a:pPr algn="ctr"/>
            <a:r>
              <a:rPr lang="en-GB" sz="2400" dirty="0">
                <a:latin typeface="Arial" panose="020B0604020202020204" pitchFamily="34" charset="0"/>
                <a:cs typeface="Arial" panose="020B0604020202020204" pitchFamily="34" charset="0"/>
              </a:rPr>
              <a:t>    Saturday 10 October</a:t>
            </a:r>
          </a:p>
          <a:p>
            <a:pPr algn="ctr"/>
            <a:endParaRPr lang="en-GB" sz="2400" dirty="0">
              <a:latin typeface="Arial" panose="020B0604020202020204" pitchFamily="34" charset="0"/>
              <a:cs typeface="Arial" panose="020B0604020202020204" pitchFamily="34" charset="0"/>
            </a:endParaRPr>
          </a:p>
          <a:p>
            <a:pPr algn="ctr"/>
            <a:r>
              <a:rPr lang="en-GB" sz="2400" dirty="0">
                <a:latin typeface="Arial" panose="020B0604020202020204" pitchFamily="34" charset="0"/>
                <a:cs typeface="Arial" panose="020B0604020202020204" pitchFamily="34" charset="0"/>
              </a:rPr>
              <a:t>Online Open Events also available</a:t>
            </a:r>
          </a:p>
        </p:txBody>
      </p:sp>
      <p:pic>
        <p:nvPicPr>
          <p:cNvPr id="3" name="Picture 2">
            <a:extLst>
              <a:ext uri="{FF2B5EF4-FFF2-40B4-BE49-F238E27FC236}">
                <a16:creationId xmlns:a16="http://schemas.microsoft.com/office/drawing/2014/main" id="{C991AD2F-75E8-4AF1-B3A0-79C6FBBED39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49149" y="270933"/>
            <a:ext cx="3293701" cy="3924136"/>
          </a:xfrm>
          <a:prstGeom prst="rect">
            <a:avLst/>
          </a:prstGeom>
        </p:spPr>
      </p:pic>
    </p:spTree>
    <p:extLst>
      <p:ext uri="{BB962C8B-B14F-4D97-AF65-F5344CB8AC3E}">
        <p14:creationId xmlns:p14="http://schemas.microsoft.com/office/powerpoint/2010/main" val="42256625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77B2CE"/>
        </a:solidFill>
        <a:effectLst/>
      </p:bgPr>
    </p:bg>
    <p:spTree>
      <p:nvGrpSpPr>
        <p:cNvPr id="1" name=""/>
        <p:cNvGrpSpPr/>
        <p:nvPr/>
      </p:nvGrpSpPr>
      <p:grpSpPr>
        <a:xfrm>
          <a:off x="0" y="0"/>
          <a:ext cx="0" cy="0"/>
          <a:chOff x="0" y="0"/>
          <a:chExt cx="0" cy="0"/>
        </a:xfrm>
      </p:grpSpPr>
      <p:pic>
        <p:nvPicPr>
          <p:cNvPr id="2" name="bangor_logo_c1_flush.pdf" descr="bangor_logo_c1_flush.pdf">
            <a:extLst>
              <a:ext uri="{FF2B5EF4-FFF2-40B4-BE49-F238E27FC236}">
                <a16:creationId xmlns:a16="http://schemas.microsoft.com/office/drawing/2014/main" id="{BAEE7159-4820-4B9D-BE25-FEA728F347B3}"/>
              </a:ext>
            </a:extLst>
          </p:cNvPr>
          <p:cNvPicPr>
            <a:picLocks noChangeAspect="1"/>
          </p:cNvPicPr>
          <p:nvPr/>
        </p:nvPicPr>
        <p:blipFill>
          <a:blip r:embed="rId3"/>
          <a:stretch>
            <a:fillRect/>
          </a:stretch>
        </p:blipFill>
        <p:spPr>
          <a:xfrm>
            <a:off x="258204" y="6081571"/>
            <a:ext cx="1758093" cy="496996"/>
          </a:xfrm>
          <a:prstGeom prst="rect">
            <a:avLst/>
          </a:prstGeom>
          <a:ln w="12700">
            <a:miter lim="400000"/>
          </a:ln>
        </p:spPr>
      </p:pic>
      <p:pic>
        <p:nvPicPr>
          <p:cNvPr id="4" name="Image" descr="Image">
            <a:extLst>
              <a:ext uri="{FF2B5EF4-FFF2-40B4-BE49-F238E27FC236}">
                <a16:creationId xmlns:a16="http://schemas.microsoft.com/office/drawing/2014/main" id="{FB6777D1-FB32-4602-8B83-45B12E162816}"/>
              </a:ext>
            </a:extLst>
          </p:cNvPr>
          <p:cNvPicPr>
            <a:picLocks noChangeAspect="1"/>
          </p:cNvPicPr>
          <p:nvPr/>
        </p:nvPicPr>
        <p:blipFill>
          <a:blip r:embed="rId4"/>
          <a:stretch>
            <a:fillRect/>
          </a:stretch>
        </p:blipFill>
        <p:spPr>
          <a:xfrm>
            <a:off x="9377904" y="0"/>
            <a:ext cx="2271925" cy="6934200"/>
          </a:xfrm>
          <a:prstGeom prst="rect">
            <a:avLst/>
          </a:prstGeom>
          <a:ln w="12700">
            <a:miter lim="400000"/>
          </a:ln>
        </p:spPr>
      </p:pic>
      <p:sp>
        <p:nvSpPr>
          <p:cNvPr id="6" name="TextBox 5">
            <a:extLst>
              <a:ext uri="{FF2B5EF4-FFF2-40B4-BE49-F238E27FC236}">
                <a16:creationId xmlns:a16="http://schemas.microsoft.com/office/drawing/2014/main" id="{C2C2AABB-D520-413E-9142-B26B5F9B5979}"/>
              </a:ext>
            </a:extLst>
          </p:cNvPr>
          <p:cNvSpPr txBox="1"/>
          <p:nvPr/>
        </p:nvSpPr>
        <p:spPr>
          <a:xfrm>
            <a:off x="3845498" y="107841"/>
            <a:ext cx="3753293" cy="600165"/>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sz="3600" b="1">
                <a:latin typeface="Arial"/>
                <a:cs typeface="Calibri"/>
              </a:rPr>
              <a:t>Tips for Parents</a:t>
            </a:r>
          </a:p>
        </p:txBody>
      </p:sp>
      <p:sp>
        <p:nvSpPr>
          <p:cNvPr id="5" name="TextBox 4">
            <a:extLst>
              <a:ext uri="{FF2B5EF4-FFF2-40B4-BE49-F238E27FC236}">
                <a16:creationId xmlns:a16="http://schemas.microsoft.com/office/drawing/2014/main" id="{B229CDF5-E0DE-4EC6-A75C-F46D39E10BAB}"/>
              </a:ext>
            </a:extLst>
          </p:cNvPr>
          <p:cNvSpPr txBox="1"/>
          <p:nvPr/>
        </p:nvSpPr>
        <p:spPr>
          <a:xfrm>
            <a:off x="258204" y="872743"/>
            <a:ext cx="5174856" cy="4662815"/>
          </a:xfrm>
          <a:prstGeom prst="rect">
            <a:avLst/>
          </a:prstGeom>
          <a:noFill/>
        </p:spPr>
        <p:txBody>
          <a:bodyPr rot="0" spcFirstLastPara="0" vertOverflow="overflow" horzOverflow="overflow" vert="horz" wrap="square" lIns="45720" tIns="22860" rIns="45720" bIns="22860" numCol="1" spcCol="0" rtlCol="0" fromWordArt="0" anchor="t" anchorCtr="0" forceAA="0" compatLnSpc="1">
            <a:prstTxWarp prst="textNoShape">
              <a:avLst/>
            </a:prstTxWarp>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r>
              <a:rPr lang="en-US" sz="2000" b="1">
                <a:latin typeface="Arial" panose="020B0604020202020204" pitchFamily="34" charset="0"/>
                <a:cs typeface="Arial" panose="020B0604020202020204" pitchFamily="34" charset="0"/>
              </a:rPr>
              <a:t>✅ Do:</a:t>
            </a:r>
          </a:p>
          <a:p>
            <a:pPr marL="285750" indent="-285750">
              <a:buFont typeface="Arial" panose="020B0604020202020204" pitchFamily="34" charset="0"/>
              <a:buChar char="•"/>
            </a:pPr>
            <a:endParaRPr lang="en-US" sz="2000" b="1">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a:latin typeface="Arial" panose="020B0604020202020204" pitchFamily="34" charset="0"/>
                <a:cs typeface="Arial" panose="020B0604020202020204" pitchFamily="34" charset="0"/>
              </a:rPr>
              <a:t>Encourage budgeting</a:t>
            </a:r>
            <a:r>
              <a:rPr lang="en-US" sz="2000">
                <a:latin typeface="Arial" panose="020B0604020202020204" pitchFamily="34" charset="0"/>
                <a:cs typeface="Arial" panose="020B0604020202020204" pitchFamily="34" charset="0"/>
              </a:rPr>
              <a:t> – Help them plan for rent, food, bills, and social expenses.</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a:latin typeface="Arial" panose="020B0604020202020204" pitchFamily="34" charset="0"/>
                <a:cs typeface="Arial" panose="020B0604020202020204" pitchFamily="34" charset="0"/>
              </a:rPr>
              <a:t>Look for extra funding</a:t>
            </a:r>
            <a:r>
              <a:rPr lang="en-US" sz="2000">
                <a:latin typeface="Arial" panose="020B0604020202020204" pitchFamily="34" charset="0"/>
                <a:cs typeface="Arial" panose="020B0604020202020204" pitchFamily="34" charset="0"/>
              </a:rPr>
              <a:t> – Check for scholarships, bursaries, and grants.</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a:latin typeface="Arial" panose="020B0604020202020204" pitchFamily="34" charset="0"/>
                <a:cs typeface="Arial" panose="020B0604020202020204" pitchFamily="34" charset="0"/>
              </a:rPr>
              <a:t>Discuss financial expectations</a:t>
            </a:r>
            <a:r>
              <a:rPr lang="en-US" sz="2000">
                <a:latin typeface="Arial" panose="020B0604020202020204" pitchFamily="34" charset="0"/>
                <a:cs typeface="Arial" panose="020B0604020202020204" pitchFamily="34" charset="0"/>
              </a:rPr>
              <a:t> – Be clear about any support you can provide.</a:t>
            </a:r>
          </a:p>
          <a:p>
            <a:pPr marL="285750" indent="-285750">
              <a:buFont typeface="Arial" panose="020B0604020202020204" pitchFamily="34" charset="0"/>
              <a:buChar char="•"/>
            </a:pPr>
            <a:endParaRPr lang="en-US" sz="200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b="1">
                <a:latin typeface="Arial" panose="020B0604020202020204" pitchFamily="34" charset="0"/>
                <a:cs typeface="Arial" panose="020B0604020202020204" pitchFamily="34" charset="0"/>
              </a:rPr>
              <a:t>Teach financial responsibility</a:t>
            </a:r>
            <a:r>
              <a:rPr lang="en-US" sz="2000">
                <a:latin typeface="Arial" panose="020B0604020202020204" pitchFamily="34" charset="0"/>
                <a:cs typeface="Arial" panose="020B0604020202020204" pitchFamily="34" charset="0"/>
              </a:rPr>
              <a:t> – Encourage them to take responsibility for managing their money. Explain overdrafts, credit, and avoiding unnecessary debt.</a:t>
            </a:r>
          </a:p>
        </p:txBody>
      </p:sp>
      <p:sp>
        <p:nvSpPr>
          <p:cNvPr id="9" name="TextBox 8">
            <a:extLst>
              <a:ext uri="{FF2B5EF4-FFF2-40B4-BE49-F238E27FC236}">
                <a16:creationId xmlns:a16="http://schemas.microsoft.com/office/drawing/2014/main" id="{C700FB20-ABC6-BCA4-9127-E5E8F88CA04C}"/>
              </a:ext>
            </a:extLst>
          </p:cNvPr>
          <p:cNvSpPr txBox="1"/>
          <p:nvPr/>
        </p:nvSpPr>
        <p:spPr>
          <a:xfrm>
            <a:off x="5722144" y="789816"/>
            <a:ext cx="5403057" cy="5278368"/>
          </a:xfrm>
          <a:prstGeom prst="rect">
            <a:avLst/>
          </a:prstGeom>
          <a:noFill/>
        </p:spPr>
        <p:txBody>
          <a:bodyPr wrap="square">
            <a:spAutoFit/>
          </a:bodyPr>
          <a:lst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a:lstStyle>
          <a:p>
            <a:pPr marL="0" marR="0" lvl="0" indent="0" algn="l" defTabSz="2286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Don’t:</a:t>
            </a:r>
          </a:p>
          <a:p>
            <a:pPr marL="0" marR="0" lvl="0" indent="0" algn="l" defTabSz="2286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US" sz="2000" b="1">
                <a:latin typeface="Arial" panose="020B0604020202020204" pitchFamily="34" charset="0"/>
                <a:cs typeface="Arial" panose="020B0604020202020204" pitchFamily="34" charset="0"/>
              </a:rPr>
              <a:t>Underestimate costs</a:t>
            </a:r>
            <a:r>
              <a:rPr lang="en-US" sz="2000">
                <a:latin typeface="Arial" panose="020B0604020202020204" pitchFamily="34" charset="0"/>
                <a:cs typeface="Arial" panose="020B0604020202020204" pitchFamily="34" charset="0"/>
              </a:rPr>
              <a:t> – Tuition fees are one thing, but day-to-day living expenses can add up quickly.</a:t>
            </a:r>
          </a:p>
          <a:p>
            <a:pPr marL="285750" lvl="0" indent="-285750">
              <a:buFont typeface="Arial" panose="020B0604020202020204" pitchFamily="34" charset="0"/>
              <a:buChar char="•"/>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Assume university is unaffordable</a:t>
            </a:r>
            <a:r>
              <a:rPr kumimoji="0" 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 Support is available to make it manageable.</a:t>
            </a: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lvl="0" indent="-285750">
              <a:buFont typeface="Arial" panose="020B0604020202020204" pitchFamily="34" charset="0"/>
              <a:buChar char="•"/>
              <a:defRPr/>
            </a:pPr>
            <a:r>
              <a:rPr lang="en-US" sz="2000" b="1">
                <a:latin typeface="Arial" panose="020B0604020202020204" pitchFamily="34" charset="0"/>
                <a:cs typeface="Arial" panose="020B0604020202020204" pitchFamily="34" charset="0"/>
              </a:rPr>
              <a:t>Forget about accommodation choices</a:t>
            </a:r>
            <a:r>
              <a:rPr lang="en-US" sz="2000">
                <a:latin typeface="Arial" panose="020B0604020202020204" pitchFamily="34" charset="0"/>
                <a:cs typeface="Arial" panose="020B0604020202020204" pitchFamily="34" charset="0"/>
              </a:rPr>
              <a:t> – Halls, private rentals, and living at home all come with different costs and financial implications.</a:t>
            </a:r>
          </a:p>
          <a:p>
            <a:pPr marL="285750" lvl="0" indent="-285750">
              <a:buFont typeface="Arial" panose="020B0604020202020204" pitchFamily="34" charset="0"/>
              <a:buChar char="•"/>
              <a:defRPr/>
            </a:pPr>
            <a:endParaRPr kumimoji="0" 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285750" marR="0" lvl="0" indent="-28575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Panic about loan repayments</a:t>
            </a:r>
            <a:r>
              <a:rPr kumimoji="0" lang="en-US" sz="20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 – They’re income-based and written off after a set period.</a:t>
            </a:r>
          </a:p>
        </p:txBody>
      </p:sp>
    </p:spTree>
    <p:extLst>
      <p:ext uri="{BB962C8B-B14F-4D97-AF65-F5344CB8AC3E}">
        <p14:creationId xmlns:p14="http://schemas.microsoft.com/office/powerpoint/2010/main" val="54674796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78A0-CE38-54AD-FEA0-D6D7DBD0F634}"/>
              </a:ext>
            </a:extLst>
          </p:cNvPr>
          <p:cNvSpPr>
            <a:spLocks noGrp="1"/>
          </p:cNvSpPr>
          <p:nvPr>
            <p:ph type="title"/>
          </p:nvPr>
        </p:nvSpPr>
        <p:spPr/>
        <p:txBody>
          <a:bodyPr/>
          <a:lstStyle/>
          <a:p>
            <a:r>
              <a:rPr lang="en-US"/>
              <a:t>Option 2</a:t>
            </a:r>
          </a:p>
        </p:txBody>
      </p:sp>
      <p:sp>
        <p:nvSpPr>
          <p:cNvPr id="3" name="TextBox 2">
            <a:extLst>
              <a:ext uri="{FF2B5EF4-FFF2-40B4-BE49-F238E27FC236}">
                <a16:creationId xmlns:a16="http://schemas.microsoft.com/office/drawing/2014/main" id="{FECE580A-83DB-4F5C-A141-AF756FB83D03}"/>
              </a:ext>
            </a:extLst>
          </p:cNvPr>
          <p:cNvSpPr txBox="1"/>
          <p:nvPr/>
        </p:nvSpPr>
        <p:spPr>
          <a:xfrm>
            <a:off x="1603513" y="2835965"/>
            <a:ext cx="9037983" cy="1323439"/>
          </a:xfrm>
          <a:prstGeom prst="rect">
            <a:avLst/>
          </a:prstGeom>
          <a:noFill/>
        </p:spPr>
        <p:txBody>
          <a:bodyPr wrap="square" rtlCol="0">
            <a:spAutoFit/>
          </a:bodyPr>
          <a:lstStyle/>
          <a:p>
            <a:r>
              <a:rPr lang="en-GB" sz="4000" b="1">
                <a:solidFill>
                  <a:schemeClr val="bg1"/>
                </a:solidFill>
                <a:latin typeface="+mj-lt"/>
              </a:rPr>
              <a:t>DIFFERENT HIGHER EDUCATION OPTIONS</a:t>
            </a:r>
          </a:p>
          <a:p>
            <a:endParaRPr lang="en-GB" sz="4000">
              <a:solidFill>
                <a:schemeClr val="bg1"/>
              </a:solidFill>
            </a:endParaRPr>
          </a:p>
        </p:txBody>
      </p:sp>
    </p:spTree>
    <p:extLst>
      <p:ext uri="{BB962C8B-B14F-4D97-AF65-F5344CB8AC3E}">
        <p14:creationId xmlns:p14="http://schemas.microsoft.com/office/powerpoint/2010/main" val="8448798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a) Degree with a Year in Industry – sandwich or placement year</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normAutofit/>
          </a:bodyPr>
          <a:lstStyle/>
          <a:p>
            <a:pPr marL="452628" eaLnBrk="1" fontAlgn="auto" hangingPunct="1">
              <a:spcAft>
                <a:spcPts val="0"/>
              </a:spcAft>
              <a:buClr>
                <a:schemeClr val="accent3"/>
              </a:buClr>
              <a:defRPr/>
            </a:pPr>
            <a:r>
              <a:rPr lang="en-GB" sz="2800" dirty="0">
                <a:latin typeface="Calibri" pitchFamily="34" charset="0"/>
                <a:cs typeface="Calibri" pitchFamily="34" charset="0"/>
              </a:rPr>
              <a:t>Some unis offer this across a wide range of courses  (Aston, Bath, Brunel, Loughborough, Surrey…) Not just business courses – Leeds History can go to Australia for a </a:t>
            </a:r>
            <a:r>
              <a:rPr lang="en-GB" dirty="0">
                <a:latin typeface="Calibri" pitchFamily="34" charset="0"/>
                <a:cs typeface="Calibri" pitchFamily="34" charset="0"/>
              </a:rPr>
              <a:t>year</a:t>
            </a:r>
            <a:endParaRPr lang="en-GB" sz="2800" dirty="0">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endParaRPr lang="en-GB" sz="2800" dirty="0">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2800" dirty="0">
                <a:latin typeface="Calibri" pitchFamily="34" charset="0"/>
                <a:cs typeface="Calibri" pitchFamily="34" charset="0"/>
              </a:rPr>
              <a:t>Placement year is </a:t>
            </a:r>
            <a:r>
              <a:rPr lang="en-GB" sz="2800" u="sng" dirty="0">
                <a:latin typeface="Calibri" pitchFamily="34" charset="0"/>
                <a:cs typeface="Calibri" pitchFamily="34" charset="0"/>
              </a:rPr>
              <a:t>usually</a:t>
            </a:r>
            <a:r>
              <a:rPr lang="en-GB" sz="2800" dirty="0">
                <a:latin typeface="Calibri" pitchFamily="34" charset="0"/>
                <a:cs typeface="Calibri" pitchFamily="34" charset="0"/>
              </a:rPr>
              <a:t> paid (but not always) </a:t>
            </a:r>
          </a:p>
          <a:p>
            <a:pPr marL="365760" indent="-256032" eaLnBrk="1" fontAlgn="auto" hangingPunct="1">
              <a:spcAft>
                <a:spcPts val="0"/>
              </a:spcAft>
              <a:buClr>
                <a:schemeClr val="accent3"/>
              </a:buClr>
              <a:buFont typeface="Georgia"/>
              <a:buChar char="•"/>
              <a:defRPr/>
            </a:pPr>
            <a:endParaRPr lang="en-GB" sz="2800" dirty="0">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2800" dirty="0">
                <a:latin typeface="Calibri" pitchFamily="34" charset="0"/>
                <a:cs typeface="Calibri" pitchFamily="34" charset="0"/>
              </a:rPr>
              <a:t>May be a tuition fee for the placement year but it may be reduced</a:t>
            </a:r>
          </a:p>
          <a:p>
            <a:pPr marL="365760" indent="-256032" eaLnBrk="1" fontAlgn="auto" hangingPunct="1">
              <a:spcAft>
                <a:spcPts val="0"/>
              </a:spcAft>
              <a:buClr>
                <a:schemeClr val="accent3"/>
              </a:buClr>
              <a:buFont typeface="Georgia"/>
              <a:buChar char="•"/>
              <a:defRPr/>
            </a:pPr>
            <a:endParaRPr lang="en-GB" sz="2800" dirty="0">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2800" dirty="0">
                <a:latin typeface="Calibri" pitchFamily="34" charset="0"/>
                <a:cs typeface="Calibri" pitchFamily="34" charset="0"/>
              </a:rPr>
              <a:t>Employers like it and may lead directly to employment</a:t>
            </a:r>
          </a:p>
          <a:p>
            <a:pPr marL="365760" indent="-256032" eaLnBrk="1" fontAlgn="auto" hangingPunct="1">
              <a:spcAft>
                <a:spcPts val="0"/>
              </a:spcAft>
              <a:buClr>
                <a:schemeClr val="accent3"/>
              </a:buClr>
              <a:buFont typeface="Georgia"/>
              <a:buChar char="•"/>
              <a:defRPr/>
            </a:pPr>
            <a:endParaRPr lang="en-GB" sz="2800" b="1"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341978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b) Foundation Years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normAutofit lnSpcReduction="10000"/>
          </a:bodyPr>
          <a:lstStyle/>
          <a:p>
            <a:r>
              <a:rPr lang="en-GB" altLang="en-US" sz="2800"/>
              <a:t>Becoming more popular with WHS students (MMU and Salford in particular) as grades required are much lower – Engineering, Business…</a:t>
            </a:r>
          </a:p>
          <a:p>
            <a:r>
              <a:rPr lang="en-GB" altLang="en-US" sz="2800"/>
              <a:t>4 years of study</a:t>
            </a:r>
          </a:p>
          <a:p>
            <a:r>
              <a:rPr lang="en-GB" altLang="en-US" sz="2800"/>
              <a:t>Year 0 is foundation year</a:t>
            </a:r>
          </a:p>
          <a:p>
            <a:r>
              <a:rPr lang="en-GB" altLang="en-US" sz="2800"/>
              <a:t>Spent getting student up to speed with content/skills before full degree</a:t>
            </a:r>
          </a:p>
          <a:p>
            <a:r>
              <a:rPr lang="en-GB" altLang="en-US" sz="2800"/>
              <a:t>Need to pass foundation year</a:t>
            </a:r>
          </a:p>
          <a:p>
            <a:r>
              <a:rPr lang="en-GB" altLang="en-US" sz="2800"/>
              <a:t>Could be fifth choice</a:t>
            </a:r>
          </a:p>
          <a:p>
            <a:r>
              <a:rPr lang="en-GB" altLang="en-US" sz="2800" b="1"/>
              <a:t>Entry requirements need very careful checking</a:t>
            </a:r>
          </a:p>
          <a:p>
            <a:endParaRPr lang="en-US"/>
          </a:p>
        </p:txBody>
      </p:sp>
    </p:spTree>
    <p:extLst>
      <p:ext uri="{BB962C8B-B14F-4D97-AF65-F5344CB8AC3E}">
        <p14:creationId xmlns:p14="http://schemas.microsoft.com/office/powerpoint/2010/main" val="26602009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dirty="0"/>
              <a:t>c) Other undergraduate degree providers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a:xfrm>
            <a:off x="838200" y="1484243"/>
            <a:ext cx="10515600" cy="4692720"/>
          </a:xfrm>
        </p:spPr>
        <p:txBody>
          <a:bodyPr vert="horz" lIns="91440" tIns="45720" rIns="91440" bIns="45720" rtlCol="0" anchor="t">
            <a:normAutofit fontScale="77500" lnSpcReduction="20000"/>
          </a:bodyPr>
          <a:lstStyle/>
          <a:p>
            <a:pPr marL="109220" indent="0">
              <a:buClr>
                <a:schemeClr val="accent3"/>
              </a:buClr>
              <a:buNone/>
              <a:defRPr/>
            </a:pPr>
            <a:endParaRPr lang="en-GB" b="1" dirty="0">
              <a:solidFill>
                <a:srgbClr val="C00000"/>
              </a:solidFill>
              <a:latin typeface="Calibri"/>
              <a:ea typeface="Calibri"/>
              <a:cs typeface="Calibri"/>
            </a:endParaRPr>
          </a:p>
          <a:p>
            <a:pPr marL="109220" indent="0">
              <a:spcAft>
                <a:spcPts val="0"/>
              </a:spcAft>
              <a:buFont typeface="Wingdings" panose="05000000000000000000" pitchFamily="2" charset="2"/>
              <a:buNone/>
              <a:defRPr/>
            </a:pPr>
            <a:r>
              <a:rPr lang="en-GB" sz="2800" b="1" dirty="0">
                <a:solidFill>
                  <a:srgbClr val="C00000"/>
                </a:solidFill>
                <a:latin typeface="Calibri"/>
                <a:ea typeface="Calibri"/>
                <a:cs typeface="Calibri"/>
              </a:rPr>
              <a:t>University of Law</a:t>
            </a:r>
            <a:r>
              <a:rPr lang="en-GB" sz="2800" dirty="0">
                <a:solidFill>
                  <a:srgbClr val="C00000"/>
                </a:solidFill>
                <a:latin typeface="Calibri"/>
                <a:ea typeface="Calibri"/>
                <a:cs typeface="Calibri"/>
              </a:rPr>
              <a:t> </a:t>
            </a:r>
            <a:r>
              <a:rPr lang="en-GB" sz="2800" b="1" dirty="0">
                <a:latin typeface="Calibri"/>
                <a:ea typeface="Calibri"/>
                <a:cs typeface="Calibri"/>
              </a:rPr>
              <a:t>(Birmingham/Bristol/Chester/Guildford/London/Manchester/York)</a:t>
            </a:r>
            <a:endParaRPr lang="en-GB" dirty="0">
              <a:latin typeface="Calibri"/>
              <a:ea typeface="Calibri"/>
              <a:cs typeface="Calibri"/>
            </a:endParaRPr>
          </a:p>
          <a:p>
            <a:pPr marL="109220" indent="0" eaLnBrk="1" fontAlgn="auto" hangingPunct="1">
              <a:spcAft>
                <a:spcPts val="0"/>
              </a:spcAft>
              <a:buClr>
                <a:schemeClr val="accent3"/>
              </a:buClr>
              <a:buFont typeface="Wingdings" panose="05000000000000000000" pitchFamily="2" charset="2"/>
              <a:buNone/>
              <a:defRPr/>
            </a:pPr>
            <a:r>
              <a:rPr lang="en-GB" sz="2800" b="1" dirty="0">
                <a:solidFill>
                  <a:srgbClr val="C00000"/>
                </a:solidFill>
                <a:latin typeface="Calibri"/>
                <a:ea typeface="Calibri"/>
                <a:cs typeface="Calibri"/>
              </a:rPr>
              <a:t>UCFB</a:t>
            </a:r>
            <a:r>
              <a:rPr lang="en-GB" sz="2800" b="1" dirty="0">
                <a:latin typeface="Calibri"/>
                <a:ea typeface="Calibri"/>
                <a:cs typeface="Calibri"/>
              </a:rPr>
              <a:t> (Wembley Stadium/Burnley) - </a:t>
            </a:r>
            <a:r>
              <a:rPr lang="en-GB" sz="2800" dirty="0">
                <a:latin typeface="Calibri"/>
                <a:ea typeface="Calibri"/>
                <a:cs typeface="Calibri"/>
              </a:rPr>
              <a:t>degrees for the football &amp; sports industries </a:t>
            </a:r>
            <a:endParaRPr lang="en-GB" sz="2800" b="1" dirty="0">
              <a:latin typeface="Calibri"/>
              <a:ea typeface="Calibri"/>
              <a:cs typeface="Calibri"/>
            </a:endParaRPr>
          </a:p>
          <a:p>
            <a:pPr marL="109220" indent="0" eaLnBrk="1" fontAlgn="auto" hangingPunct="1">
              <a:spcAft>
                <a:spcPts val="0"/>
              </a:spcAft>
              <a:buClr>
                <a:schemeClr val="accent3"/>
              </a:buClr>
              <a:buFont typeface="Wingdings" panose="05000000000000000000" pitchFamily="2" charset="2"/>
              <a:buNone/>
              <a:defRPr/>
            </a:pPr>
            <a:r>
              <a:rPr lang="en-GB" sz="2800" b="1" dirty="0">
                <a:solidFill>
                  <a:srgbClr val="C00000"/>
                </a:solidFill>
                <a:latin typeface="Calibri"/>
                <a:ea typeface="Calibri"/>
                <a:cs typeface="Calibri"/>
              </a:rPr>
              <a:t>Academy of Contemporary Music</a:t>
            </a:r>
            <a:r>
              <a:rPr lang="en-GB" sz="2800" b="1" dirty="0">
                <a:latin typeface="Calibri"/>
                <a:ea typeface="Calibri"/>
                <a:cs typeface="Calibri"/>
              </a:rPr>
              <a:t> (Guildford)  / </a:t>
            </a:r>
            <a:r>
              <a:rPr lang="en-GB" sz="2800" b="1" dirty="0">
                <a:solidFill>
                  <a:srgbClr val="C00000"/>
                </a:solidFill>
                <a:latin typeface="Calibri"/>
                <a:ea typeface="Calibri"/>
                <a:cs typeface="Calibri"/>
              </a:rPr>
              <a:t>Tech Music School </a:t>
            </a:r>
            <a:r>
              <a:rPr lang="en-GB" sz="2800" b="1" dirty="0">
                <a:latin typeface="Calibri"/>
                <a:ea typeface="Calibri"/>
                <a:cs typeface="Calibri"/>
              </a:rPr>
              <a:t>(London)</a:t>
            </a:r>
            <a:r>
              <a:rPr lang="en-GB" sz="2800" b="1" dirty="0">
                <a:solidFill>
                  <a:srgbClr val="C00000"/>
                </a:solidFill>
                <a:latin typeface="Calibri"/>
                <a:ea typeface="Calibri"/>
                <a:cs typeface="Calibri"/>
              </a:rPr>
              <a:t>  </a:t>
            </a:r>
            <a:r>
              <a:rPr lang="en-GB" sz="2800" b="1" dirty="0">
                <a:latin typeface="Calibri"/>
                <a:ea typeface="Calibri"/>
                <a:cs typeface="Calibri"/>
              </a:rPr>
              <a:t>/ </a:t>
            </a:r>
            <a:r>
              <a:rPr lang="en-GB" sz="2800" b="1" dirty="0">
                <a:solidFill>
                  <a:srgbClr val="C00000"/>
                </a:solidFill>
                <a:latin typeface="Calibri"/>
                <a:ea typeface="Calibri"/>
                <a:cs typeface="Calibri"/>
              </a:rPr>
              <a:t> BIMM</a:t>
            </a:r>
            <a:r>
              <a:rPr lang="en-GB" sz="2800" b="1" dirty="0">
                <a:latin typeface="Calibri"/>
                <a:ea typeface="Calibri"/>
                <a:cs typeface="Calibri"/>
              </a:rPr>
              <a:t> (Brighton/Bristol /Dublin) / </a:t>
            </a:r>
            <a:r>
              <a:rPr lang="en-GB" sz="2800" b="1" dirty="0">
                <a:solidFill>
                  <a:srgbClr val="C00000"/>
                </a:solidFill>
                <a:latin typeface="Calibri"/>
                <a:ea typeface="Calibri"/>
                <a:cs typeface="Calibri"/>
              </a:rPr>
              <a:t>Institute of Contemporary Music</a:t>
            </a:r>
            <a:r>
              <a:rPr lang="en-GB" sz="2800" dirty="0">
                <a:latin typeface="Calibri"/>
                <a:ea typeface="Calibri"/>
                <a:cs typeface="Calibri"/>
              </a:rPr>
              <a:t> </a:t>
            </a:r>
            <a:r>
              <a:rPr lang="en-GB" sz="2800" b="1" dirty="0">
                <a:latin typeface="Calibri"/>
                <a:ea typeface="Calibri"/>
                <a:cs typeface="Calibri"/>
              </a:rPr>
              <a:t>(London) </a:t>
            </a:r>
          </a:p>
          <a:p>
            <a:pPr marL="109220" indent="0" eaLnBrk="1" fontAlgn="auto" hangingPunct="1">
              <a:spcAft>
                <a:spcPts val="0"/>
              </a:spcAft>
              <a:buClr>
                <a:schemeClr val="accent3"/>
              </a:buClr>
              <a:buFont typeface="Wingdings" panose="05000000000000000000" pitchFamily="2" charset="2"/>
              <a:buNone/>
              <a:defRPr/>
            </a:pPr>
            <a:r>
              <a:rPr lang="en-GB" sz="2800" b="1" dirty="0">
                <a:solidFill>
                  <a:srgbClr val="C00000"/>
                </a:solidFill>
                <a:latin typeface="Calibri"/>
                <a:ea typeface="Calibri"/>
                <a:cs typeface="Calibri"/>
              </a:rPr>
              <a:t>BPP University </a:t>
            </a:r>
            <a:r>
              <a:rPr lang="en-GB" sz="2800" dirty="0">
                <a:latin typeface="Calibri"/>
                <a:ea typeface="Calibri"/>
                <a:cs typeface="Calibri"/>
              </a:rPr>
              <a:t>- Law/Business degrees </a:t>
            </a:r>
            <a:r>
              <a:rPr lang="en-GB" sz="2800" b="1" dirty="0">
                <a:latin typeface="Calibri"/>
                <a:ea typeface="Calibri"/>
                <a:cs typeface="Calibri"/>
              </a:rPr>
              <a:t>(Birmingham/Bristol/Cambridge/Leeds/Liverpool/London/Manchester)</a:t>
            </a:r>
          </a:p>
          <a:p>
            <a:pPr marL="109220" indent="0" eaLnBrk="1" fontAlgn="auto" hangingPunct="1">
              <a:spcAft>
                <a:spcPts val="0"/>
              </a:spcAft>
              <a:buClr>
                <a:schemeClr val="accent3"/>
              </a:buClr>
              <a:buFont typeface="Wingdings" panose="05000000000000000000" pitchFamily="2" charset="2"/>
              <a:buNone/>
              <a:defRPr/>
            </a:pPr>
            <a:r>
              <a:rPr lang="en-GB" sz="2800" b="1" dirty="0">
                <a:solidFill>
                  <a:srgbClr val="C00000"/>
                </a:solidFill>
                <a:latin typeface="Calibri"/>
                <a:ea typeface="Calibri"/>
                <a:cs typeface="Calibri"/>
              </a:rPr>
              <a:t>University of Buckingham</a:t>
            </a:r>
            <a:r>
              <a:rPr lang="en-GB" sz="2800" b="1" dirty="0">
                <a:latin typeface="Calibri"/>
                <a:ea typeface="Calibri"/>
                <a:cs typeface="Calibri"/>
              </a:rPr>
              <a:t> </a:t>
            </a:r>
            <a:r>
              <a:rPr lang="en-GB" sz="2800" dirty="0">
                <a:latin typeface="Calibri"/>
                <a:ea typeface="Calibri"/>
                <a:cs typeface="Calibri"/>
              </a:rPr>
              <a:t>– 2 year degrees (+ degree in Medicine)</a:t>
            </a:r>
          </a:p>
          <a:p>
            <a:pPr marL="109220" indent="0" eaLnBrk="1" fontAlgn="auto" hangingPunct="1">
              <a:spcAft>
                <a:spcPts val="0"/>
              </a:spcAft>
              <a:buClr>
                <a:schemeClr val="accent3"/>
              </a:buClr>
              <a:buFont typeface="Wingdings" panose="05000000000000000000" pitchFamily="2" charset="2"/>
              <a:buNone/>
              <a:defRPr/>
            </a:pPr>
            <a:r>
              <a:rPr lang="en-GB" sz="2800" b="1" dirty="0">
                <a:solidFill>
                  <a:srgbClr val="C00000"/>
                </a:solidFill>
                <a:latin typeface="Calibri"/>
                <a:ea typeface="Calibri"/>
                <a:cs typeface="Calibri"/>
              </a:rPr>
              <a:t>SAE Institute</a:t>
            </a:r>
            <a:r>
              <a:rPr lang="en-GB" sz="2800" b="1" dirty="0">
                <a:latin typeface="Calibri"/>
                <a:ea typeface="Calibri"/>
                <a:cs typeface="Calibri"/>
              </a:rPr>
              <a:t> (London, Oxford, Liverpool, Glasgow + worldwide)</a:t>
            </a:r>
            <a:r>
              <a:rPr lang="en-GB" sz="2800" dirty="0">
                <a:latin typeface="Calibri"/>
                <a:ea typeface="Calibri"/>
                <a:cs typeface="Calibri"/>
              </a:rPr>
              <a:t> - 2-year intensive degrees that </a:t>
            </a:r>
            <a:r>
              <a:rPr lang="en-GB" sz="2800" i="1" dirty="0">
                <a:solidFill>
                  <a:srgbClr val="C00000"/>
                </a:solidFill>
                <a:latin typeface="Calibri"/>
                <a:ea typeface="Calibri"/>
                <a:cs typeface="Calibri"/>
              </a:rPr>
              <a:t>‘reflect the high-octane nature of the creative industries’ </a:t>
            </a:r>
          </a:p>
          <a:p>
            <a:pPr marL="109220" indent="0">
              <a:buNone/>
              <a:defRPr/>
            </a:pPr>
            <a:r>
              <a:rPr lang="en-GB" b="1" dirty="0">
                <a:solidFill>
                  <a:srgbClr val="C00000"/>
                </a:solidFill>
                <a:latin typeface="Calibri"/>
                <a:ea typeface="Calibri"/>
                <a:cs typeface="Calibri"/>
              </a:rPr>
              <a:t>Dyson Institute </a:t>
            </a:r>
            <a:endParaRPr lang="en-GB" sz="2800" b="1" dirty="0">
              <a:solidFill>
                <a:srgbClr val="C00000"/>
              </a:solidFill>
              <a:latin typeface="Calibri" pitchFamily="34" charset="0"/>
              <a:ea typeface="Calibri"/>
              <a:cs typeface="Calibri" pitchFamily="34" charset="0"/>
            </a:endParaRPr>
          </a:p>
          <a:p>
            <a:pPr marL="109220" indent="0">
              <a:buNone/>
              <a:defRPr/>
            </a:pPr>
            <a:r>
              <a:rPr lang="en-GB" b="1" dirty="0">
                <a:solidFill>
                  <a:srgbClr val="C00000"/>
                </a:solidFill>
                <a:latin typeface="Calibri"/>
                <a:ea typeface="Calibri"/>
                <a:cs typeface="Calibri"/>
              </a:rPr>
              <a:t>Local colleges </a:t>
            </a:r>
            <a:r>
              <a:rPr lang="en-GB" b="1" dirty="0">
                <a:solidFill>
                  <a:srgbClr val="012346"/>
                </a:solidFill>
                <a:latin typeface="Calibri"/>
                <a:ea typeface="Calibri"/>
                <a:cs typeface="Calibri"/>
              </a:rPr>
              <a:t>(e.g. Stockport partnered with Sheffield Hallam)</a:t>
            </a:r>
            <a:endParaRPr lang="en-GB" b="1" dirty="0">
              <a:solidFill>
                <a:srgbClr val="012346"/>
              </a:solidFill>
              <a:latin typeface="Calibri" pitchFamily="34" charset="0"/>
              <a:ea typeface="Calibri" pitchFamily="34" charset="0"/>
              <a:cs typeface="Calibri" pitchFamily="34" charset="0"/>
            </a:endParaRPr>
          </a:p>
          <a:p>
            <a:pPr marL="109220" indent="0">
              <a:buClr>
                <a:schemeClr val="accent3"/>
              </a:buClr>
              <a:buFont typeface="Arial" panose="020B0604020202020204" pitchFamily="34" charset="0"/>
              <a:buNone/>
              <a:defRPr/>
            </a:pPr>
            <a:endParaRPr lang="en-GB" i="1">
              <a:solidFill>
                <a:srgbClr val="C00000"/>
              </a:solidFill>
              <a:latin typeface="Calibri" pitchFamily="34" charset="0"/>
              <a:ea typeface="Calibri" pitchFamily="34" charset="0"/>
              <a:cs typeface="Calibri" pitchFamily="34" charset="0"/>
            </a:endParaRPr>
          </a:p>
          <a:p>
            <a:pPr marL="109220" indent="0" eaLnBrk="1" fontAlgn="auto" hangingPunct="1">
              <a:spcAft>
                <a:spcPts val="0"/>
              </a:spcAft>
              <a:buClr>
                <a:schemeClr val="accent3"/>
              </a:buClr>
              <a:buFont typeface="Wingdings" panose="05000000000000000000" pitchFamily="2" charset="2"/>
              <a:buNone/>
              <a:defRPr/>
            </a:pPr>
            <a:r>
              <a:rPr lang="en-GB" sz="2800" b="1" dirty="0">
                <a:latin typeface="Calibri"/>
                <a:ea typeface="Calibri"/>
                <a:cs typeface="Calibri"/>
              </a:rPr>
              <a:t>Costs need clarifying and may not be able to get a student loan.</a:t>
            </a:r>
          </a:p>
          <a:p>
            <a:endParaRPr lang="en-US"/>
          </a:p>
        </p:txBody>
      </p:sp>
    </p:spTree>
    <p:extLst>
      <p:ext uri="{BB962C8B-B14F-4D97-AF65-F5344CB8AC3E}">
        <p14:creationId xmlns:p14="http://schemas.microsoft.com/office/powerpoint/2010/main" val="1536230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D075-1C65-7871-FDA0-E59A5CAFDEFE}"/>
              </a:ext>
            </a:extLst>
          </p:cNvPr>
          <p:cNvSpPr>
            <a:spLocks noGrp="1"/>
          </p:cNvSpPr>
          <p:nvPr>
            <p:ph type="title"/>
          </p:nvPr>
        </p:nvSpPr>
        <p:spPr>
          <a:xfrm>
            <a:off x="838200" y="365125"/>
            <a:ext cx="10774392" cy="1339940"/>
          </a:xfrm>
        </p:spPr>
        <p:txBody>
          <a:bodyPr/>
          <a:lstStyle/>
          <a:p>
            <a:r>
              <a:rPr lang="en-US" b="1">
                <a:ea typeface="Calibri Light"/>
                <a:cs typeface="Calibri Light"/>
              </a:rPr>
              <a:t>The Post-18 Landscape – what employers want</a:t>
            </a:r>
          </a:p>
        </p:txBody>
      </p:sp>
      <p:sp>
        <p:nvSpPr>
          <p:cNvPr id="3" name="Content Placeholder 2">
            <a:extLst>
              <a:ext uri="{FF2B5EF4-FFF2-40B4-BE49-F238E27FC236}">
                <a16:creationId xmlns:a16="http://schemas.microsoft.com/office/drawing/2014/main" id="{941ED506-81D4-3CD1-CBB3-B93FC684EA8E}"/>
              </a:ext>
            </a:extLst>
          </p:cNvPr>
          <p:cNvSpPr>
            <a:spLocks noGrp="1"/>
          </p:cNvSpPr>
          <p:nvPr>
            <p:ph idx="1"/>
          </p:nvPr>
        </p:nvSpPr>
        <p:spPr/>
        <p:txBody>
          <a:bodyPr vert="horz" lIns="91440" tIns="45720" rIns="91440" bIns="45720" rtlCol="0" anchor="t">
            <a:normAutofit/>
          </a:bodyPr>
          <a:lstStyle/>
          <a:p>
            <a:pPr marL="0" indent="0">
              <a:buNone/>
            </a:pPr>
            <a:r>
              <a:rPr lang="en-US" b="1" dirty="0" err="1">
                <a:ea typeface="+mn-lt"/>
                <a:cs typeface="+mn-lt"/>
              </a:rPr>
              <a:t>Yemurai</a:t>
            </a:r>
            <a:r>
              <a:rPr lang="en-US" b="1" dirty="0">
                <a:ea typeface="+mn-lt"/>
                <a:cs typeface="+mn-lt"/>
              </a:rPr>
              <a:t> </a:t>
            </a:r>
            <a:r>
              <a:rPr lang="en-US" b="1" dirty="0" err="1">
                <a:ea typeface="+mn-lt"/>
                <a:cs typeface="+mn-lt"/>
              </a:rPr>
              <a:t>Rabvukwa</a:t>
            </a:r>
            <a:r>
              <a:rPr lang="en-US" b="1" dirty="0">
                <a:ea typeface="+mn-lt"/>
                <a:cs typeface="+mn-lt"/>
              </a:rPr>
              <a:t> – STEM Babe</a:t>
            </a:r>
            <a:endParaRPr lang="en-US" b="1" dirty="0">
              <a:ea typeface="Calibri" panose="020F0502020204030204"/>
              <a:cs typeface="Calibri" panose="020F0502020204030204"/>
            </a:endParaRPr>
          </a:p>
          <a:p>
            <a:r>
              <a:rPr lang="en-US" dirty="0">
                <a:ea typeface="+mn-lt"/>
                <a:cs typeface="+mn-lt"/>
              </a:rPr>
              <a:t>Need to understand AI and tech and cybersecurity within their respective fields.</a:t>
            </a:r>
          </a:p>
          <a:p>
            <a:r>
              <a:rPr lang="en-US" dirty="0">
                <a:ea typeface="+mn-lt"/>
                <a:cs typeface="+mn-lt"/>
              </a:rPr>
              <a:t>Growth mindset of being able to learn and ask for help or find it for themselves.  Also competitive job market.</a:t>
            </a:r>
            <a:endParaRPr lang="en-US" dirty="0">
              <a:ea typeface="Calibri"/>
              <a:cs typeface="Calibri"/>
            </a:endParaRPr>
          </a:p>
          <a:p>
            <a:r>
              <a:rPr lang="en-US" dirty="0">
                <a:ea typeface="+mn-lt"/>
                <a:cs typeface="+mn-lt"/>
              </a:rPr>
              <a:t>How will I get there?  Will I get there?  What is there?</a:t>
            </a:r>
            <a:endParaRPr lang="en-US" dirty="0"/>
          </a:p>
          <a:p>
            <a:r>
              <a:rPr lang="en-US">
                <a:ea typeface="+mn-lt"/>
                <a:cs typeface="+mn-lt"/>
              </a:rPr>
              <a:t>LinkedIn</a:t>
            </a:r>
            <a:endParaRPr lang="en-US" dirty="0">
              <a:ea typeface="Calibri"/>
              <a:cs typeface="Calibri"/>
            </a:endParaRPr>
          </a:p>
        </p:txBody>
      </p:sp>
    </p:spTree>
    <p:extLst>
      <p:ext uri="{BB962C8B-B14F-4D97-AF65-F5344CB8AC3E}">
        <p14:creationId xmlns:p14="http://schemas.microsoft.com/office/powerpoint/2010/main" val="1437988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95CBF-EFC7-403F-A521-55D0751D3FFF}"/>
              </a:ext>
            </a:extLst>
          </p:cNvPr>
          <p:cNvSpPr>
            <a:spLocks noGrp="1"/>
          </p:cNvSpPr>
          <p:nvPr>
            <p:ph type="title"/>
          </p:nvPr>
        </p:nvSpPr>
        <p:spPr/>
        <p:txBody>
          <a:bodyPr/>
          <a:lstStyle/>
          <a:p>
            <a:r>
              <a:rPr lang="en-US" b="1"/>
              <a:t>d) Study Abroad</a:t>
            </a:r>
            <a:endParaRPr lang="en-GB" b="1"/>
          </a:p>
        </p:txBody>
      </p:sp>
      <p:sp>
        <p:nvSpPr>
          <p:cNvPr id="3" name="Content Placeholder 2">
            <a:extLst>
              <a:ext uri="{FF2B5EF4-FFF2-40B4-BE49-F238E27FC236}">
                <a16:creationId xmlns:a16="http://schemas.microsoft.com/office/drawing/2014/main" id="{14DEE991-F3D5-4B99-A0F8-630DD1ABB516}"/>
              </a:ext>
            </a:extLst>
          </p:cNvPr>
          <p:cNvSpPr>
            <a:spLocks noGrp="1"/>
          </p:cNvSpPr>
          <p:nvPr>
            <p:ph idx="1"/>
          </p:nvPr>
        </p:nvSpPr>
        <p:spPr/>
        <p:txBody>
          <a:bodyPr/>
          <a:lstStyle/>
          <a:p>
            <a:r>
              <a:rPr lang="en-GB" altLang="en-US" sz="2800"/>
              <a:t>Generally have at least one student who applies to study in America – often sport scholarship</a:t>
            </a:r>
          </a:p>
          <a:p>
            <a:r>
              <a:rPr lang="en-GB" altLang="en-US" sz="2800"/>
              <a:t>American application process is very lengthy with many hoops to jump through – early warning needed for us!</a:t>
            </a:r>
          </a:p>
          <a:p>
            <a:r>
              <a:rPr lang="en-GB" altLang="en-US"/>
              <a:t>A</a:t>
            </a:r>
            <a:r>
              <a:rPr lang="en-GB" altLang="en-US" sz="2800"/>
              <a:t>lso Ireland and Holland in recent years</a:t>
            </a:r>
          </a:p>
          <a:p>
            <a:r>
              <a:rPr lang="en-GB" altLang="en-US" sz="2800"/>
              <a:t>Unifrog has information about courses in other countries – courses in English and sometimes lower fees</a:t>
            </a:r>
          </a:p>
          <a:p>
            <a:r>
              <a:rPr lang="en-GB">
                <a:hlinkClick r:id="rId2"/>
              </a:rPr>
              <a:t>US-UK Fulbright Commission | Fulbright</a:t>
            </a:r>
            <a:endParaRPr lang="en-GB"/>
          </a:p>
          <a:p>
            <a:r>
              <a:rPr lang="en-GB">
                <a:hlinkClick r:id="rId3"/>
              </a:rPr>
              <a:t>Study in the USA with the Sutton Trust - US Programme</a:t>
            </a:r>
            <a:endParaRPr lang="en-GB" altLang="en-US" sz="2800"/>
          </a:p>
          <a:p>
            <a:endParaRPr lang="en-GB"/>
          </a:p>
        </p:txBody>
      </p:sp>
    </p:spTree>
    <p:extLst>
      <p:ext uri="{BB962C8B-B14F-4D97-AF65-F5344CB8AC3E}">
        <p14:creationId xmlns:p14="http://schemas.microsoft.com/office/powerpoint/2010/main" val="13723204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78A0-CE38-54AD-FEA0-D6D7DBD0F634}"/>
              </a:ext>
            </a:extLst>
          </p:cNvPr>
          <p:cNvSpPr>
            <a:spLocks noGrp="1"/>
          </p:cNvSpPr>
          <p:nvPr>
            <p:ph type="title"/>
          </p:nvPr>
        </p:nvSpPr>
        <p:spPr/>
        <p:txBody>
          <a:bodyPr/>
          <a:lstStyle/>
          <a:p>
            <a:r>
              <a:rPr lang="en-US"/>
              <a:t>Option 3</a:t>
            </a:r>
          </a:p>
        </p:txBody>
      </p:sp>
      <p:sp>
        <p:nvSpPr>
          <p:cNvPr id="3" name="TextBox 2">
            <a:extLst>
              <a:ext uri="{FF2B5EF4-FFF2-40B4-BE49-F238E27FC236}">
                <a16:creationId xmlns:a16="http://schemas.microsoft.com/office/drawing/2014/main" id="{FECE580A-83DB-4F5C-A141-AF756FB83D03}"/>
              </a:ext>
            </a:extLst>
          </p:cNvPr>
          <p:cNvSpPr txBox="1"/>
          <p:nvPr/>
        </p:nvSpPr>
        <p:spPr>
          <a:xfrm>
            <a:off x="1603513" y="2835965"/>
            <a:ext cx="9037983" cy="1323439"/>
          </a:xfrm>
          <a:prstGeom prst="rect">
            <a:avLst/>
          </a:prstGeom>
          <a:noFill/>
        </p:spPr>
        <p:txBody>
          <a:bodyPr wrap="square" rtlCol="0">
            <a:spAutoFit/>
          </a:bodyPr>
          <a:lstStyle/>
          <a:p>
            <a:pPr algn="ctr"/>
            <a:r>
              <a:rPr lang="en-GB" sz="4000" b="1">
                <a:solidFill>
                  <a:schemeClr val="bg1"/>
                </a:solidFill>
                <a:latin typeface="+mj-lt"/>
              </a:rPr>
              <a:t>APPRENTICESHIPS</a:t>
            </a:r>
          </a:p>
          <a:p>
            <a:endParaRPr lang="en-GB" sz="4000">
              <a:solidFill>
                <a:schemeClr val="bg1"/>
              </a:solidFill>
            </a:endParaRPr>
          </a:p>
        </p:txBody>
      </p:sp>
    </p:spTree>
    <p:extLst>
      <p:ext uri="{BB962C8B-B14F-4D97-AF65-F5344CB8AC3E}">
        <p14:creationId xmlns:p14="http://schemas.microsoft.com/office/powerpoint/2010/main" val="309854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What’s the difference?</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vert="horz" lIns="91440" tIns="45720" rIns="91440" bIns="45720" rtlCol="0" anchor="t">
            <a:normAutofit/>
          </a:bodyPr>
          <a:lstStyle/>
          <a:p>
            <a:pPr marL="0" indent="0">
              <a:buNone/>
              <a:defRPr/>
            </a:pPr>
            <a:r>
              <a:rPr lang="en-US" b="1" dirty="0">
                <a:cs typeface="Calibri"/>
              </a:rPr>
              <a:t>A Higher Apprenticeship</a:t>
            </a:r>
          </a:p>
          <a:p>
            <a:pPr marL="0" indent="0">
              <a:buFont typeface="Wingdings" panose="05000000000000000000" pitchFamily="2" charset="2"/>
              <a:buNone/>
              <a:defRPr/>
            </a:pPr>
            <a:r>
              <a:rPr lang="en-US" sz="2800" dirty="0">
                <a:solidFill>
                  <a:srgbClr val="58595B"/>
                </a:solidFill>
                <a:cs typeface="Calibri"/>
              </a:rPr>
              <a:t>Apprentices gaining Level 4 or 5 qualifications - equivalent to a higher education certificate, higher education diploma or a foundation degree</a:t>
            </a:r>
            <a:endParaRPr lang="en-US" sz="2800" dirty="0">
              <a:solidFill>
                <a:srgbClr val="58595B"/>
              </a:solidFill>
              <a:ea typeface="Calibri"/>
              <a:cs typeface="Calibri"/>
            </a:endParaRPr>
          </a:p>
          <a:p>
            <a:pPr marL="0" indent="0">
              <a:buFont typeface="Wingdings" panose="05000000000000000000" pitchFamily="2" charset="2"/>
              <a:buNone/>
              <a:defRPr/>
            </a:pPr>
            <a:endParaRPr lang="en-US" dirty="0">
              <a:cs typeface="Calibri" panose="020F0502020204030204" pitchFamily="34" charset="0"/>
            </a:endParaRPr>
          </a:p>
          <a:p>
            <a:pPr marL="0" indent="0">
              <a:buNone/>
              <a:defRPr/>
            </a:pPr>
            <a:r>
              <a:rPr lang="en-US" b="1" dirty="0">
                <a:cs typeface="Calibri"/>
              </a:rPr>
              <a:t>A Degree Apprenticeship</a:t>
            </a:r>
            <a:endParaRPr lang="en-US" b="1" dirty="0">
              <a:ea typeface="Calibri"/>
              <a:cs typeface="Calibri"/>
            </a:endParaRPr>
          </a:p>
          <a:p>
            <a:pPr marL="0" indent="0">
              <a:buNone/>
              <a:defRPr/>
            </a:pPr>
            <a:r>
              <a:rPr lang="en-US" sz="2800" dirty="0">
                <a:solidFill>
                  <a:srgbClr val="58595B"/>
                </a:solidFill>
                <a:cs typeface="Calibri"/>
              </a:rPr>
              <a:t>Level 6 and 7 qualifications. Apprentices work towards a full bachelor’s or master’s degree as a core component of the </a:t>
            </a:r>
            <a:r>
              <a:rPr lang="en-US" sz="2800" dirty="0" err="1">
                <a:solidFill>
                  <a:srgbClr val="58595B"/>
                </a:solidFill>
                <a:cs typeface="Calibri"/>
              </a:rPr>
              <a:t>programme</a:t>
            </a:r>
            <a:endParaRPr lang="en-GB" sz="2800" dirty="0">
              <a:cs typeface="Calibri"/>
            </a:endParaRPr>
          </a:p>
          <a:p>
            <a:endParaRPr lang="en-US" dirty="0"/>
          </a:p>
        </p:txBody>
      </p:sp>
    </p:spTree>
    <p:extLst>
      <p:ext uri="{BB962C8B-B14F-4D97-AF65-F5344CB8AC3E}">
        <p14:creationId xmlns:p14="http://schemas.microsoft.com/office/powerpoint/2010/main" val="38032151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What are they?</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vert="horz" lIns="91440" tIns="45720" rIns="91440" bIns="45720" rtlCol="0" anchor="t">
            <a:normAutofit/>
          </a:bodyPr>
          <a:lstStyle/>
          <a:p>
            <a:r>
              <a:rPr lang="en-GB" altLang="en-US" dirty="0"/>
              <a:t>Growing number of </a:t>
            </a:r>
            <a:r>
              <a:rPr lang="en-GB" altLang="en-US" sz="2800" dirty="0"/>
              <a:t>different higher and degree apprenticeships covering accounting to aerospace engineering, legal services to laboratory scientist.  More are being introduced all the time</a:t>
            </a:r>
          </a:p>
          <a:p>
            <a:r>
              <a:rPr lang="en-GB" altLang="en-US" dirty="0"/>
              <a:t>So many careers available – solicitor, engineer, nurse…</a:t>
            </a:r>
            <a:endParaRPr lang="en-GB" altLang="en-US" sz="2800" dirty="0">
              <a:ea typeface="Calibri"/>
              <a:cs typeface="Calibri"/>
            </a:endParaRPr>
          </a:p>
          <a:p>
            <a:r>
              <a:rPr lang="en-GB" altLang="en-US" sz="2800" b="1" dirty="0"/>
              <a:t>Work contract given – you need to get the apprenticeship first</a:t>
            </a:r>
            <a:endParaRPr lang="en-GB" altLang="en-US" sz="2800" b="1" dirty="0">
              <a:ea typeface="Calibri"/>
              <a:cs typeface="Calibri"/>
            </a:endParaRPr>
          </a:p>
          <a:p>
            <a:r>
              <a:rPr lang="en-GB" altLang="en-US" sz="2800" dirty="0"/>
              <a:t>Combine work with studying for a degree – usually 4/5/6 years</a:t>
            </a:r>
            <a:endParaRPr lang="en-GB" altLang="en-US" sz="2800" dirty="0">
              <a:ea typeface="Calibri"/>
              <a:cs typeface="Calibri"/>
            </a:endParaRPr>
          </a:p>
          <a:p>
            <a:r>
              <a:rPr lang="en-GB" altLang="en-US" sz="2800" dirty="0"/>
              <a:t>Manchester Metropolitan University (MMU) is a large provider</a:t>
            </a:r>
            <a:r>
              <a:rPr lang="en-GB" altLang="en-US" dirty="0"/>
              <a:t> – they partner with over 680 local and national organisations. </a:t>
            </a:r>
            <a:endParaRPr lang="en-GB" altLang="en-US" b="1" dirty="0">
              <a:ea typeface="Calibri"/>
              <a:cs typeface="Calibri"/>
            </a:endParaRPr>
          </a:p>
        </p:txBody>
      </p:sp>
    </p:spTree>
    <p:extLst>
      <p:ext uri="{BB962C8B-B14F-4D97-AF65-F5344CB8AC3E}">
        <p14:creationId xmlns:p14="http://schemas.microsoft.com/office/powerpoint/2010/main" val="33487580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Advantages?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vert="horz" lIns="91440" tIns="45720" rIns="91440" bIns="45720" rtlCol="0" anchor="t">
            <a:normAutofit lnSpcReduction="10000"/>
          </a:bodyPr>
          <a:lstStyle/>
          <a:p>
            <a:pPr>
              <a:defRPr/>
            </a:pPr>
            <a:r>
              <a:rPr lang="en-GB" sz="2800" b="1" dirty="0"/>
              <a:t>No debt – paid employment (at least min wage and usually much more) and employer pays tuition fees</a:t>
            </a:r>
          </a:p>
          <a:p>
            <a:pPr>
              <a:defRPr/>
            </a:pPr>
            <a:r>
              <a:rPr lang="en-GB" sz="2800" dirty="0"/>
              <a:t>Employer gets you at 18 and trains you up.  Far more employable and work ready by the end of the apprenticeship</a:t>
            </a:r>
            <a:endParaRPr lang="en-GB" sz="2800" dirty="0">
              <a:ea typeface="Calibri"/>
              <a:cs typeface="Calibri"/>
            </a:endParaRPr>
          </a:p>
          <a:p>
            <a:pPr marL="0" indent="0">
              <a:buFont typeface="Wingdings" panose="05000000000000000000" pitchFamily="2" charset="2"/>
              <a:buNone/>
              <a:defRPr/>
            </a:pPr>
            <a:endParaRPr lang="en-GB" sz="2800" b="1"/>
          </a:p>
          <a:p>
            <a:pPr marL="0" indent="0">
              <a:buFont typeface="Wingdings" panose="05000000000000000000" pitchFamily="2" charset="2"/>
              <a:buNone/>
              <a:defRPr/>
            </a:pPr>
            <a:r>
              <a:rPr lang="en-GB" sz="2800" b="1" dirty="0"/>
              <a:t>But…hard work and very competitive to get on to.  Described as “as rare as unicorns” by a local apprenticeship provider!</a:t>
            </a:r>
            <a:endParaRPr lang="en-GB" sz="2800" b="1" dirty="0">
              <a:ea typeface="Calibri"/>
              <a:cs typeface="Calibri"/>
            </a:endParaRPr>
          </a:p>
          <a:p>
            <a:pPr marL="0" indent="0">
              <a:buNone/>
              <a:defRPr/>
            </a:pPr>
            <a:r>
              <a:rPr lang="en-GB" sz="2800" b="1" dirty="0"/>
              <a:t>Also, you can’t </a:t>
            </a:r>
            <a:r>
              <a:rPr lang="en-GB" b="1" dirty="0"/>
              <a:t>usually live</a:t>
            </a:r>
            <a:r>
              <a:rPr lang="en-GB" sz="2800" b="1" dirty="0"/>
              <a:t> in university halls on a degree apprenticeship (although sometimes employers will offer you a place in an apprentice house if you have to move away from home). </a:t>
            </a:r>
            <a:endParaRPr lang="en-GB" sz="2800" b="1" dirty="0">
              <a:ea typeface="Calibri"/>
              <a:cs typeface="Calibri"/>
            </a:endParaRPr>
          </a:p>
          <a:p>
            <a:endParaRPr lang="en-US"/>
          </a:p>
        </p:txBody>
      </p:sp>
    </p:spTree>
    <p:extLst>
      <p:ext uri="{BB962C8B-B14F-4D97-AF65-F5344CB8AC3E}">
        <p14:creationId xmlns:p14="http://schemas.microsoft.com/office/powerpoint/2010/main" val="382745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a:t>Higher and Degree Apprenticeships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normAutofit fontScale="55000" lnSpcReduction="20000"/>
          </a:bodyPr>
          <a:lstStyle/>
          <a:p>
            <a:pPr marL="109728" indent="0" eaLnBrk="1" fontAlgn="auto" hangingPunct="1">
              <a:spcAft>
                <a:spcPts val="0"/>
              </a:spcAft>
              <a:buClr>
                <a:schemeClr val="accent3"/>
              </a:buClr>
              <a:buFont typeface="Georgia"/>
              <a:buNone/>
              <a:defRPr/>
            </a:pPr>
            <a:r>
              <a:rPr lang="en-GB" sz="3200" b="1">
                <a:latin typeface="Calibri" pitchFamily="34" charset="0"/>
              </a:rPr>
              <a:t>Examples of companies involved:</a:t>
            </a:r>
            <a:endParaRPr lang="en-GB" sz="3200">
              <a:latin typeface="Calibri" pitchFamily="34" charset="0"/>
            </a:endParaRP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Barclays</a:t>
            </a: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BBC</a:t>
            </a:r>
            <a:r>
              <a:rPr lang="en-GB" sz="2800" b="1" i="1">
                <a:latin typeface="Calibri" pitchFamily="34" charset="0"/>
                <a:cs typeface="Calibri" pitchFamily="34" charset="0"/>
              </a:rPr>
              <a:t> </a:t>
            </a:r>
            <a:endParaRPr lang="en-GB" sz="2800" b="1">
              <a:latin typeface="Calibri" pitchFamily="34" charset="0"/>
              <a:cs typeface="Calibri" pitchFamily="34" charset="0"/>
            </a:endParaRP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Boots</a:t>
            </a:r>
            <a:endParaRPr lang="en-GB" sz="2800" b="1">
              <a:solidFill>
                <a:srgbClr val="FF0000"/>
              </a:solidFill>
              <a:latin typeface="Calibri" pitchFamily="34" charset="0"/>
              <a:cs typeface="Calibri" pitchFamily="34" charset="0"/>
            </a:endParaRP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Capgemini</a:t>
            </a: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Ford</a:t>
            </a: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Glaxo Smith Kline</a:t>
            </a: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John Lewis</a:t>
            </a: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Microsoft</a:t>
            </a: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National Grid</a:t>
            </a: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Pets at Home</a:t>
            </a: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Price Waterhouse Coopers</a:t>
            </a: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Rolls-Royce</a:t>
            </a: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Transport for London</a:t>
            </a:r>
          </a:p>
          <a:p>
            <a:pPr marL="109728" indent="0" eaLnBrk="1" fontAlgn="auto" hangingPunct="1">
              <a:spcAft>
                <a:spcPts val="0"/>
              </a:spcAft>
              <a:buClr>
                <a:schemeClr val="accent3"/>
              </a:buClr>
              <a:buFont typeface="Wingdings" panose="05000000000000000000" pitchFamily="2" charset="2"/>
              <a:buNone/>
              <a:defRPr/>
            </a:pPr>
            <a:r>
              <a:rPr lang="en-GB" sz="2800" b="1">
                <a:latin typeface="Calibri" pitchFamily="34" charset="0"/>
                <a:cs typeface="Calibri" pitchFamily="34" charset="0"/>
              </a:rPr>
              <a:t>Unilever</a:t>
            </a:r>
            <a:endParaRPr lang="en-GB" sz="2800" b="1"/>
          </a:p>
          <a:p>
            <a:endParaRPr lang="en-US"/>
          </a:p>
        </p:txBody>
      </p:sp>
      <p:sp>
        <p:nvSpPr>
          <p:cNvPr id="4" name="TextBox 3">
            <a:extLst>
              <a:ext uri="{FF2B5EF4-FFF2-40B4-BE49-F238E27FC236}">
                <a16:creationId xmlns:a16="http://schemas.microsoft.com/office/drawing/2014/main" id="{8E0784AF-CF31-46A0-A14B-BB8A33B8C605}"/>
              </a:ext>
            </a:extLst>
          </p:cNvPr>
          <p:cNvSpPr txBox="1"/>
          <p:nvPr/>
        </p:nvSpPr>
        <p:spPr>
          <a:xfrm>
            <a:off x="7116416" y="1825625"/>
            <a:ext cx="4237383" cy="3877985"/>
          </a:xfrm>
          <a:prstGeom prst="rect">
            <a:avLst/>
          </a:prstGeom>
          <a:noFill/>
        </p:spPr>
        <p:txBody>
          <a:bodyPr wrap="square" rtlCol="0">
            <a:spAutoFit/>
          </a:bodyPr>
          <a:lstStyle/>
          <a:p>
            <a:pPr marL="109728" indent="0" eaLnBrk="1" fontAlgn="auto" hangingPunct="1">
              <a:spcAft>
                <a:spcPts val="0"/>
              </a:spcAft>
              <a:buClr>
                <a:schemeClr val="accent3"/>
              </a:buClr>
              <a:buFont typeface="Georgia"/>
              <a:buNone/>
              <a:defRPr/>
            </a:pPr>
            <a:r>
              <a:rPr lang="en-GB" b="1">
                <a:latin typeface="Calibri" pitchFamily="34" charset="0"/>
              </a:rPr>
              <a:t>Examples of universities involved:</a:t>
            </a:r>
          </a:p>
          <a:p>
            <a:pPr marL="109728" indent="0" eaLnBrk="1" fontAlgn="auto" hangingPunct="1">
              <a:spcAft>
                <a:spcPts val="0"/>
              </a:spcAft>
              <a:buClr>
                <a:schemeClr val="accent3"/>
              </a:buClr>
              <a:buFont typeface="Wingdings" panose="05000000000000000000" pitchFamily="2" charset="2"/>
              <a:buNone/>
              <a:defRPr/>
            </a:pPr>
            <a:endParaRPr lang="en-GB" sz="2000">
              <a:latin typeface="Calibri" pitchFamily="34" charset="0"/>
            </a:endParaRPr>
          </a:p>
          <a:p>
            <a:pPr marL="109728" indent="0" eaLnBrk="1" fontAlgn="auto" hangingPunct="1">
              <a:spcAft>
                <a:spcPts val="0"/>
              </a:spcAft>
              <a:buClr>
                <a:schemeClr val="accent3"/>
              </a:buClr>
              <a:buFont typeface="Wingdings" panose="05000000000000000000" pitchFamily="2" charset="2"/>
              <a:buNone/>
              <a:defRPr/>
            </a:pPr>
            <a:r>
              <a:rPr lang="en-GB" sz="1600" b="1">
                <a:latin typeface="Calibri" pitchFamily="34" charset="0"/>
                <a:cs typeface="Calibri" pitchFamily="34" charset="0"/>
              </a:rPr>
              <a:t>Manchester Metropolitan University</a:t>
            </a:r>
          </a:p>
          <a:p>
            <a:pPr marL="109728" indent="0" eaLnBrk="1" fontAlgn="auto" hangingPunct="1">
              <a:spcAft>
                <a:spcPts val="0"/>
              </a:spcAft>
              <a:buClr>
                <a:schemeClr val="accent3"/>
              </a:buClr>
              <a:buFont typeface="Wingdings" panose="05000000000000000000" pitchFamily="2" charset="2"/>
              <a:buNone/>
              <a:defRPr/>
            </a:pPr>
            <a:r>
              <a:rPr lang="en-GB" sz="1600" b="1">
                <a:latin typeface="Calibri" pitchFamily="34" charset="0"/>
                <a:cs typeface="Calibri" pitchFamily="34" charset="0"/>
              </a:rPr>
              <a:t>Leeds Trinity University</a:t>
            </a:r>
          </a:p>
          <a:p>
            <a:pPr marL="109728" indent="0" eaLnBrk="1" fontAlgn="auto" hangingPunct="1">
              <a:spcAft>
                <a:spcPts val="0"/>
              </a:spcAft>
              <a:buClr>
                <a:schemeClr val="accent3"/>
              </a:buClr>
              <a:buFont typeface="Wingdings" panose="05000000000000000000" pitchFamily="2" charset="2"/>
              <a:buNone/>
              <a:defRPr/>
            </a:pPr>
            <a:r>
              <a:rPr lang="en-GB" sz="1600" b="1">
                <a:latin typeface="Calibri" pitchFamily="34" charset="0"/>
                <a:cs typeface="Calibri" pitchFamily="34" charset="0"/>
              </a:rPr>
              <a:t>Nottingham Trent University</a:t>
            </a:r>
          </a:p>
          <a:p>
            <a:pPr marL="109728" indent="0" eaLnBrk="1" fontAlgn="auto" hangingPunct="1">
              <a:spcAft>
                <a:spcPts val="0"/>
              </a:spcAft>
              <a:buClr>
                <a:schemeClr val="accent3"/>
              </a:buClr>
              <a:buFont typeface="Wingdings" panose="05000000000000000000" pitchFamily="2" charset="2"/>
              <a:buNone/>
              <a:defRPr/>
            </a:pPr>
            <a:r>
              <a:rPr lang="en-GB" sz="1600" b="1">
                <a:latin typeface="Calibri" pitchFamily="34" charset="0"/>
                <a:cs typeface="Calibri" pitchFamily="34" charset="0"/>
              </a:rPr>
              <a:t>Sheffield Hallam University</a:t>
            </a:r>
          </a:p>
          <a:p>
            <a:pPr marL="109728" indent="0" eaLnBrk="1" fontAlgn="auto" hangingPunct="1">
              <a:spcAft>
                <a:spcPts val="0"/>
              </a:spcAft>
              <a:buClr>
                <a:schemeClr val="accent3"/>
              </a:buClr>
              <a:buFont typeface="Wingdings" panose="05000000000000000000" pitchFamily="2" charset="2"/>
              <a:buNone/>
              <a:defRPr/>
            </a:pPr>
            <a:r>
              <a:rPr lang="en-GB" sz="1600" b="1">
                <a:latin typeface="Calibri" pitchFamily="34" charset="0"/>
                <a:cs typeface="Calibri" pitchFamily="34" charset="0"/>
              </a:rPr>
              <a:t>Aston University</a:t>
            </a:r>
          </a:p>
          <a:p>
            <a:pPr marL="109728" indent="0" eaLnBrk="1" fontAlgn="auto" hangingPunct="1">
              <a:spcAft>
                <a:spcPts val="0"/>
              </a:spcAft>
              <a:buClr>
                <a:schemeClr val="accent3"/>
              </a:buClr>
              <a:buFont typeface="Wingdings" panose="05000000000000000000" pitchFamily="2" charset="2"/>
              <a:buNone/>
              <a:defRPr/>
            </a:pPr>
            <a:r>
              <a:rPr lang="en-GB" sz="1600" b="1">
                <a:latin typeface="Calibri" pitchFamily="34" charset="0"/>
                <a:cs typeface="Calibri" pitchFamily="34" charset="0"/>
              </a:rPr>
              <a:t>Loughborough University</a:t>
            </a:r>
          </a:p>
          <a:p>
            <a:pPr marL="109728" indent="0" eaLnBrk="1" fontAlgn="auto" hangingPunct="1">
              <a:spcAft>
                <a:spcPts val="0"/>
              </a:spcAft>
              <a:buClr>
                <a:schemeClr val="accent3"/>
              </a:buClr>
              <a:buFont typeface="Wingdings" panose="05000000000000000000" pitchFamily="2" charset="2"/>
              <a:buNone/>
              <a:defRPr/>
            </a:pPr>
            <a:r>
              <a:rPr lang="en-GB" sz="1600" b="1">
                <a:latin typeface="Calibri" pitchFamily="34" charset="0"/>
                <a:cs typeface="Calibri" pitchFamily="34" charset="0"/>
              </a:rPr>
              <a:t>University of Lincoln</a:t>
            </a:r>
          </a:p>
          <a:p>
            <a:pPr marL="109728" indent="0" eaLnBrk="1" fontAlgn="auto" hangingPunct="1">
              <a:spcAft>
                <a:spcPts val="0"/>
              </a:spcAft>
              <a:buClr>
                <a:schemeClr val="accent3"/>
              </a:buClr>
              <a:buFont typeface="Wingdings" panose="05000000000000000000" pitchFamily="2" charset="2"/>
              <a:buNone/>
              <a:defRPr/>
            </a:pPr>
            <a:endParaRPr lang="en-GB" sz="1600" b="1">
              <a:latin typeface="Calibri" pitchFamily="34" charset="0"/>
              <a:cs typeface="Calibri" pitchFamily="34" charset="0"/>
            </a:endParaRPr>
          </a:p>
          <a:p>
            <a:pPr marL="109728" indent="0" eaLnBrk="1" fontAlgn="auto" hangingPunct="1">
              <a:spcAft>
                <a:spcPts val="0"/>
              </a:spcAft>
              <a:buClr>
                <a:schemeClr val="accent3"/>
              </a:buClr>
              <a:buFont typeface="Wingdings" panose="05000000000000000000" pitchFamily="2" charset="2"/>
              <a:buNone/>
              <a:defRPr/>
            </a:pPr>
            <a:r>
              <a:rPr lang="en-GB" sz="1600" b="1" u="sng">
                <a:latin typeface="Calibri" pitchFamily="34" charset="0"/>
                <a:cs typeface="Calibri" pitchFamily="34" charset="0"/>
              </a:rPr>
              <a:t>And Russell Groups:</a:t>
            </a:r>
          </a:p>
          <a:p>
            <a:pPr marL="109728" indent="0" eaLnBrk="1" fontAlgn="auto" hangingPunct="1">
              <a:spcAft>
                <a:spcPts val="0"/>
              </a:spcAft>
              <a:buClr>
                <a:schemeClr val="accent3"/>
              </a:buClr>
              <a:buFont typeface="Wingdings" panose="05000000000000000000" pitchFamily="2" charset="2"/>
              <a:buNone/>
              <a:defRPr/>
            </a:pPr>
            <a:r>
              <a:rPr lang="en-GB" sz="1600" b="1">
                <a:latin typeface="Calibri" pitchFamily="34" charset="0"/>
                <a:cs typeface="Calibri" pitchFamily="34" charset="0"/>
              </a:rPr>
              <a:t>Queen Mary, London</a:t>
            </a:r>
          </a:p>
          <a:p>
            <a:pPr marL="109728" indent="0" eaLnBrk="1" fontAlgn="auto" hangingPunct="1">
              <a:spcAft>
                <a:spcPts val="0"/>
              </a:spcAft>
              <a:buClr>
                <a:schemeClr val="accent3"/>
              </a:buClr>
              <a:buFont typeface="Wingdings" panose="05000000000000000000" pitchFamily="2" charset="2"/>
              <a:buNone/>
              <a:defRPr/>
            </a:pPr>
            <a:r>
              <a:rPr lang="en-GB" sz="1600" b="1">
                <a:latin typeface="Calibri" pitchFamily="34" charset="0"/>
                <a:cs typeface="Calibri" pitchFamily="34" charset="0"/>
              </a:rPr>
              <a:t>University of Durham</a:t>
            </a:r>
          </a:p>
          <a:p>
            <a:pPr marL="109728" indent="0" eaLnBrk="1" fontAlgn="auto" hangingPunct="1">
              <a:spcAft>
                <a:spcPts val="0"/>
              </a:spcAft>
              <a:buClr>
                <a:schemeClr val="accent3"/>
              </a:buClr>
              <a:buFont typeface="Wingdings" panose="05000000000000000000" pitchFamily="2" charset="2"/>
              <a:buNone/>
              <a:defRPr/>
            </a:pPr>
            <a:r>
              <a:rPr lang="en-GB" sz="1600" b="1">
                <a:latin typeface="Calibri" pitchFamily="34" charset="0"/>
                <a:cs typeface="Calibri" pitchFamily="34" charset="0"/>
              </a:rPr>
              <a:t>University of Warwick</a:t>
            </a:r>
          </a:p>
          <a:p>
            <a:pPr marL="109728" indent="0" eaLnBrk="1" fontAlgn="auto" hangingPunct="1">
              <a:spcAft>
                <a:spcPts val="0"/>
              </a:spcAft>
              <a:buClr>
                <a:schemeClr val="accent3"/>
              </a:buClr>
              <a:buFont typeface="Wingdings" panose="05000000000000000000" pitchFamily="2" charset="2"/>
              <a:buNone/>
              <a:defRPr/>
            </a:pPr>
            <a:r>
              <a:rPr lang="en-GB" sz="1600" b="1">
                <a:latin typeface="Calibri" pitchFamily="34" charset="0"/>
                <a:cs typeface="Calibri" pitchFamily="34" charset="0"/>
              </a:rPr>
              <a:t>University of Sheffield</a:t>
            </a:r>
          </a:p>
        </p:txBody>
      </p:sp>
      <p:sp>
        <p:nvSpPr>
          <p:cNvPr id="6" name="TextBox 5">
            <a:extLst>
              <a:ext uri="{FF2B5EF4-FFF2-40B4-BE49-F238E27FC236}">
                <a16:creationId xmlns:a16="http://schemas.microsoft.com/office/drawing/2014/main" id="{EBA1C17C-D978-488C-8CC0-3DA261F9EEAC}"/>
              </a:ext>
            </a:extLst>
          </p:cNvPr>
          <p:cNvSpPr txBox="1"/>
          <p:nvPr/>
        </p:nvSpPr>
        <p:spPr>
          <a:xfrm>
            <a:off x="3816626" y="2478157"/>
            <a:ext cx="3193774" cy="3170099"/>
          </a:xfrm>
          <a:prstGeom prst="rect">
            <a:avLst/>
          </a:prstGeom>
          <a:noFill/>
        </p:spPr>
        <p:txBody>
          <a:bodyPr wrap="square" rtlCol="0">
            <a:spAutoFit/>
          </a:bodyPr>
          <a:lstStyle/>
          <a:p>
            <a:r>
              <a:rPr lang="en-US" sz="2000">
                <a:solidFill>
                  <a:srgbClr val="FF0000"/>
                </a:solidFill>
              </a:rPr>
              <a:t>Applications often open in the autumn term of Year 13 for bigger companies.</a:t>
            </a:r>
          </a:p>
          <a:p>
            <a:r>
              <a:rPr lang="en-US" sz="2000">
                <a:solidFill>
                  <a:srgbClr val="FF0000"/>
                </a:solidFill>
              </a:rPr>
              <a:t>If students think they may want to apply for a higher or degree apprenticeship, they need to be checking deadlines right from the start of Year 13 so they don’t miss them.</a:t>
            </a:r>
            <a:endParaRPr lang="en-GB" sz="2000">
              <a:solidFill>
                <a:srgbClr val="FF0000"/>
              </a:solidFill>
            </a:endParaRPr>
          </a:p>
        </p:txBody>
      </p:sp>
    </p:spTree>
    <p:extLst>
      <p:ext uri="{BB962C8B-B14F-4D97-AF65-F5344CB8AC3E}">
        <p14:creationId xmlns:p14="http://schemas.microsoft.com/office/powerpoint/2010/main" val="3613054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1000"/>
                                        <p:tgtEl>
                                          <p:spTgt spid="4">
                                            <p:txEl>
                                              <p:pRg st="2" end="2"/>
                                            </p:txEl>
                                          </p:spTgt>
                                        </p:tgtEl>
                                      </p:cBhvr>
                                    </p:animEffect>
                                    <p:anim calcmode="lin" valueType="num">
                                      <p:cBhvr>
                                        <p:cTn id="1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1000"/>
                                        <p:tgtEl>
                                          <p:spTgt spid="4">
                                            <p:txEl>
                                              <p:pRg st="3" end="3"/>
                                            </p:txEl>
                                          </p:spTgt>
                                        </p:tgtEl>
                                      </p:cBhvr>
                                    </p:animEffect>
                                    <p:anim calcmode="lin" valueType="num">
                                      <p:cBhvr>
                                        <p:cTn id="1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1000"/>
                                        <p:tgtEl>
                                          <p:spTgt spid="4">
                                            <p:txEl>
                                              <p:pRg st="4" end="4"/>
                                            </p:txEl>
                                          </p:spTgt>
                                        </p:tgtEl>
                                      </p:cBhvr>
                                    </p:animEffect>
                                    <p:anim calcmode="lin" valueType="num">
                                      <p:cBhvr>
                                        <p:cTn id="2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1000"/>
                                        <p:tgtEl>
                                          <p:spTgt spid="4">
                                            <p:txEl>
                                              <p:pRg st="5" end="5"/>
                                            </p:txEl>
                                          </p:spTgt>
                                        </p:tgtEl>
                                      </p:cBhvr>
                                    </p:animEffect>
                                    <p:anim calcmode="lin" valueType="num">
                                      <p:cBhvr>
                                        <p:cTn id="2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fade">
                                      <p:cBhvr>
                                        <p:cTn id="32" dur="1000"/>
                                        <p:tgtEl>
                                          <p:spTgt spid="4">
                                            <p:txEl>
                                              <p:pRg st="6" end="6"/>
                                            </p:txEl>
                                          </p:spTgt>
                                        </p:tgtEl>
                                      </p:cBhvr>
                                    </p:animEffect>
                                    <p:anim calcmode="lin" valueType="num">
                                      <p:cBhvr>
                                        <p:cTn id="3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fade">
                                      <p:cBhvr>
                                        <p:cTn id="37" dur="1000"/>
                                        <p:tgtEl>
                                          <p:spTgt spid="4">
                                            <p:txEl>
                                              <p:pRg st="7" end="7"/>
                                            </p:txEl>
                                          </p:spTgt>
                                        </p:tgtEl>
                                      </p:cBhvr>
                                    </p:animEffect>
                                    <p:anim calcmode="lin" valueType="num">
                                      <p:cBhvr>
                                        <p:cTn id="38"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4">
                                            <p:txEl>
                                              <p:pRg st="7" end="7"/>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
                                            <p:txEl>
                                              <p:pRg st="10" end="10"/>
                                            </p:txEl>
                                          </p:spTgt>
                                        </p:tgtEl>
                                        <p:attrNameLst>
                                          <p:attrName>style.visibility</p:attrName>
                                        </p:attrNameLst>
                                      </p:cBhvr>
                                      <p:to>
                                        <p:strVal val="visible"/>
                                      </p:to>
                                    </p:set>
                                    <p:animEffect transition="in" filter="fade">
                                      <p:cBhvr>
                                        <p:cTn id="47" dur="1000"/>
                                        <p:tgtEl>
                                          <p:spTgt spid="4">
                                            <p:txEl>
                                              <p:pRg st="10" end="10"/>
                                            </p:txEl>
                                          </p:spTgt>
                                        </p:tgtEl>
                                      </p:cBhvr>
                                    </p:animEffect>
                                    <p:anim calcmode="lin" valueType="num">
                                      <p:cBhvr>
                                        <p:cTn id="48"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10" end="10"/>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4">
                                            <p:txEl>
                                              <p:pRg st="11" end="11"/>
                                            </p:txEl>
                                          </p:spTgt>
                                        </p:tgtEl>
                                        <p:attrNameLst>
                                          <p:attrName>style.visibility</p:attrName>
                                        </p:attrNameLst>
                                      </p:cBhvr>
                                      <p:to>
                                        <p:strVal val="visible"/>
                                      </p:to>
                                    </p:set>
                                    <p:animEffect transition="in" filter="fade">
                                      <p:cBhvr>
                                        <p:cTn id="52" dur="1000"/>
                                        <p:tgtEl>
                                          <p:spTgt spid="4">
                                            <p:txEl>
                                              <p:pRg st="11" end="11"/>
                                            </p:txEl>
                                          </p:spTgt>
                                        </p:tgtEl>
                                      </p:cBhvr>
                                    </p:animEffect>
                                    <p:anim calcmode="lin" valueType="num">
                                      <p:cBhvr>
                                        <p:cTn id="53" dur="1000" fill="hold"/>
                                        <p:tgtEl>
                                          <p:spTgt spid="4">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4">
                                            <p:txEl>
                                              <p:pRg st="11" end="11"/>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4">
                                            <p:txEl>
                                              <p:pRg st="12" end="12"/>
                                            </p:txEl>
                                          </p:spTgt>
                                        </p:tgtEl>
                                        <p:attrNameLst>
                                          <p:attrName>style.visibility</p:attrName>
                                        </p:attrNameLst>
                                      </p:cBhvr>
                                      <p:to>
                                        <p:strVal val="visible"/>
                                      </p:to>
                                    </p:set>
                                    <p:animEffect transition="in" filter="fade">
                                      <p:cBhvr>
                                        <p:cTn id="57" dur="1000"/>
                                        <p:tgtEl>
                                          <p:spTgt spid="4">
                                            <p:txEl>
                                              <p:pRg st="12" end="12"/>
                                            </p:txEl>
                                          </p:spTgt>
                                        </p:tgtEl>
                                      </p:cBhvr>
                                    </p:animEffect>
                                    <p:anim calcmode="lin" valueType="num">
                                      <p:cBhvr>
                                        <p:cTn id="58" dur="1000" fill="hold"/>
                                        <p:tgtEl>
                                          <p:spTgt spid="4">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4">
                                            <p:txEl>
                                              <p:pRg st="12" end="12"/>
                                            </p:txEl>
                                          </p:spTgt>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4">
                                            <p:txEl>
                                              <p:pRg st="13" end="13"/>
                                            </p:txEl>
                                          </p:spTgt>
                                        </p:tgtEl>
                                        <p:attrNameLst>
                                          <p:attrName>style.visibility</p:attrName>
                                        </p:attrNameLst>
                                      </p:cBhvr>
                                      <p:to>
                                        <p:strVal val="visible"/>
                                      </p:to>
                                    </p:set>
                                    <p:animEffect transition="in" filter="fade">
                                      <p:cBhvr>
                                        <p:cTn id="62" dur="1000"/>
                                        <p:tgtEl>
                                          <p:spTgt spid="4">
                                            <p:txEl>
                                              <p:pRg st="13" end="13"/>
                                            </p:txEl>
                                          </p:spTgt>
                                        </p:tgtEl>
                                      </p:cBhvr>
                                    </p:animEffect>
                                    <p:anim calcmode="lin" valueType="num">
                                      <p:cBhvr>
                                        <p:cTn id="63" dur="1000" fill="hold"/>
                                        <p:tgtEl>
                                          <p:spTgt spid="4">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4">
                                            <p:txEl>
                                              <p:pRg st="13" end="13"/>
                                            </p:txEl>
                                          </p:spTgt>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
                                            <p:txEl>
                                              <p:pRg st="14" end="14"/>
                                            </p:txEl>
                                          </p:spTgt>
                                        </p:tgtEl>
                                        <p:attrNameLst>
                                          <p:attrName>style.visibility</p:attrName>
                                        </p:attrNameLst>
                                      </p:cBhvr>
                                      <p:to>
                                        <p:strVal val="visible"/>
                                      </p:to>
                                    </p:set>
                                    <p:animEffect transition="in" filter="fade">
                                      <p:cBhvr>
                                        <p:cTn id="67" dur="1000"/>
                                        <p:tgtEl>
                                          <p:spTgt spid="4">
                                            <p:txEl>
                                              <p:pRg st="14" end="14"/>
                                            </p:txEl>
                                          </p:spTgt>
                                        </p:tgtEl>
                                      </p:cBhvr>
                                    </p:animEffect>
                                    <p:anim calcmode="lin" valueType="num">
                                      <p:cBhvr>
                                        <p:cTn id="68" dur="1000" fill="hold"/>
                                        <p:tgtEl>
                                          <p:spTgt spid="4">
                                            <p:txEl>
                                              <p:pRg st="14" end="14"/>
                                            </p:txEl>
                                          </p:spTgt>
                                        </p:tgtEl>
                                        <p:attrNameLst>
                                          <p:attrName>ppt_x</p:attrName>
                                        </p:attrNameLst>
                                      </p:cBhvr>
                                      <p:tavLst>
                                        <p:tav tm="0">
                                          <p:val>
                                            <p:strVal val="#ppt_x"/>
                                          </p:val>
                                        </p:tav>
                                        <p:tav tm="100000">
                                          <p:val>
                                            <p:strVal val="#ppt_x"/>
                                          </p:val>
                                        </p:tav>
                                      </p:tavLst>
                                    </p:anim>
                                    <p:anim calcmode="lin" valueType="num">
                                      <p:cBhvr>
                                        <p:cTn id="69" dur="1000" fill="hold"/>
                                        <p:tgtEl>
                                          <p:spTgt spid="4">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
                                            <p:txEl>
                                              <p:pRg st="0" end="0"/>
                                            </p:txEl>
                                          </p:spTgt>
                                        </p:tgtEl>
                                        <p:attrNameLst>
                                          <p:attrName>style.visibility</p:attrName>
                                        </p:attrNameLst>
                                      </p:cBhvr>
                                      <p:to>
                                        <p:strVal val="visible"/>
                                      </p:to>
                                    </p:set>
                                    <p:anim calcmode="lin" valueType="num">
                                      <p:cBhvr additive="base">
                                        <p:cTn id="74"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
                                            <p:txEl>
                                              <p:pRg st="0" end="0"/>
                                            </p:txEl>
                                          </p:spTgt>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6">
                                            <p:txEl>
                                              <p:pRg st="1" end="1"/>
                                            </p:txEl>
                                          </p:spTgt>
                                        </p:tgtEl>
                                        <p:attrNameLst>
                                          <p:attrName>style.visibility</p:attrName>
                                        </p:attrNameLst>
                                      </p:cBhvr>
                                      <p:to>
                                        <p:strVal val="visible"/>
                                      </p:to>
                                    </p:set>
                                    <p:anim calcmode="lin" valueType="num">
                                      <p:cBhvr additive="base">
                                        <p:cTn id="78"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33B6D-549A-B40F-64CA-E6B9A4553E57}"/>
              </a:ext>
            </a:extLst>
          </p:cNvPr>
          <p:cNvSpPr>
            <a:spLocks noGrp="1"/>
          </p:cNvSpPr>
          <p:nvPr>
            <p:ph type="title"/>
          </p:nvPr>
        </p:nvSpPr>
        <p:spPr/>
        <p:txBody>
          <a:bodyPr/>
          <a:lstStyle/>
          <a:p>
            <a:r>
              <a:rPr lang="en-GB" b="1"/>
              <a:t>It’s worth looking at level 3 apprenticeships, too</a:t>
            </a:r>
          </a:p>
        </p:txBody>
      </p:sp>
      <p:sp>
        <p:nvSpPr>
          <p:cNvPr id="3" name="Content Placeholder 2">
            <a:extLst>
              <a:ext uri="{FF2B5EF4-FFF2-40B4-BE49-F238E27FC236}">
                <a16:creationId xmlns:a16="http://schemas.microsoft.com/office/drawing/2014/main" id="{D440B376-8637-1765-4756-4594C4F905F8}"/>
              </a:ext>
            </a:extLst>
          </p:cNvPr>
          <p:cNvSpPr>
            <a:spLocks noGrp="1"/>
          </p:cNvSpPr>
          <p:nvPr>
            <p:ph idx="1"/>
          </p:nvPr>
        </p:nvSpPr>
        <p:spPr/>
        <p:txBody>
          <a:bodyPr/>
          <a:lstStyle/>
          <a:p>
            <a:r>
              <a:rPr lang="en-GB"/>
              <a:t>Students don’t always follow a linear pathway as they progress to where they want to be</a:t>
            </a:r>
          </a:p>
          <a:p>
            <a:pPr marL="0" indent="0">
              <a:buNone/>
            </a:pPr>
            <a:endParaRPr lang="en-GB"/>
          </a:p>
          <a:p>
            <a:r>
              <a:rPr lang="en-GB"/>
              <a:t>Although level 4+ “should” be the choice after A Levels/BTECs, it may be that a level 3 is the right choice for some students, especially if it’s in an area in which the student has little experience.  They may well be able to progress up apprenticeship levels within that business if they start at a lower level</a:t>
            </a:r>
          </a:p>
        </p:txBody>
      </p:sp>
    </p:spTree>
    <p:extLst>
      <p:ext uri="{BB962C8B-B14F-4D97-AF65-F5344CB8AC3E}">
        <p14:creationId xmlns:p14="http://schemas.microsoft.com/office/powerpoint/2010/main" val="41307423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7FD0-F3E7-FF32-C42E-CF07D700E341}"/>
              </a:ext>
            </a:extLst>
          </p:cNvPr>
          <p:cNvSpPr>
            <a:spLocks noGrp="1"/>
          </p:cNvSpPr>
          <p:nvPr>
            <p:ph type="title"/>
          </p:nvPr>
        </p:nvSpPr>
        <p:spPr/>
        <p:txBody>
          <a:bodyPr/>
          <a:lstStyle/>
          <a:p>
            <a:r>
              <a:rPr lang="en-GB" b="1"/>
              <a:t>Searching is hard so start early, even if you aren’t in a position to apply yet</a:t>
            </a:r>
          </a:p>
        </p:txBody>
      </p:sp>
      <p:sp>
        <p:nvSpPr>
          <p:cNvPr id="3" name="Content Placeholder 2">
            <a:extLst>
              <a:ext uri="{FF2B5EF4-FFF2-40B4-BE49-F238E27FC236}">
                <a16:creationId xmlns:a16="http://schemas.microsoft.com/office/drawing/2014/main" id="{7B4EA1B6-4FE7-374B-3930-88F421267F0B}"/>
              </a:ext>
            </a:extLst>
          </p:cNvPr>
          <p:cNvSpPr>
            <a:spLocks noGrp="1"/>
          </p:cNvSpPr>
          <p:nvPr>
            <p:ph idx="1"/>
          </p:nvPr>
        </p:nvSpPr>
        <p:spPr/>
        <p:txBody>
          <a:bodyPr>
            <a:normAutofit fontScale="85000" lnSpcReduction="10000"/>
          </a:bodyPr>
          <a:lstStyle/>
          <a:p>
            <a:pPr marL="0" indent="0">
              <a:buNone/>
            </a:pPr>
            <a:r>
              <a:rPr lang="en-GB" b="1" dirty="0"/>
              <a:t>Information is disparate and can be hard to navigate.</a:t>
            </a:r>
            <a:r>
              <a:rPr lang="en-GB" dirty="0"/>
              <a:t> You can use:</a:t>
            </a:r>
          </a:p>
          <a:p>
            <a:pPr marL="0" indent="0">
              <a:buNone/>
            </a:pPr>
            <a:endParaRPr lang="en-GB" dirty="0"/>
          </a:p>
          <a:p>
            <a:r>
              <a:rPr lang="en-GB" dirty="0" err="1"/>
              <a:t>Unifrog</a:t>
            </a:r>
            <a:endParaRPr lang="en-GB" dirty="0"/>
          </a:p>
          <a:p>
            <a:r>
              <a:rPr lang="en-GB" dirty="0">
                <a:hlinkClick r:id="rId2"/>
              </a:rPr>
              <a:t>www.gov.uk/apprenticeships</a:t>
            </a:r>
            <a:endParaRPr lang="en-GB" dirty="0"/>
          </a:p>
          <a:p>
            <a:r>
              <a:rPr lang="en-GB" dirty="0"/>
              <a:t>Mr Williams’ Friday bulletin</a:t>
            </a:r>
          </a:p>
          <a:p>
            <a:r>
              <a:rPr lang="en-GB" dirty="0"/>
              <a:t>Information from company websites – have to search independently</a:t>
            </a:r>
          </a:p>
          <a:p>
            <a:r>
              <a:rPr lang="en-GB" dirty="0">
                <a:hlinkClick r:id="rId3"/>
              </a:rPr>
              <a:t>www.notgoingtouni.co.uk</a:t>
            </a:r>
            <a:endParaRPr lang="en-GB" dirty="0"/>
          </a:p>
          <a:p>
            <a:r>
              <a:rPr lang="en-GB" dirty="0">
                <a:hlinkClick r:id="rId4"/>
              </a:rPr>
              <a:t>www.amazingapprenticeships.co.uk</a:t>
            </a:r>
            <a:r>
              <a:rPr lang="en-GB" dirty="0"/>
              <a:t> – also very supportive for parents/carers</a:t>
            </a:r>
          </a:p>
          <a:p>
            <a:r>
              <a:rPr lang="en-GB" dirty="0"/>
              <a:t>UCAS - The Ultimate Guides, Parent and Student Packs,  Apprenticeship Matches (through Hub and Smart Alerts sent to email), Application Guides and explore Employer Profiles -  provide support </a:t>
            </a:r>
          </a:p>
          <a:p>
            <a:endParaRPr lang="en-GB" dirty="0"/>
          </a:p>
          <a:p>
            <a:endParaRPr lang="en-GB" dirty="0"/>
          </a:p>
        </p:txBody>
      </p:sp>
    </p:spTree>
    <p:extLst>
      <p:ext uri="{BB962C8B-B14F-4D97-AF65-F5344CB8AC3E}">
        <p14:creationId xmlns:p14="http://schemas.microsoft.com/office/powerpoint/2010/main" val="3115337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06D09-0968-A007-5219-82F4ECA4325F}"/>
              </a:ext>
            </a:extLst>
          </p:cNvPr>
          <p:cNvSpPr>
            <a:spLocks noGrp="1"/>
          </p:cNvSpPr>
          <p:nvPr>
            <p:ph type="title"/>
          </p:nvPr>
        </p:nvSpPr>
        <p:spPr/>
        <p:txBody>
          <a:bodyPr/>
          <a:lstStyle/>
          <a:p>
            <a:r>
              <a:rPr lang="en-GB" dirty="0"/>
              <a:t>Please do bear in mind…</a:t>
            </a:r>
          </a:p>
        </p:txBody>
      </p:sp>
      <p:sp>
        <p:nvSpPr>
          <p:cNvPr id="3" name="Content Placeholder 2">
            <a:extLst>
              <a:ext uri="{FF2B5EF4-FFF2-40B4-BE49-F238E27FC236}">
                <a16:creationId xmlns:a16="http://schemas.microsoft.com/office/drawing/2014/main" id="{D926952C-807D-A29E-90FD-B562F2407FCB}"/>
              </a:ext>
            </a:extLst>
          </p:cNvPr>
          <p:cNvSpPr>
            <a:spLocks noGrp="1"/>
          </p:cNvSpPr>
          <p:nvPr>
            <p:ph idx="1"/>
          </p:nvPr>
        </p:nvSpPr>
        <p:spPr/>
        <p:txBody>
          <a:bodyPr/>
          <a:lstStyle/>
          <a:p>
            <a:pPr marL="0" indent="0">
              <a:buNone/>
            </a:pPr>
            <a:r>
              <a:rPr lang="en-GB" dirty="0"/>
              <a:t>…there are more young people wanting to take up apprenticeships than there are apprenticeships available. </a:t>
            </a:r>
          </a:p>
          <a:p>
            <a:pPr marL="0" indent="0">
              <a:buNone/>
            </a:pPr>
            <a:endParaRPr lang="en-GB" dirty="0"/>
          </a:p>
          <a:p>
            <a:pPr marL="0" indent="0">
              <a:buNone/>
            </a:pPr>
            <a:r>
              <a:rPr lang="en-GB" dirty="0"/>
              <a:t>Students who say they will “just” get an apprenticeship do not understand that they will not walk into one. The application process is lengthy and hard.  </a:t>
            </a:r>
          </a:p>
          <a:p>
            <a:pPr marL="0" indent="0">
              <a:buNone/>
            </a:pPr>
            <a:endParaRPr lang="en-GB" dirty="0"/>
          </a:p>
          <a:p>
            <a:pPr marL="0" indent="0">
              <a:buNone/>
            </a:pPr>
            <a:r>
              <a:rPr lang="en-GB" dirty="0"/>
              <a:t>Students sometimes delay applying but advice is to get on with it and </a:t>
            </a:r>
            <a:r>
              <a:rPr lang="en-GB"/>
              <a:t>start applications early.</a:t>
            </a:r>
            <a:endParaRPr lang="en-GB" dirty="0"/>
          </a:p>
          <a:p>
            <a:pPr marL="0" indent="0">
              <a:buNone/>
            </a:pPr>
            <a:endParaRPr lang="en-GB" dirty="0"/>
          </a:p>
        </p:txBody>
      </p:sp>
    </p:spTree>
    <p:extLst>
      <p:ext uri="{BB962C8B-B14F-4D97-AF65-F5344CB8AC3E}">
        <p14:creationId xmlns:p14="http://schemas.microsoft.com/office/powerpoint/2010/main" val="14502736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78A0-CE38-54AD-FEA0-D6D7DBD0F634}"/>
              </a:ext>
            </a:extLst>
          </p:cNvPr>
          <p:cNvSpPr>
            <a:spLocks noGrp="1"/>
          </p:cNvSpPr>
          <p:nvPr>
            <p:ph type="title"/>
          </p:nvPr>
        </p:nvSpPr>
        <p:spPr/>
        <p:txBody>
          <a:bodyPr/>
          <a:lstStyle/>
          <a:p>
            <a:r>
              <a:rPr lang="en-US"/>
              <a:t>Option 4</a:t>
            </a:r>
          </a:p>
        </p:txBody>
      </p:sp>
      <p:sp>
        <p:nvSpPr>
          <p:cNvPr id="3" name="TextBox 2">
            <a:extLst>
              <a:ext uri="{FF2B5EF4-FFF2-40B4-BE49-F238E27FC236}">
                <a16:creationId xmlns:a16="http://schemas.microsoft.com/office/drawing/2014/main" id="{FECE580A-83DB-4F5C-A141-AF756FB83D03}"/>
              </a:ext>
            </a:extLst>
          </p:cNvPr>
          <p:cNvSpPr txBox="1"/>
          <p:nvPr/>
        </p:nvSpPr>
        <p:spPr>
          <a:xfrm>
            <a:off x="1603513" y="2835965"/>
            <a:ext cx="9037983" cy="1323439"/>
          </a:xfrm>
          <a:prstGeom prst="rect">
            <a:avLst/>
          </a:prstGeom>
          <a:noFill/>
        </p:spPr>
        <p:txBody>
          <a:bodyPr wrap="square" rtlCol="0">
            <a:spAutoFit/>
          </a:bodyPr>
          <a:lstStyle/>
          <a:p>
            <a:pPr algn="ctr"/>
            <a:r>
              <a:rPr lang="en-GB" sz="4000" b="1">
                <a:solidFill>
                  <a:schemeClr val="bg1"/>
                </a:solidFill>
                <a:latin typeface="+mj-lt"/>
              </a:rPr>
              <a:t>NON-UNIVERSITY ROUTES</a:t>
            </a:r>
          </a:p>
          <a:p>
            <a:endParaRPr lang="en-GB" sz="4000">
              <a:solidFill>
                <a:schemeClr val="bg1"/>
              </a:solidFill>
            </a:endParaRPr>
          </a:p>
        </p:txBody>
      </p:sp>
    </p:spTree>
    <p:extLst>
      <p:ext uri="{BB962C8B-B14F-4D97-AF65-F5344CB8AC3E}">
        <p14:creationId xmlns:p14="http://schemas.microsoft.com/office/powerpoint/2010/main" val="12667889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The Post-18 Landscape – Embracing Change</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a:xfrm>
            <a:off x="824089" y="1684514"/>
            <a:ext cx="10529711" cy="4492449"/>
          </a:xfrm>
        </p:spPr>
        <p:txBody>
          <a:bodyPr vert="horz" lIns="91440" tIns="45720" rIns="91440" bIns="45720" rtlCol="0" anchor="t">
            <a:normAutofit lnSpcReduction="10000"/>
          </a:bodyPr>
          <a:lstStyle/>
          <a:p>
            <a:pPr marL="0" indent="0">
              <a:buNone/>
              <a:defRPr/>
            </a:pPr>
            <a:endParaRPr lang="en-GB" altLang="en-US" sz="2800">
              <a:ea typeface="Calibri"/>
              <a:cs typeface="Calibri"/>
            </a:endParaRPr>
          </a:p>
          <a:p>
            <a:pPr>
              <a:defRPr/>
            </a:pPr>
            <a:r>
              <a:rPr lang="en-GB" altLang="en-US" sz="2800"/>
              <a:t>Students need a 21</a:t>
            </a:r>
            <a:r>
              <a:rPr lang="en-GB" altLang="en-US" sz="2800" baseline="30000"/>
              <a:t>st</a:t>
            </a:r>
            <a:r>
              <a:rPr lang="en-GB" altLang="en-US" sz="2800"/>
              <a:t> century mindset - creative industries, digital skills and social enterprise and rapid technological change</a:t>
            </a:r>
          </a:p>
          <a:p>
            <a:pPr>
              <a:defRPr/>
            </a:pPr>
            <a:r>
              <a:rPr lang="en-GB" altLang="en-US" sz="2800"/>
              <a:t>Demand amongst employers for “brain workers” with transferrable skills who can write really well and use computer code </a:t>
            </a:r>
          </a:p>
          <a:p>
            <a:pPr>
              <a:defRPr/>
            </a:pPr>
            <a:r>
              <a:rPr lang="en-GB" altLang="en-US" sz="2800"/>
              <a:t>Ethical/”green” careers</a:t>
            </a:r>
            <a:endParaRPr lang="en-GB" altLang="en-US" sz="2800">
              <a:ea typeface="Calibri"/>
              <a:cs typeface="Calibri"/>
            </a:endParaRPr>
          </a:p>
          <a:p>
            <a:pPr>
              <a:defRPr/>
            </a:pPr>
            <a:r>
              <a:rPr lang="en-GB" altLang="en-US" sz="2800"/>
              <a:t>Flexible working - 4 day week, working from home, flexi-time, more casual</a:t>
            </a:r>
          </a:p>
          <a:p>
            <a:pPr>
              <a:defRPr/>
            </a:pPr>
            <a:r>
              <a:rPr lang="en-GB" sz="2800"/>
              <a:t>Massive skills gaps, e.g. in digital</a:t>
            </a:r>
            <a:r>
              <a:rPr lang="en-GB"/>
              <a:t> and</a:t>
            </a:r>
            <a:r>
              <a:rPr lang="en-GB" sz="2800"/>
              <a:t> construction</a:t>
            </a:r>
          </a:p>
          <a:p>
            <a:pPr>
              <a:defRPr/>
            </a:pPr>
            <a:r>
              <a:rPr lang="en-GB">
                <a:ea typeface="Calibri"/>
                <a:cs typeface="Calibri"/>
              </a:rPr>
              <a:t>Understanding of what a full-time job entails – the boring bits as well!</a:t>
            </a:r>
            <a:endParaRPr lang="en-GB" sz="2800">
              <a:ea typeface="Calibri"/>
              <a:cs typeface="Calibri"/>
            </a:endParaRPr>
          </a:p>
          <a:p>
            <a:pPr>
              <a:defRPr/>
            </a:pPr>
            <a:endParaRPr lang="en-GB" altLang="en-US">
              <a:ea typeface="Calibri" panose="020F0502020204030204"/>
              <a:cs typeface="Calibri" panose="020F0502020204030204"/>
            </a:endParaRPr>
          </a:p>
          <a:p>
            <a:endParaRPr lang="en-GB">
              <a:ea typeface="Calibri" panose="020F0502020204030204"/>
              <a:cs typeface="Calibri" panose="020F0502020204030204"/>
            </a:endParaRPr>
          </a:p>
          <a:p>
            <a:endParaRPr lang="en-US">
              <a:ea typeface="Calibri" panose="020F0502020204030204"/>
              <a:cs typeface="Calibri" panose="020F0502020204030204"/>
            </a:endParaRPr>
          </a:p>
        </p:txBody>
      </p:sp>
    </p:spTree>
    <p:extLst>
      <p:ext uri="{BB962C8B-B14F-4D97-AF65-F5344CB8AC3E}">
        <p14:creationId xmlns:p14="http://schemas.microsoft.com/office/powerpoint/2010/main" val="5449901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a:t>Salaried School Leaver </a:t>
            </a:r>
            <a:r>
              <a:rPr lang="en-US" err="1"/>
              <a:t>Programmes</a:t>
            </a:r>
            <a:endParaRPr lang="en-US"/>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normAutofit fontScale="55000" lnSpcReduction="20000"/>
          </a:bodyPr>
          <a:lstStyle/>
          <a:p>
            <a:pPr marL="109728" indent="0" eaLnBrk="1" fontAlgn="auto" hangingPunct="1">
              <a:spcAft>
                <a:spcPts val="0"/>
              </a:spcAft>
              <a:buClr>
                <a:schemeClr val="accent3"/>
              </a:buClr>
              <a:buFont typeface="Georgia"/>
              <a:buNone/>
              <a:defRPr/>
            </a:pPr>
            <a:r>
              <a:rPr lang="en-GB" sz="3200" b="1">
                <a:latin typeface="Calibri" pitchFamily="34" charset="0"/>
                <a:cs typeface="Calibri" pitchFamily="34" charset="0"/>
              </a:rPr>
              <a:t>Employment taken on at 18:</a:t>
            </a:r>
          </a:p>
          <a:p>
            <a:pPr marL="109728" indent="0" eaLnBrk="1" fontAlgn="auto" hangingPunct="1">
              <a:spcAft>
                <a:spcPts val="0"/>
              </a:spcAft>
              <a:buClr>
                <a:schemeClr val="accent3"/>
              </a:buClr>
              <a:buFont typeface="Georgia"/>
              <a:buNone/>
              <a:defRPr/>
            </a:pPr>
            <a:endParaRPr lang="en-GB" sz="2800">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2800" b="1">
                <a:latin typeface="Calibri" pitchFamily="34" charset="0"/>
                <a:cs typeface="Calibri" pitchFamily="34" charset="0"/>
              </a:rPr>
              <a:t>BDO</a:t>
            </a:r>
            <a:r>
              <a:rPr lang="en-GB" sz="2800">
                <a:latin typeface="Calibri" pitchFamily="34" charset="0"/>
                <a:cs typeface="Calibri" pitchFamily="34" charset="0"/>
              </a:rPr>
              <a:t>:  </a:t>
            </a:r>
            <a:r>
              <a:rPr lang="en-GB" sz="2800" i="1">
                <a:latin typeface="Calibri" pitchFamily="34" charset="0"/>
                <a:cs typeface="Calibri" pitchFamily="34" charset="0"/>
              </a:rPr>
              <a:t>Audit/Tax/Advisory; locations include Birmingham, Bristol, Cambridge, Chelmsford, Epsom, Gatwick, Hatfield, London, Reading, Southampton; </a:t>
            </a:r>
            <a:endParaRPr lang="en-GB" sz="2800" i="1">
              <a:solidFill>
                <a:srgbClr val="FF0000"/>
              </a:solidFill>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2800" b="1">
                <a:latin typeface="Calibri" pitchFamily="34" charset="0"/>
                <a:cs typeface="Calibri" pitchFamily="34" charset="0"/>
              </a:rPr>
              <a:t>Baker Tilly</a:t>
            </a:r>
            <a:r>
              <a:rPr lang="en-GB" sz="2800">
                <a:latin typeface="Calibri" pitchFamily="34" charset="0"/>
                <a:cs typeface="Calibri" pitchFamily="34" charset="0"/>
              </a:rPr>
              <a:t>:  </a:t>
            </a:r>
            <a:r>
              <a:rPr lang="en-GB" sz="2800" i="1">
                <a:latin typeface="Calibri" pitchFamily="34" charset="0"/>
                <a:cs typeface="Calibri" pitchFamily="34" charset="0"/>
              </a:rPr>
              <a:t>AAT Accountancy training, 28 branches in England &amp; Scotland</a:t>
            </a:r>
          </a:p>
          <a:p>
            <a:pPr marL="365760" indent="-256032" eaLnBrk="1" fontAlgn="auto" hangingPunct="1">
              <a:spcAft>
                <a:spcPts val="0"/>
              </a:spcAft>
              <a:buClr>
                <a:schemeClr val="accent3"/>
              </a:buClr>
              <a:buFont typeface="Georgia"/>
              <a:buChar char="•"/>
              <a:defRPr/>
            </a:pPr>
            <a:r>
              <a:rPr lang="en-GB" sz="2800" b="1">
                <a:latin typeface="Calibri" pitchFamily="34" charset="0"/>
                <a:cs typeface="Calibri" pitchFamily="34" charset="0"/>
              </a:rPr>
              <a:t>Deloitte</a:t>
            </a:r>
            <a:r>
              <a:rPr lang="en-GB" sz="2800">
                <a:latin typeface="Calibri" pitchFamily="34" charset="0"/>
                <a:cs typeface="Calibri" pitchFamily="34" charset="0"/>
              </a:rPr>
              <a:t>:  </a:t>
            </a:r>
            <a:r>
              <a:rPr lang="en-GB" sz="2800" i="1">
                <a:latin typeface="Calibri" pitchFamily="34" charset="0"/>
                <a:cs typeface="Calibri" pitchFamily="34" charset="0"/>
              </a:rPr>
              <a:t>5-year </a:t>
            </a:r>
            <a:r>
              <a:rPr lang="en-GB" sz="2800" i="1" err="1">
                <a:latin typeface="Calibri" pitchFamily="34" charset="0"/>
                <a:cs typeface="Calibri" pitchFamily="34" charset="0"/>
              </a:rPr>
              <a:t>BrightStart</a:t>
            </a:r>
            <a:r>
              <a:rPr lang="en-GB" sz="2800" i="1">
                <a:latin typeface="Calibri" pitchFamily="34" charset="0"/>
                <a:cs typeface="Calibri" pitchFamily="34" charset="0"/>
              </a:rPr>
              <a:t> scheme, Audit/Tax/Corporate Finance; </a:t>
            </a:r>
            <a:endParaRPr lang="en-GB" sz="2800" i="1">
              <a:solidFill>
                <a:srgbClr val="FF0000"/>
              </a:solidFill>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2800" b="1">
                <a:latin typeface="Calibri" pitchFamily="34" charset="0"/>
                <a:cs typeface="Calibri" pitchFamily="34" charset="0"/>
              </a:rPr>
              <a:t>Grant Thornton</a:t>
            </a:r>
            <a:r>
              <a:rPr lang="en-GB" sz="2800">
                <a:latin typeface="Calibri" pitchFamily="34" charset="0"/>
                <a:cs typeface="Calibri" pitchFamily="34" charset="0"/>
              </a:rPr>
              <a:t>:  </a:t>
            </a:r>
            <a:r>
              <a:rPr lang="en-GB" sz="2800" i="1">
                <a:latin typeface="Calibri" pitchFamily="34" charset="0"/>
                <a:cs typeface="Calibri" pitchFamily="34" charset="0"/>
              </a:rPr>
              <a:t>Accelerate programme; Audit/Tax /Business Advisory; </a:t>
            </a:r>
            <a:endParaRPr lang="en-GB" sz="2800" b="1" i="1">
              <a:solidFill>
                <a:srgbClr val="FF0000"/>
              </a:solidFill>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2800" b="1">
                <a:latin typeface="Calibri" pitchFamily="34" charset="0"/>
                <a:cs typeface="Calibri" pitchFamily="34" charset="0"/>
              </a:rPr>
              <a:t>Henderson Global Investors</a:t>
            </a:r>
            <a:r>
              <a:rPr lang="en-GB" sz="2800">
                <a:latin typeface="Calibri" pitchFamily="34" charset="0"/>
                <a:cs typeface="Calibri" pitchFamily="34" charset="0"/>
              </a:rPr>
              <a:t>:  </a:t>
            </a:r>
            <a:r>
              <a:rPr lang="en-GB" sz="2800" i="1">
                <a:latin typeface="Calibri" pitchFamily="34" charset="0"/>
                <a:cs typeface="Calibri" pitchFamily="34" charset="0"/>
              </a:rPr>
              <a:t>Trainee Prog, London; 1 year’s work experience  </a:t>
            </a:r>
            <a:endParaRPr lang="en-GB" sz="2800" b="1">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2800" b="1">
                <a:latin typeface="Calibri" pitchFamily="34" charset="0"/>
                <a:cs typeface="Calibri" pitchFamily="34" charset="0"/>
              </a:rPr>
              <a:t>National Audit Office</a:t>
            </a:r>
            <a:r>
              <a:rPr lang="en-GB" sz="2800">
                <a:latin typeface="Calibri" pitchFamily="34" charset="0"/>
                <a:cs typeface="Calibri" pitchFamily="34" charset="0"/>
              </a:rPr>
              <a:t>:  </a:t>
            </a:r>
            <a:r>
              <a:rPr lang="en-GB" sz="2800" i="1">
                <a:latin typeface="Calibri" pitchFamily="34" charset="0"/>
                <a:cs typeface="Calibri" pitchFamily="34" charset="0"/>
              </a:rPr>
              <a:t>5 year Accountancy programme, London</a:t>
            </a:r>
            <a:endParaRPr lang="en-GB" sz="2800" b="1" i="1">
              <a:solidFill>
                <a:srgbClr val="C00000"/>
              </a:solidFill>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2800" b="1">
                <a:latin typeface="Calibri" pitchFamily="34" charset="0"/>
                <a:cs typeface="Calibri" pitchFamily="34" charset="0"/>
              </a:rPr>
              <a:t>RSM Tenon</a:t>
            </a:r>
            <a:r>
              <a:rPr lang="en-GB" sz="2800">
                <a:latin typeface="Calibri" pitchFamily="34" charset="0"/>
                <a:cs typeface="Calibri" pitchFamily="34" charset="0"/>
              </a:rPr>
              <a:t>:  </a:t>
            </a:r>
            <a:r>
              <a:rPr lang="en-GB" sz="2800" i="1">
                <a:latin typeface="Calibri" pitchFamily="34" charset="0"/>
                <a:cs typeface="Calibri" pitchFamily="34" charset="0"/>
              </a:rPr>
              <a:t>Accounts/Outsourcing/Tax/Forensic Accounting; </a:t>
            </a:r>
            <a:endParaRPr lang="en-GB" sz="2800" i="1">
              <a:solidFill>
                <a:srgbClr val="FF0000"/>
              </a:solidFill>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2800" b="1">
                <a:latin typeface="Calibri" pitchFamily="34" charset="0"/>
                <a:cs typeface="Calibri" pitchFamily="34" charset="0"/>
              </a:rPr>
              <a:t>Tesco</a:t>
            </a:r>
            <a:r>
              <a:rPr lang="en-GB" sz="2800">
                <a:latin typeface="Calibri" pitchFamily="34" charset="0"/>
                <a:cs typeface="Calibri" pitchFamily="34" charset="0"/>
              </a:rPr>
              <a:t>:  </a:t>
            </a:r>
            <a:r>
              <a:rPr lang="en-GB" sz="2800" i="1">
                <a:latin typeface="Calibri" pitchFamily="34" charset="0"/>
                <a:cs typeface="Calibri" pitchFamily="34" charset="0"/>
              </a:rPr>
              <a:t>Trainee Management programme nationwide; </a:t>
            </a:r>
            <a:endParaRPr lang="en-GB" sz="2800" i="1">
              <a:solidFill>
                <a:srgbClr val="FF0000"/>
              </a:solidFill>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2800" b="1">
                <a:latin typeface="Calibri" pitchFamily="34" charset="0"/>
                <a:cs typeface="Calibri" pitchFamily="34" charset="0"/>
              </a:rPr>
              <a:t>Tesco</a:t>
            </a:r>
            <a:r>
              <a:rPr lang="en-GB" sz="2800">
                <a:latin typeface="Calibri" pitchFamily="34" charset="0"/>
                <a:cs typeface="Calibri" pitchFamily="34" charset="0"/>
              </a:rPr>
              <a:t>: </a:t>
            </a:r>
            <a:r>
              <a:rPr lang="en-GB" sz="2800" i="1">
                <a:latin typeface="Calibri" pitchFamily="34" charset="0"/>
                <a:cs typeface="Calibri" pitchFamily="34" charset="0"/>
              </a:rPr>
              <a:t>Commercial Development programme (Buying/Merchandising) at Welwyn</a:t>
            </a:r>
          </a:p>
          <a:p>
            <a:pPr marL="365760" indent="-256032" eaLnBrk="1" fontAlgn="auto" hangingPunct="1">
              <a:spcAft>
                <a:spcPts val="0"/>
              </a:spcAft>
              <a:buClr>
                <a:schemeClr val="accent3"/>
              </a:buClr>
              <a:buFont typeface="Georgia"/>
              <a:buChar char="•"/>
              <a:defRPr/>
            </a:pPr>
            <a:endParaRPr lang="en-GB" sz="2800" b="1" i="1">
              <a:solidFill>
                <a:srgbClr val="FF0000"/>
              </a:solidFill>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3600" b="1">
                <a:latin typeface="Calibri" pitchFamily="34" charset="0"/>
                <a:cs typeface="Calibri" pitchFamily="34" charset="0"/>
              </a:rPr>
              <a:t>If there is a company your son/daughter is interested in working for post-18, start researching their school leaver programmes NOW so they don’t miss an early application deadline.</a:t>
            </a:r>
          </a:p>
          <a:p>
            <a:endParaRPr lang="en-US"/>
          </a:p>
        </p:txBody>
      </p:sp>
    </p:spTree>
    <p:extLst>
      <p:ext uri="{BB962C8B-B14F-4D97-AF65-F5344CB8AC3E}">
        <p14:creationId xmlns:p14="http://schemas.microsoft.com/office/powerpoint/2010/main" val="30368873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a:t>Other Employment</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normAutofit/>
          </a:bodyPr>
          <a:lstStyle/>
          <a:p>
            <a:pPr marL="109728" indent="0" eaLnBrk="1" fontAlgn="auto" hangingPunct="1">
              <a:spcAft>
                <a:spcPts val="0"/>
              </a:spcAft>
              <a:buClr>
                <a:schemeClr val="accent3"/>
              </a:buClr>
              <a:buFont typeface="Wingdings" panose="05000000000000000000" pitchFamily="2" charset="2"/>
              <a:buNone/>
              <a:defRPr/>
            </a:pPr>
            <a:endParaRPr lang="en-GB" sz="2800" b="1" dirty="0">
              <a:latin typeface="Calibri" pitchFamily="34" charset="0"/>
              <a:cs typeface="Calibri" pitchFamily="34" charset="0"/>
            </a:endParaRPr>
          </a:p>
          <a:p>
            <a:pPr marL="109728" indent="0" eaLnBrk="1" fontAlgn="auto" hangingPunct="1">
              <a:spcAft>
                <a:spcPts val="0"/>
              </a:spcAft>
              <a:buClr>
                <a:schemeClr val="accent3"/>
              </a:buClr>
              <a:buFont typeface="Wingdings" panose="05000000000000000000" pitchFamily="2" charset="2"/>
              <a:buNone/>
              <a:defRPr/>
            </a:pPr>
            <a:r>
              <a:rPr lang="en-GB" sz="2800" b="1" dirty="0">
                <a:latin typeface="Calibri" pitchFamily="34" charset="0"/>
                <a:cs typeface="Calibri" pitchFamily="34" charset="0"/>
              </a:rPr>
              <a:t>What we really don’t want is students just going to work at the pub/restaurant where they currently work because it’s easy and safe.  There are so many other opportunities out there</a:t>
            </a:r>
            <a:r>
              <a:rPr lang="en-GB" b="1" dirty="0">
                <a:latin typeface="Calibri" pitchFamily="34" charset="0"/>
                <a:cs typeface="Calibri" pitchFamily="34" charset="0"/>
              </a:rPr>
              <a:t>.</a:t>
            </a:r>
          </a:p>
          <a:p>
            <a:pPr marL="109728" indent="0" eaLnBrk="1" fontAlgn="auto" hangingPunct="1">
              <a:spcAft>
                <a:spcPts val="0"/>
              </a:spcAft>
              <a:buClr>
                <a:schemeClr val="accent3"/>
              </a:buClr>
              <a:buFont typeface="Wingdings" panose="05000000000000000000" pitchFamily="2" charset="2"/>
              <a:buNone/>
              <a:defRPr/>
            </a:pPr>
            <a:endParaRPr lang="en-GB" sz="2800" b="1" dirty="0">
              <a:latin typeface="Calibri" pitchFamily="34" charset="0"/>
              <a:cs typeface="Calibri" pitchFamily="34" charset="0"/>
            </a:endParaRPr>
          </a:p>
          <a:p>
            <a:pPr marL="109728" indent="0" eaLnBrk="1" fontAlgn="auto" hangingPunct="1">
              <a:spcAft>
                <a:spcPts val="0"/>
              </a:spcAft>
              <a:buClr>
                <a:schemeClr val="accent3"/>
              </a:buClr>
              <a:buFont typeface="Wingdings" panose="05000000000000000000" pitchFamily="2" charset="2"/>
              <a:buNone/>
              <a:defRPr/>
            </a:pPr>
            <a:endParaRPr lang="en-GB" sz="2800" b="1" dirty="0">
              <a:latin typeface="Calibri" pitchFamily="34" charset="0"/>
              <a:cs typeface="Calibri" pitchFamily="34" charset="0"/>
            </a:endParaRPr>
          </a:p>
          <a:p>
            <a:endParaRPr lang="en-US" dirty="0"/>
          </a:p>
        </p:txBody>
      </p:sp>
    </p:spTree>
    <p:extLst>
      <p:ext uri="{BB962C8B-B14F-4D97-AF65-F5344CB8AC3E}">
        <p14:creationId xmlns:p14="http://schemas.microsoft.com/office/powerpoint/2010/main" val="5295183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D1242-6729-8534-264E-B3AE7DC47D33}"/>
              </a:ext>
            </a:extLst>
          </p:cNvPr>
          <p:cNvSpPr>
            <a:spLocks noGrp="1"/>
          </p:cNvSpPr>
          <p:nvPr>
            <p:ph type="title"/>
          </p:nvPr>
        </p:nvSpPr>
        <p:spPr/>
        <p:txBody>
          <a:bodyPr/>
          <a:lstStyle/>
          <a:p>
            <a:r>
              <a:rPr lang="en-GB" dirty="0"/>
              <a:t>Support for students</a:t>
            </a:r>
          </a:p>
        </p:txBody>
      </p:sp>
      <p:sp>
        <p:nvSpPr>
          <p:cNvPr id="3" name="Content Placeholder 2">
            <a:extLst>
              <a:ext uri="{FF2B5EF4-FFF2-40B4-BE49-F238E27FC236}">
                <a16:creationId xmlns:a16="http://schemas.microsoft.com/office/drawing/2014/main" id="{9FA043FC-F731-BE2E-895B-D7B7B31AA811}"/>
              </a:ext>
            </a:extLst>
          </p:cNvPr>
          <p:cNvSpPr>
            <a:spLocks noGrp="1"/>
          </p:cNvSpPr>
          <p:nvPr>
            <p:ph idx="1"/>
          </p:nvPr>
        </p:nvSpPr>
        <p:spPr/>
        <p:txBody>
          <a:bodyPr/>
          <a:lstStyle/>
          <a:p>
            <a:r>
              <a:rPr lang="en-GB" dirty="0"/>
              <a:t>The Employment Readiness Programme (ERP) is run by the Cheshire and Warrington Careers Hub </a:t>
            </a:r>
          </a:p>
          <a:p>
            <a:r>
              <a:rPr lang="en-GB" dirty="0"/>
              <a:t>It’s launched in July and runs through the autumn term, culminating in a mock assessment centre in January 2027</a:t>
            </a:r>
          </a:p>
          <a:p>
            <a:r>
              <a:rPr lang="en-GB" dirty="0"/>
              <a:t>Support through meeting apprentices, with CVs and interviews</a:t>
            </a:r>
          </a:p>
        </p:txBody>
      </p:sp>
    </p:spTree>
    <p:extLst>
      <p:ext uri="{BB962C8B-B14F-4D97-AF65-F5344CB8AC3E}">
        <p14:creationId xmlns:p14="http://schemas.microsoft.com/office/powerpoint/2010/main" val="24565055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78A0-CE38-54AD-FEA0-D6D7DBD0F634}"/>
              </a:ext>
            </a:extLst>
          </p:cNvPr>
          <p:cNvSpPr>
            <a:spLocks noGrp="1"/>
          </p:cNvSpPr>
          <p:nvPr>
            <p:ph type="title"/>
          </p:nvPr>
        </p:nvSpPr>
        <p:spPr/>
        <p:txBody>
          <a:bodyPr/>
          <a:lstStyle/>
          <a:p>
            <a:r>
              <a:rPr lang="en-US"/>
              <a:t>Option 5</a:t>
            </a:r>
          </a:p>
        </p:txBody>
      </p:sp>
      <p:sp>
        <p:nvSpPr>
          <p:cNvPr id="3" name="TextBox 2">
            <a:extLst>
              <a:ext uri="{FF2B5EF4-FFF2-40B4-BE49-F238E27FC236}">
                <a16:creationId xmlns:a16="http://schemas.microsoft.com/office/drawing/2014/main" id="{FECE580A-83DB-4F5C-A141-AF756FB83D03}"/>
              </a:ext>
            </a:extLst>
          </p:cNvPr>
          <p:cNvSpPr txBox="1"/>
          <p:nvPr/>
        </p:nvSpPr>
        <p:spPr>
          <a:xfrm>
            <a:off x="1603513" y="2835965"/>
            <a:ext cx="9037983" cy="1323439"/>
          </a:xfrm>
          <a:prstGeom prst="rect">
            <a:avLst/>
          </a:prstGeom>
          <a:noFill/>
        </p:spPr>
        <p:txBody>
          <a:bodyPr wrap="square" rtlCol="0">
            <a:spAutoFit/>
          </a:bodyPr>
          <a:lstStyle/>
          <a:p>
            <a:pPr algn="ctr"/>
            <a:r>
              <a:rPr lang="en-GB" sz="4000" b="1">
                <a:solidFill>
                  <a:schemeClr val="bg1"/>
                </a:solidFill>
                <a:latin typeface="+mj-lt"/>
              </a:rPr>
              <a:t>GAP YEAR</a:t>
            </a:r>
          </a:p>
          <a:p>
            <a:endParaRPr lang="en-GB" sz="4000">
              <a:solidFill>
                <a:schemeClr val="bg1"/>
              </a:solidFill>
            </a:endParaRPr>
          </a:p>
        </p:txBody>
      </p:sp>
    </p:spTree>
    <p:extLst>
      <p:ext uri="{BB962C8B-B14F-4D97-AF65-F5344CB8AC3E}">
        <p14:creationId xmlns:p14="http://schemas.microsoft.com/office/powerpoint/2010/main" val="30491616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a:xfrm>
            <a:off x="675861" y="365125"/>
            <a:ext cx="10677939" cy="1325563"/>
          </a:xfrm>
        </p:spPr>
        <p:txBody>
          <a:bodyPr/>
          <a:lstStyle/>
          <a:p>
            <a:r>
              <a:rPr lang="en-US" b="1"/>
              <a:t>Gap Years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a:xfrm>
            <a:off x="675861" y="1395282"/>
            <a:ext cx="10677939" cy="4720351"/>
          </a:xfrm>
        </p:spPr>
        <p:txBody>
          <a:bodyPr vert="horz" lIns="91440" tIns="45720" rIns="91440" bIns="45720" rtlCol="0" anchor="t">
            <a:normAutofit fontScale="70000" lnSpcReduction="20000"/>
          </a:bodyPr>
          <a:lstStyle/>
          <a:p>
            <a:pPr marL="0" indent="0" eaLnBrk="1" hangingPunct="1">
              <a:lnSpc>
                <a:spcPct val="90000"/>
              </a:lnSpc>
              <a:buNone/>
              <a:defRPr/>
            </a:pPr>
            <a:r>
              <a:rPr lang="en-GB" altLang="en-US" sz="2800" dirty="0"/>
              <a:t>Can be useful…</a:t>
            </a:r>
            <a:endParaRPr lang="en-GB" altLang="en-US" sz="2800" dirty="0">
              <a:ea typeface="Calibri"/>
              <a:cs typeface="Calibri"/>
            </a:endParaRPr>
          </a:p>
          <a:p>
            <a:pPr eaLnBrk="1" hangingPunct="1">
              <a:lnSpc>
                <a:spcPct val="90000"/>
              </a:lnSpc>
              <a:buFont typeface="Wingdings" panose="05000000000000000000" pitchFamily="2" charset="2"/>
              <a:buNone/>
              <a:defRPr/>
            </a:pPr>
            <a:endParaRPr lang="en-GB" altLang="en-US" sz="2800" dirty="0"/>
          </a:p>
          <a:p>
            <a:pPr eaLnBrk="1" hangingPunct="1">
              <a:lnSpc>
                <a:spcPct val="90000"/>
              </a:lnSpc>
              <a:defRPr/>
            </a:pPr>
            <a:r>
              <a:rPr lang="en-GB" altLang="en-US" dirty="0"/>
              <a:t>W</a:t>
            </a:r>
            <a:r>
              <a:rPr lang="en-GB" altLang="en-US" sz="2800" dirty="0"/>
              <a:t>e advise that students use this time to develop different skills rather than continuing in their current part-time employment</a:t>
            </a:r>
            <a:endParaRPr lang="en-GB" altLang="en-US" sz="2800" dirty="0">
              <a:ea typeface="Calibri"/>
              <a:cs typeface="Calibri"/>
            </a:endParaRPr>
          </a:p>
          <a:p>
            <a:pPr marL="0" indent="0" eaLnBrk="1" hangingPunct="1">
              <a:lnSpc>
                <a:spcPct val="90000"/>
              </a:lnSpc>
              <a:buNone/>
              <a:defRPr/>
            </a:pPr>
            <a:endParaRPr lang="en-GB" altLang="en-US" sz="2800" dirty="0"/>
          </a:p>
          <a:p>
            <a:pPr eaLnBrk="1" hangingPunct="1">
              <a:lnSpc>
                <a:spcPct val="90000"/>
              </a:lnSpc>
              <a:defRPr/>
            </a:pPr>
            <a:r>
              <a:rPr lang="en-GB" altLang="en-US" sz="2800" b="1" dirty="0"/>
              <a:t>Work should be full-time</a:t>
            </a:r>
            <a:endParaRPr lang="en-GB" altLang="en-US" sz="2800" b="1" dirty="0">
              <a:ea typeface="Calibri"/>
              <a:cs typeface="Calibri"/>
            </a:endParaRPr>
          </a:p>
          <a:p>
            <a:pPr marL="0" indent="0" eaLnBrk="1" hangingPunct="1">
              <a:lnSpc>
                <a:spcPct val="90000"/>
              </a:lnSpc>
              <a:buFont typeface="Wingdings" panose="05000000000000000000" pitchFamily="2" charset="2"/>
              <a:buNone/>
              <a:defRPr/>
            </a:pPr>
            <a:endParaRPr lang="en-GB" altLang="en-US" sz="2800" dirty="0"/>
          </a:p>
          <a:p>
            <a:pPr eaLnBrk="1" hangingPunct="1">
              <a:lnSpc>
                <a:spcPct val="90000"/>
              </a:lnSpc>
              <a:defRPr/>
            </a:pPr>
            <a:r>
              <a:rPr lang="en-GB" altLang="en-US" sz="2800" dirty="0"/>
              <a:t>If students do wish to travel, combine with useful work experience (e.g. volunteering in an overseas hospital, ski season)</a:t>
            </a:r>
            <a:endParaRPr lang="en-GB" altLang="en-US" sz="2800" dirty="0">
              <a:ea typeface="Calibri"/>
              <a:cs typeface="Calibri"/>
            </a:endParaRPr>
          </a:p>
          <a:p>
            <a:pPr eaLnBrk="1" hangingPunct="1">
              <a:lnSpc>
                <a:spcPct val="90000"/>
              </a:lnSpc>
              <a:buFont typeface="Wingdings" panose="05000000000000000000" pitchFamily="2" charset="2"/>
              <a:buNone/>
              <a:defRPr/>
            </a:pPr>
            <a:endParaRPr lang="en-GB" altLang="en-US" sz="2800" dirty="0"/>
          </a:p>
          <a:p>
            <a:pPr eaLnBrk="1" hangingPunct="1">
              <a:lnSpc>
                <a:spcPct val="90000"/>
              </a:lnSpc>
              <a:defRPr/>
            </a:pPr>
            <a:r>
              <a:rPr lang="en-GB" altLang="en-US" sz="2800" dirty="0"/>
              <a:t>Take time to plan – and can be expensive </a:t>
            </a:r>
            <a:endParaRPr lang="en-GB" altLang="en-US" sz="2800" dirty="0">
              <a:ea typeface="Calibri"/>
              <a:cs typeface="Calibri"/>
            </a:endParaRPr>
          </a:p>
          <a:p>
            <a:pPr eaLnBrk="1" hangingPunct="1">
              <a:lnSpc>
                <a:spcPct val="90000"/>
              </a:lnSpc>
              <a:defRPr/>
            </a:pPr>
            <a:endParaRPr lang="en-GB" altLang="en-US" sz="2800" dirty="0"/>
          </a:p>
          <a:p>
            <a:pPr>
              <a:defRPr/>
            </a:pPr>
            <a:r>
              <a:rPr lang="en-GB" altLang="en-US" sz="2800" dirty="0"/>
              <a:t>Entry can be deferred until </a:t>
            </a:r>
            <a:r>
              <a:rPr lang="en-GB" altLang="en-US" dirty="0"/>
              <a:t>2028</a:t>
            </a:r>
            <a:r>
              <a:rPr lang="en-GB" altLang="en-US" sz="2800" dirty="0"/>
              <a:t> on UCAS application (not all unis allow this, though, so do check with each one</a:t>
            </a:r>
            <a:r>
              <a:rPr lang="en-GB" altLang="en-US" dirty="0"/>
              <a:t>).  In the current climate, it is absolutely fine to tell a university that you wish to defer entry so you can work for a year and save money so you can afford to live when you get there.</a:t>
            </a:r>
            <a:endParaRPr lang="en-US" altLang="en-US" sz="2800" dirty="0"/>
          </a:p>
          <a:p>
            <a:endParaRPr lang="en-US" dirty="0"/>
          </a:p>
        </p:txBody>
      </p:sp>
    </p:spTree>
    <p:extLst>
      <p:ext uri="{BB962C8B-B14F-4D97-AF65-F5344CB8AC3E}">
        <p14:creationId xmlns:p14="http://schemas.microsoft.com/office/powerpoint/2010/main" val="14323241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Other Gap Year Ideas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normAutofit fontScale="92500" lnSpcReduction="10000"/>
          </a:bodyPr>
          <a:lstStyle/>
          <a:p>
            <a:pPr marL="365760" indent="-256032" eaLnBrk="1" fontAlgn="auto" hangingPunct="1">
              <a:spcAft>
                <a:spcPts val="0"/>
              </a:spcAft>
              <a:buClr>
                <a:schemeClr val="accent3"/>
              </a:buClr>
              <a:buFont typeface="Georgia"/>
              <a:buChar char="•"/>
              <a:defRPr/>
            </a:pPr>
            <a:r>
              <a:rPr lang="en-GB" sz="2800" b="1">
                <a:solidFill>
                  <a:srgbClr val="C00000"/>
                </a:solidFill>
                <a:latin typeface="Calibri" pitchFamily="34" charset="0"/>
                <a:cs typeface="Calibri" pitchFamily="34" charset="0"/>
              </a:rPr>
              <a:t>Paid gap year schemes </a:t>
            </a:r>
            <a:r>
              <a:rPr lang="en-GB" sz="2800">
                <a:latin typeface="Calibri" pitchFamily="34" charset="0"/>
                <a:cs typeface="Calibri" pitchFamily="34" charset="0"/>
              </a:rPr>
              <a:t>(like </a:t>
            </a:r>
            <a:r>
              <a:rPr lang="en-GB" sz="2800" b="1">
                <a:latin typeface="Calibri" pitchFamily="34" charset="0"/>
                <a:cs typeface="Calibri" pitchFamily="34" charset="0"/>
              </a:rPr>
              <a:t>Year in Industry, Deloitte Scholars, IBM Futures, Arup Pre-Uni Trainee)</a:t>
            </a:r>
          </a:p>
          <a:p>
            <a:pPr marL="365760" indent="-256032" eaLnBrk="1" fontAlgn="auto" hangingPunct="1">
              <a:spcAft>
                <a:spcPts val="0"/>
              </a:spcAft>
              <a:buClr>
                <a:schemeClr val="accent3"/>
              </a:buClr>
              <a:buFont typeface="Georgia"/>
              <a:buChar char="•"/>
              <a:defRPr/>
            </a:pPr>
            <a:r>
              <a:rPr lang="en-GB" sz="2800" b="1">
                <a:solidFill>
                  <a:srgbClr val="C00000"/>
                </a:solidFill>
                <a:latin typeface="Calibri" pitchFamily="34" charset="0"/>
                <a:cs typeface="Calibri" pitchFamily="34" charset="0"/>
              </a:rPr>
              <a:t>Paid employment</a:t>
            </a:r>
          </a:p>
          <a:p>
            <a:pPr marL="365760" indent="-256032" eaLnBrk="1" fontAlgn="auto" hangingPunct="1">
              <a:spcAft>
                <a:spcPts val="0"/>
              </a:spcAft>
              <a:buClr>
                <a:schemeClr val="accent3"/>
              </a:buClr>
              <a:buFont typeface="Georgia"/>
              <a:buChar char="•"/>
              <a:defRPr/>
            </a:pPr>
            <a:r>
              <a:rPr lang="en-GB" sz="2800" b="1">
                <a:solidFill>
                  <a:srgbClr val="C00000"/>
                </a:solidFill>
                <a:latin typeface="Calibri" pitchFamily="34" charset="0"/>
                <a:cs typeface="Calibri" pitchFamily="34" charset="0"/>
              </a:rPr>
              <a:t>Volunteering worldwide </a:t>
            </a:r>
            <a:r>
              <a:rPr lang="en-GB" sz="2800" b="1">
                <a:latin typeface="Calibri" pitchFamily="34" charset="0"/>
                <a:cs typeface="Calibri" pitchFamily="34" charset="0"/>
              </a:rPr>
              <a:t>(</a:t>
            </a:r>
            <a:r>
              <a:rPr lang="en-GB" sz="2800" b="1" u="sng">
                <a:latin typeface="Calibri" pitchFamily="34" charset="0"/>
                <a:cs typeface="Calibri" pitchFamily="34" charset="0"/>
              </a:rPr>
              <a:t>gapyear.com</a:t>
            </a:r>
            <a:r>
              <a:rPr lang="en-GB" sz="2800" b="1">
                <a:latin typeface="Calibri" pitchFamily="34" charset="0"/>
                <a:cs typeface="Calibri" pitchFamily="34" charset="0"/>
              </a:rPr>
              <a:t>)</a:t>
            </a:r>
            <a:endParaRPr lang="en-GB" sz="2800">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2800" b="1">
                <a:solidFill>
                  <a:srgbClr val="C00000"/>
                </a:solidFill>
                <a:latin typeface="Calibri" pitchFamily="34" charset="0"/>
                <a:cs typeface="Calibri" pitchFamily="34" charset="0"/>
              </a:rPr>
              <a:t>Volunteering UK </a:t>
            </a:r>
            <a:r>
              <a:rPr lang="en-GB" sz="2800">
                <a:latin typeface="Calibri" pitchFamily="34" charset="0"/>
                <a:cs typeface="Calibri" pitchFamily="34" charset="0"/>
              </a:rPr>
              <a:t>(</a:t>
            </a:r>
            <a:r>
              <a:rPr lang="en-GB" sz="2800" b="1" u="sng">
                <a:latin typeface="Calibri" panose="020F0502020204030204" pitchFamily="34" charset="0"/>
              </a:rPr>
              <a:t>www.do-it.org.uk)</a:t>
            </a:r>
          </a:p>
          <a:p>
            <a:pPr marL="365760" indent="-256032" eaLnBrk="1" fontAlgn="auto" hangingPunct="1">
              <a:spcAft>
                <a:spcPts val="0"/>
              </a:spcAft>
              <a:buClr>
                <a:schemeClr val="accent3"/>
              </a:buClr>
              <a:buFont typeface="Georgia"/>
              <a:buChar char="•"/>
              <a:defRPr/>
            </a:pPr>
            <a:r>
              <a:rPr lang="en-GB" sz="2800" b="1">
                <a:solidFill>
                  <a:srgbClr val="C00000"/>
                </a:solidFill>
                <a:latin typeface="Calibri" pitchFamily="34" charset="0"/>
                <a:cs typeface="Calibri" pitchFamily="34" charset="0"/>
              </a:rPr>
              <a:t>Full or part-time study </a:t>
            </a:r>
            <a:r>
              <a:rPr lang="en-GB" sz="2800" b="1">
                <a:latin typeface="Calibri" pitchFamily="34" charset="0"/>
                <a:cs typeface="Calibri" pitchFamily="34" charset="0"/>
              </a:rPr>
              <a:t>(e.g. </a:t>
            </a:r>
            <a:r>
              <a:rPr lang="en-GB" b="1">
                <a:latin typeface="Calibri" pitchFamily="34" charset="0"/>
                <a:cs typeface="Calibri" pitchFamily="34" charset="0"/>
              </a:rPr>
              <a:t>TEFL course)</a:t>
            </a:r>
            <a:endParaRPr lang="en-GB" sz="2800" b="1">
              <a:latin typeface="Calibri" pitchFamily="34" charset="0"/>
              <a:cs typeface="Calibri" pitchFamily="34" charset="0"/>
            </a:endParaRPr>
          </a:p>
          <a:p>
            <a:pPr marL="365760" indent="-256032" eaLnBrk="1" fontAlgn="auto" hangingPunct="1">
              <a:spcAft>
                <a:spcPts val="0"/>
              </a:spcAft>
              <a:buClr>
                <a:schemeClr val="accent3"/>
              </a:buClr>
              <a:buFont typeface="Georgia"/>
              <a:buChar char="•"/>
              <a:defRPr/>
            </a:pPr>
            <a:r>
              <a:rPr lang="en-GB" sz="2800" b="1">
                <a:solidFill>
                  <a:srgbClr val="C00000"/>
                </a:solidFill>
                <a:latin typeface="Calibri" pitchFamily="34" charset="0"/>
                <a:cs typeface="Calibri" pitchFamily="34" charset="0"/>
              </a:rPr>
              <a:t>‘Paid’ gap year schemes</a:t>
            </a:r>
            <a:r>
              <a:rPr lang="en-GB" sz="2800">
                <a:latin typeface="Calibri" pitchFamily="34" charset="0"/>
                <a:cs typeface="Calibri" pitchFamily="34" charset="0"/>
              </a:rPr>
              <a:t> (like </a:t>
            </a:r>
            <a:r>
              <a:rPr lang="en-GB" sz="2800" b="1">
                <a:latin typeface="Calibri" pitchFamily="34" charset="0"/>
                <a:cs typeface="Calibri" pitchFamily="34" charset="0"/>
              </a:rPr>
              <a:t>BUNAC, Camp America, Camp Counsellors)</a:t>
            </a:r>
          </a:p>
          <a:p>
            <a:pPr marL="365760" indent="-256032" eaLnBrk="1" fontAlgn="auto" hangingPunct="1">
              <a:spcAft>
                <a:spcPts val="0"/>
              </a:spcAft>
              <a:buClr>
                <a:schemeClr val="accent3"/>
              </a:buClr>
              <a:buFont typeface="Georgia"/>
              <a:buChar char="•"/>
              <a:defRPr/>
            </a:pPr>
            <a:r>
              <a:rPr lang="en-GB" sz="2800" b="1">
                <a:solidFill>
                  <a:srgbClr val="C00000"/>
                </a:solidFill>
                <a:latin typeface="Calibri" pitchFamily="34" charset="0"/>
                <a:cs typeface="Calibri" pitchFamily="34" charset="0"/>
              </a:rPr>
              <a:t>Ski season or au pair agencies  </a:t>
            </a:r>
          </a:p>
          <a:p>
            <a:pPr marL="365760" indent="-256032" eaLnBrk="1" fontAlgn="auto" hangingPunct="1">
              <a:spcAft>
                <a:spcPts val="0"/>
              </a:spcAft>
              <a:buClr>
                <a:schemeClr val="accent3"/>
              </a:buClr>
              <a:buFont typeface="Georgia"/>
              <a:buChar char="•"/>
              <a:defRPr/>
            </a:pPr>
            <a:r>
              <a:rPr lang="en-GB" sz="2800" b="1">
                <a:solidFill>
                  <a:srgbClr val="C00000"/>
                </a:solidFill>
                <a:latin typeface="Calibri" pitchFamily="34" charset="0"/>
                <a:cs typeface="Calibri" pitchFamily="34" charset="0"/>
              </a:rPr>
              <a:t>Study schemes</a:t>
            </a:r>
          </a:p>
          <a:p>
            <a:pPr marL="365760" indent="-256032" eaLnBrk="1" fontAlgn="auto" hangingPunct="1">
              <a:spcAft>
                <a:spcPts val="0"/>
              </a:spcAft>
              <a:buClr>
                <a:schemeClr val="accent3"/>
              </a:buClr>
              <a:buFont typeface="Georgia"/>
              <a:buChar char="•"/>
              <a:defRPr/>
            </a:pPr>
            <a:r>
              <a:rPr lang="en-GB" sz="2800" b="1">
                <a:solidFill>
                  <a:srgbClr val="C00000"/>
                </a:solidFill>
                <a:latin typeface="Calibri" pitchFamily="34" charset="0"/>
                <a:cs typeface="Calibri" pitchFamily="34" charset="0"/>
              </a:rPr>
              <a:t>Travelling</a:t>
            </a:r>
          </a:p>
          <a:p>
            <a:endParaRPr lang="en-US"/>
          </a:p>
        </p:txBody>
      </p:sp>
    </p:spTree>
    <p:extLst>
      <p:ext uri="{BB962C8B-B14F-4D97-AF65-F5344CB8AC3E}">
        <p14:creationId xmlns:p14="http://schemas.microsoft.com/office/powerpoint/2010/main" val="30764967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78A0-CE38-54AD-FEA0-D6D7DBD0F634}"/>
              </a:ext>
            </a:extLst>
          </p:cNvPr>
          <p:cNvSpPr>
            <a:spLocks noGrp="1"/>
          </p:cNvSpPr>
          <p:nvPr>
            <p:ph type="title"/>
          </p:nvPr>
        </p:nvSpPr>
        <p:spPr/>
        <p:txBody>
          <a:bodyPr/>
          <a:lstStyle/>
          <a:p>
            <a:r>
              <a:rPr lang="en-US"/>
              <a:t>And Finally…</a:t>
            </a:r>
          </a:p>
        </p:txBody>
      </p:sp>
    </p:spTree>
    <p:extLst>
      <p:ext uri="{BB962C8B-B14F-4D97-AF65-F5344CB8AC3E}">
        <p14:creationId xmlns:p14="http://schemas.microsoft.com/office/powerpoint/2010/main" val="42257014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vert="horz" lIns="91440" tIns="45720" rIns="91440" bIns="45720" rtlCol="0" anchor="t">
            <a:normAutofit/>
          </a:bodyPr>
          <a:lstStyle/>
          <a:p>
            <a:pPr marL="0" indent="0">
              <a:buNone/>
            </a:pPr>
            <a:r>
              <a:rPr lang="en-GB" altLang="en-US" sz="4800" b="1" dirty="0">
                <a:solidFill>
                  <a:srgbClr val="00B050"/>
                </a:solidFill>
              </a:rPr>
              <a:t>Survey by the Office for Students</a:t>
            </a:r>
          </a:p>
          <a:p>
            <a:pPr marL="0" indent="0">
              <a:buNone/>
            </a:pPr>
            <a:r>
              <a:rPr lang="en-GB" altLang="en-US" sz="4800" b="1" dirty="0">
                <a:solidFill>
                  <a:srgbClr val="00B050"/>
                </a:solidFill>
              </a:rPr>
              <a:t> – 57% said parents/carers were their primary source of information</a:t>
            </a:r>
            <a:endParaRPr lang="en-GB" altLang="en-US" sz="4800" b="1" dirty="0">
              <a:solidFill>
                <a:srgbClr val="00B050"/>
              </a:solidFill>
              <a:ea typeface="Calibri"/>
              <a:cs typeface="Calibri"/>
            </a:endParaRPr>
          </a:p>
          <a:p>
            <a:pPr marL="0" indent="0">
              <a:buNone/>
            </a:pPr>
            <a:endParaRPr lang="en-GB" altLang="en-US" sz="4800" b="1"/>
          </a:p>
          <a:p>
            <a:pPr marL="0" indent="0">
              <a:buNone/>
            </a:pPr>
            <a:r>
              <a:rPr lang="en-GB" altLang="en-US" sz="2400" b="1" dirty="0"/>
              <a:t>Realistic aspirations?			Appropriate places to research?</a:t>
            </a:r>
            <a:endParaRPr lang="en-GB" altLang="en-US" sz="2400" b="1" dirty="0">
              <a:ea typeface="Calibri"/>
              <a:cs typeface="Calibri"/>
            </a:endParaRPr>
          </a:p>
          <a:p>
            <a:pPr marL="0" indent="0">
              <a:buNone/>
            </a:pPr>
            <a:r>
              <a:rPr lang="en-GB" altLang="en-US" sz="2400" b="1" dirty="0"/>
              <a:t>Accurate advice?			Seek further support?</a:t>
            </a:r>
            <a:endParaRPr lang="en-GB" altLang="en-US" sz="2400" b="1" dirty="0">
              <a:ea typeface="Calibri"/>
              <a:cs typeface="Calibri"/>
            </a:endParaRPr>
          </a:p>
          <a:p>
            <a:endParaRPr lang="en-US"/>
          </a:p>
        </p:txBody>
      </p:sp>
    </p:spTree>
    <p:extLst>
      <p:ext uri="{BB962C8B-B14F-4D97-AF65-F5344CB8AC3E}">
        <p14:creationId xmlns:p14="http://schemas.microsoft.com/office/powerpoint/2010/main" val="36684487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How Can Parents/</a:t>
            </a:r>
            <a:r>
              <a:rPr lang="en-US" b="1" err="1"/>
              <a:t>Carers</a:t>
            </a:r>
            <a:r>
              <a:rPr lang="en-US" b="1"/>
              <a:t> Help?</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a:xfrm>
            <a:off x="609600" y="1550504"/>
            <a:ext cx="10986052" cy="4626459"/>
          </a:xfrm>
        </p:spPr>
        <p:txBody>
          <a:bodyPr>
            <a:normAutofit fontScale="62500" lnSpcReduction="20000"/>
          </a:bodyPr>
          <a:lstStyle/>
          <a:p>
            <a:pPr eaLnBrk="1" hangingPunct="1">
              <a:lnSpc>
                <a:spcPct val="90000"/>
              </a:lnSpc>
              <a:defRPr/>
            </a:pPr>
            <a:r>
              <a:rPr lang="en-GB" altLang="en-US" sz="2800" dirty="0"/>
              <a:t>Encourage thorough </a:t>
            </a:r>
            <a:r>
              <a:rPr lang="en-GB" altLang="en-US" sz="2800" b="1" dirty="0"/>
              <a:t>research </a:t>
            </a:r>
            <a:r>
              <a:rPr lang="en-GB" altLang="en-US" sz="2800" dirty="0"/>
              <a:t>– all options.  Use </a:t>
            </a:r>
            <a:r>
              <a:rPr lang="en-GB" altLang="en-US" sz="2800" b="1" dirty="0" err="1"/>
              <a:t>Unifrog</a:t>
            </a:r>
            <a:r>
              <a:rPr lang="en-GB" altLang="en-US" sz="2800" dirty="0"/>
              <a:t>/other sites with them – it’s a lot of information to take in</a:t>
            </a:r>
          </a:p>
          <a:p>
            <a:pPr eaLnBrk="1" hangingPunct="1">
              <a:lnSpc>
                <a:spcPct val="90000"/>
              </a:lnSpc>
              <a:defRPr/>
            </a:pPr>
            <a:r>
              <a:rPr lang="en-GB" altLang="en-US" sz="2800" dirty="0"/>
              <a:t>Encourage students to have an </a:t>
            </a:r>
            <a:r>
              <a:rPr lang="en-GB" altLang="en-US" sz="2800" b="1" dirty="0"/>
              <a:t>open mind and be realistic</a:t>
            </a:r>
            <a:endParaRPr lang="en-GB" altLang="en-US" sz="2800" dirty="0"/>
          </a:p>
          <a:p>
            <a:pPr eaLnBrk="1" hangingPunct="1">
              <a:lnSpc>
                <a:spcPct val="90000"/>
              </a:lnSpc>
              <a:defRPr/>
            </a:pPr>
            <a:r>
              <a:rPr lang="en-GB" altLang="en-US" sz="2800" dirty="0"/>
              <a:t>Encourage development of </a:t>
            </a:r>
            <a:r>
              <a:rPr lang="en-GB" altLang="en-US" sz="2800" b="1" dirty="0"/>
              <a:t>skills</a:t>
            </a:r>
            <a:r>
              <a:rPr lang="en-GB" altLang="en-US" sz="2800" dirty="0"/>
              <a:t> </a:t>
            </a:r>
          </a:p>
          <a:p>
            <a:pPr eaLnBrk="1" hangingPunct="1">
              <a:lnSpc>
                <a:spcPct val="90000"/>
              </a:lnSpc>
              <a:defRPr/>
            </a:pPr>
            <a:r>
              <a:rPr lang="en-GB" altLang="en-US" sz="2800" dirty="0"/>
              <a:t>Encourage reading Mr Williams’ Friday </a:t>
            </a:r>
            <a:r>
              <a:rPr lang="en-GB" altLang="en-US" sz="2800" b="1" dirty="0"/>
              <a:t>bulletin</a:t>
            </a:r>
            <a:r>
              <a:rPr lang="en-GB" altLang="en-US" sz="2800" dirty="0"/>
              <a:t> for opportunities</a:t>
            </a:r>
          </a:p>
          <a:p>
            <a:pPr eaLnBrk="1" hangingPunct="1">
              <a:lnSpc>
                <a:spcPct val="90000"/>
              </a:lnSpc>
              <a:defRPr/>
            </a:pPr>
            <a:r>
              <a:rPr lang="en-GB" altLang="en-US" sz="2800" dirty="0"/>
              <a:t>Discuss </a:t>
            </a:r>
            <a:r>
              <a:rPr lang="en-GB" altLang="en-US" sz="2800" b="1" dirty="0"/>
              <a:t>finances</a:t>
            </a:r>
            <a:endParaRPr lang="en-GB" altLang="en-US" sz="2800" dirty="0"/>
          </a:p>
          <a:p>
            <a:pPr eaLnBrk="1" hangingPunct="1">
              <a:lnSpc>
                <a:spcPct val="90000"/>
              </a:lnSpc>
              <a:defRPr/>
            </a:pPr>
            <a:r>
              <a:rPr lang="en-GB" altLang="en-US" sz="2800" dirty="0"/>
              <a:t>Assist writing </a:t>
            </a:r>
            <a:r>
              <a:rPr lang="en-GB" altLang="en-US" sz="2800" b="1" dirty="0"/>
              <a:t>personal statement / CV</a:t>
            </a:r>
            <a:r>
              <a:rPr lang="en-GB" altLang="en-US" sz="2800" dirty="0"/>
              <a:t> (</a:t>
            </a:r>
            <a:r>
              <a:rPr lang="en-GB" altLang="en-US" sz="2800" dirty="0" err="1"/>
              <a:t>Unifrog</a:t>
            </a:r>
            <a:r>
              <a:rPr lang="en-GB" altLang="en-US" sz="2800" dirty="0"/>
              <a:t> has a template)</a:t>
            </a:r>
          </a:p>
          <a:p>
            <a:pPr eaLnBrk="1" hangingPunct="1">
              <a:lnSpc>
                <a:spcPct val="90000"/>
              </a:lnSpc>
              <a:defRPr/>
            </a:pPr>
            <a:r>
              <a:rPr lang="en-GB" altLang="en-US" sz="2800" dirty="0"/>
              <a:t>Remind of </a:t>
            </a:r>
            <a:r>
              <a:rPr lang="en-GB" altLang="en-US" sz="2800" b="1" dirty="0"/>
              <a:t>deadlines</a:t>
            </a:r>
          </a:p>
          <a:p>
            <a:pPr eaLnBrk="1" hangingPunct="1">
              <a:lnSpc>
                <a:spcPct val="90000"/>
              </a:lnSpc>
              <a:defRPr/>
            </a:pPr>
            <a:r>
              <a:rPr lang="en-GB" altLang="en-US" sz="2800" dirty="0"/>
              <a:t>Support </a:t>
            </a:r>
            <a:r>
              <a:rPr lang="en-GB" altLang="en-US" sz="2800" b="1" dirty="0"/>
              <a:t>revision – </a:t>
            </a:r>
            <a:r>
              <a:rPr lang="en-GB" altLang="en-US" sz="2800" dirty="0"/>
              <a:t>highest possible grades crucial</a:t>
            </a:r>
          </a:p>
          <a:p>
            <a:pPr eaLnBrk="1" hangingPunct="1">
              <a:lnSpc>
                <a:spcPct val="90000"/>
              </a:lnSpc>
              <a:defRPr/>
            </a:pPr>
            <a:r>
              <a:rPr lang="en-GB" altLang="en-US" sz="2800" dirty="0"/>
              <a:t>Ensure part-time work / outside commitments are </a:t>
            </a:r>
            <a:r>
              <a:rPr lang="en-GB" altLang="en-US" sz="2800" b="1" dirty="0"/>
              <a:t>minimised / managed</a:t>
            </a:r>
            <a:endParaRPr lang="en-GB" altLang="en-US" sz="2800" dirty="0"/>
          </a:p>
          <a:p>
            <a:pPr eaLnBrk="1" hangingPunct="1">
              <a:lnSpc>
                <a:spcPct val="90000"/>
              </a:lnSpc>
              <a:defRPr/>
            </a:pPr>
            <a:r>
              <a:rPr lang="en-US" altLang="en-US" sz="2800" b="1" dirty="0">
                <a:hlinkClick r:id="rId2">
                  <a:extLst>
                    <a:ext uri="{A12FA001-AC4F-418D-AE19-62706E023703}">
                      <ahyp:hlinkClr xmlns:ahyp="http://schemas.microsoft.com/office/drawing/2018/hyperlinkcolor" val="tx"/>
                    </a:ext>
                  </a:extLst>
                </a:hlinkClick>
              </a:rPr>
              <a:t>www.parentadviser.co.uk</a:t>
            </a:r>
            <a:r>
              <a:rPr lang="en-US" altLang="en-US" sz="2800" b="1" dirty="0"/>
              <a:t>: </a:t>
            </a:r>
            <a:r>
              <a:rPr lang="en-US" altLang="en-US" sz="2800" dirty="0"/>
              <a:t>a new independent website specifically aimed at supporting parents. Covers finance, league tables, the process, course choices…</a:t>
            </a:r>
          </a:p>
          <a:p>
            <a:pPr eaLnBrk="1" hangingPunct="1">
              <a:lnSpc>
                <a:spcPct val="90000"/>
              </a:lnSpc>
              <a:defRPr/>
            </a:pPr>
            <a:r>
              <a:rPr lang="en-US" altLang="en-US" sz="2800" b="1" dirty="0">
                <a:hlinkClick r:id="rId3">
                  <a:extLst>
                    <a:ext uri="{A12FA001-AC4F-418D-AE19-62706E023703}">
                      <ahyp:hlinkClr xmlns:ahyp="http://schemas.microsoft.com/office/drawing/2018/hyperlinkcolor" val="tx"/>
                    </a:ext>
                  </a:extLst>
                </a:hlinkClick>
              </a:rPr>
              <a:t>www.moneysavingexpert.co.uk</a:t>
            </a:r>
            <a:r>
              <a:rPr lang="en-US" altLang="en-US" sz="2800" dirty="0"/>
              <a:t>: Martin Lewis’ website and </a:t>
            </a:r>
            <a:r>
              <a:rPr lang="en-US" altLang="en-US" sz="2800" b="1" dirty="0"/>
              <a:t>gov.uk/student finance</a:t>
            </a:r>
          </a:p>
          <a:p>
            <a:pPr eaLnBrk="1" hangingPunct="1">
              <a:lnSpc>
                <a:spcPct val="90000"/>
              </a:lnSpc>
              <a:defRPr/>
            </a:pPr>
            <a:r>
              <a:rPr lang="en-US" altLang="en-US" sz="2800" b="1" dirty="0"/>
              <a:t>UCAS parent guide </a:t>
            </a:r>
            <a:r>
              <a:rPr lang="en-US" altLang="en-US" sz="2800" dirty="0"/>
              <a:t>and sign up with UCAS/Which</a:t>
            </a:r>
          </a:p>
          <a:p>
            <a:pPr eaLnBrk="1" hangingPunct="1">
              <a:lnSpc>
                <a:spcPct val="90000"/>
              </a:lnSpc>
              <a:defRPr/>
            </a:pPr>
            <a:r>
              <a:rPr lang="en-GB" altLang="en-US" sz="2800" dirty="0"/>
              <a:t>Attend </a:t>
            </a:r>
            <a:r>
              <a:rPr lang="en-GB" altLang="en-US" sz="2800" b="1" dirty="0"/>
              <a:t>open days</a:t>
            </a:r>
            <a:r>
              <a:rPr lang="en-GB" altLang="en-US" sz="2800" dirty="0"/>
              <a:t> and taster days</a:t>
            </a:r>
          </a:p>
          <a:p>
            <a:pPr eaLnBrk="1" hangingPunct="1">
              <a:lnSpc>
                <a:spcPct val="90000"/>
              </a:lnSpc>
              <a:defRPr/>
            </a:pPr>
            <a:r>
              <a:rPr lang="en-GB" altLang="en-US" sz="2800" b="1" dirty="0"/>
              <a:t>Support organisation of work experience </a:t>
            </a:r>
            <a:r>
              <a:rPr lang="en-GB" altLang="en-US" sz="2800" dirty="0"/>
              <a:t>opportunities in the summer</a:t>
            </a:r>
          </a:p>
          <a:p>
            <a:pPr marL="0" indent="0">
              <a:buNone/>
            </a:pPr>
            <a:endParaRPr lang="en-US" dirty="0"/>
          </a:p>
        </p:txBody>
      </p:sp>
    </p:spTree>
    <p:extLst>
      <p:ext uri="{BB962C8B-B14F-4D97-AF65-F5344CB8AC3E}">
        <p14:creationId xmlns:p14="http://schemas.microsoft.com/office/powerpoint/2010/main" val="24844963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b="1"/>
              <a:t>Crucial To Use</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normAutofit/>
          </a:bodyPr>
          <a:lstStyle/>
          <a:p>
            <a:r>
              <a:rPr lang="en-US" altLang="en-US"/>
              <a:t>Unifrog</a:t>
            </a:r>
          </a:p>
          <a:p>
            <a:r>
              <a:rPr lang="en-US" altLang="en-US"/>
              <a:t>UCAS Hub</a:t>
            </a:r>
          </a:p>
          <a:p>
            <a:r>
              <a:rPr lang="en-US" altLang="en-US"/>
              <a:t>University/company websites.  Often run parent sessions and we will advertise these in the Friday bulletin when we receive them.  Please do access these, especially if your son/daughter is the first in your family to apply to university but also if you did go but haven’t had any contact with a university for over 30 years!</a:t>
            </a:r>
          </a:p>
          <a:p>
            <a:r>
              <a:rPr lang="en-US" altLang="en-US"/>
              <a:t>Student finance.gov.uk</a:t>
            </a:r>
            <a:endParaRPr lang="en-GB" altLang="en-US"/>
          </a:p>
          <a:p>
            <a:endParaRPr lang="en-US"/>
          </a:p>
        </p:txBody>
      </p:sp>
    </p:spTree>
    <p:extLst>
      <p:ext uri="{BB962C8B-B14F-4D97-AF65-F5344CB8AC3E}">
        <p14:creationId xmlns:p14="http://schemas.microsoft.com/office/powerpoint/2010/main" val="2635371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vert="horz" lIns="91440" tIns="45720" rIns="91440" bIns="45720" rtlCol="0" anchor="t">
            <a:normAutofit fontScale="85000" lnSpcReduction="20000"/>
          </a:bodyPr>
          <a:lstStyle/>
          <a:p>
            <a:pPr marL="0" indent="0">
              <a:buNone/>
              <a:defRPr/>
            </a:pPr>
            <a:r>
              <a:rPr lang="en-US" altLang="en-US" sz="3600" b="1" dirty="0">
                <a:ea typeface="Calibri" panose="020F0502020204030204"/>
                <a:cs typeface="Calibri" panose="020F0502020204030204"/>
              </a:rPr>
              <a:t>...Work Experience Week</a:t>
            </a:r>
          </a:p>
          <a:p>
            <a:pPr marL="0" indent="0">
              <a:buNone/>
              <a:defRPr/>
            </a:pPr>
            <a:endParaRPr lang="en-US" altLang="en-US" b="1" dirty="0"/>
          </a:p>
          <a:p>
            <a:pPr>
              <a:defRPr/>
            </a:pPr>
            <a:r>
              <a:rPr lang="en-US" altLang="en-US" sz="2800" dirty="0"/>
              <a:t>Launched in </a:t>
            </a:r>
            <a:r>
              <a:rPr lang="en-US" altLang="en-US" dirty="0"/>
              <a:t>the autumn and promoted regularly since</a:t>
            </a:r>
            <a:endParaRPr lang="en-US" dirty="0"/>
          </a:p>
          <a:p>
            <a:pPr>
              <a:defRPr/>
            </a:pPr>
            <a:r>
              <a:rPr lang="en-US" altLang="en-US" sz="2800" dirty="0"/>
              <a:t>Crucial for students to go somewhere they will really experience the workplace and </a:t>
            </a:r>
            <a:r>
              <a:rPr lang="en-US" altLang="en-US" sz="2800" b="1" dirty="0"/>
              <a:t>develop their skills</a:t>
            </a:r>
          </a:p>
          <a:p>
            <a:pPr>
              <a:defRPr/>
            </a:pPr>
            <a:r>
              <a:rPr lang="en-US" altLang="en-US" b="1" dirty="0"/>
              <a:t>Supports</a:t>
            </a:r>
            <a:r>
              <a:rPr lang="en-US" altLang="en-US" sz="2800" b="1" dirty="0"/>
              <a:t> applications for apprenticeships, employment and university to be able to provide examples and details from work experience</a:t>
            </a:r>
            <a:endParaRPr lang="en-US" altLang="en-US" sz="2800" b="1" dirty="0">
              <a:ea typeface="Calibri"/>
              <a:cs typeface="Calibri"/>
            </a:endParaRPr>
          </a:p>
          <a:p>
            <a:pPr>
              <a:defRPr/>
            </a:pPr>
            <a:r>
              <a:rPr lang="en-US" altLang="en-US" sz="2800" b="1" dirty="0"/>
              <a:t>Largely self-placing</a:t>
            </a:r>
            <a:r>
              <a:rPr lang="en-US" altLang="en-US" sz="2800" dirty="0"/>
              <a:t>.  Form for employers, parents/carers and students and permission needed from school all done on </a:t>
            </a:r>
            <a:r>
              <a:rPr lang="en-US" altLang="en-US" sz="2800" dirty="0" err="1"/>
              <a:t>Unifrog</a:t>
            </a:r>
            <a:r>
              <a:rPr lang="en-US" altLang="en-US" sz="2800" dirty="0"/>
              <a:t>. £15 payment via </a:t>
            </a:r>
            <a:r>
              <a:rPr lang="en-US" altLang="en-US" dirty="0" err="1"/>
              <a:t>ParentPay</a:t>
            </a:r>
            <a:endParaRPr lang="en-US" altLang="en-US" sz="2800" dirty="0">
              <a:ea typeface="Calibri"/>
              <a:cs typeface="Calibri"/>
            </a:endParaRPr>
          </a:p>
          <a:p>
            <a:pPr>
              <a:defRPr/>
            </a:pPr>
            <a:r>
              <a:rPr lang="en-US" altLang="en-US" dirty="0"/>
              <a:t>I have released some potential placements to students and am updating these all the time – they need to come to see me to request more details</a:t>
            </a:r>
            <a:endParaRPr lang="en-US" altLang="en-US" sz="2800" dirty="0"/>
          </a:p>
          <a:p>
            <a:pPr marL="0" indent="0">
              <a:buNone/>
              <a:defRPr/>
            </a:pPr>
            <a:r>
              <a:rPr lang="en-US" altLang="en-US" sz="2800" b="1" dirty="0"/>
              <a:t>During week beginning 6</a:t>
            </a:r>
            <a:r>
              <a:rPr lang="en-US" altLang="en-US" b="1" baseline="30000" dirty="0"/>
              <a:t>th</a:t>
            </a:r>
            <a:r>
              <a:rPr lang="en-US" altLang="en-US" b="1" dirty="0"/>
              <a:t> July 2026 -</a:t>
            </a:r>
            <a:r>
              <a:rPr lang="en-US" altLang="en-US" sz="3200" b="1" dirty="0"/>
              <a:t> don’t leave it until the last minute.</a:t>
            </a:r>
            <a:endParaRPr lang="en-US" altLang="en-US" sz="3200" b="1" dirty="0">
              <a:ea typeface="Calibri"/>
              <a:cs typeface="Calibri"/>
            </a:endParaRPr>
          </a:p>
          <a:p>
            <a:endParaRPr lang="en-US" dirty="0"/>
          </a:p>
        </p:txBody>
      </p:sp>
      <p:sp>
        <p:nvSpPr>
          <p:cNvPr id="5" name="Title 4">
            <a:extLst>
              <a:ext uri="{FF2B5EF4-FFF2-40B4-BE49-F238E27FC236}">
                <a16:creationId xmlns:a16="http://schemas.microsoft.com/office/drawing/2014/main" id="{B5538863-91F1-B040-A383-9E6FFDF891FC}"/>
              </a:ext>
            </a:extLst>
          </p:cNvPr>
          <p:cNvSpPr>
            <a:spLocks noGrp="1"/>
          </p:cNvSpPr>
          <p:nvPr>
            <p:ph type="title"/>
          </p:nvPr>
        </p:nvSpPr>
        <p:spPr/>
        <p:txBody>
          <a:bodyPr/>
          <a:lstStyle/>
          <a:p>
            <a:endParaRPr lang="en-US"/>
          </a:p>
        </p:txBody>
      </p:sp>
      <p:sp>
        <p:nvSpPr>
          <p:cNvPr id="6" name="Title 1">
            <a:extLst>
              <a:ext uri="{FF2B5EF4-FFF2-40B4-BE49-F238E27FC236}">
                <a16:creationId xmlns:a16="http://schemas.microsoft.com/office/drawing/2014/main" id="{2C80427C-7BA4-FF6D-50E2-202B29CEDDFA}"/>
              </a:ext>
            </a:extLst>
          </p:cNvPr>
          <p:cNvSpPr>
            <a:spLocks noGrp="1"/>
          </p:cNvSpPr>
          <p:nvPr/>
        </p:nvSpPr>
        <p:spPr>
          <a:xfrm>
            <a:off x="838200" y="365125"/>
            <a:ext cx="10727266" cy="1353785"/>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a:t>Experience of the workplace is vital for a competitive application, hence...</a:t>
            </a:r>
            <a:endParaRPr lang="en-US" b="1">
              <a:ea typeface="Calibri Light"/>
              <a:cs typeface="Calibri Light"/>
            </a:endParaRPr>
          </a:p>
        </p:txBody>
      </p:sp>
    </p:spTree>
    <p:extLst>
      <p:ext uri="{BB962C8B-B14F-4D97-AF65-F5344CB8AC3E}">
        <p14:creationId xmlns:p14="http://schemas.microsoft.com/office/powerpoint/2010/main" val="31003121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0427C-7BA4-FF6D-50E2-202B29CEDDFA}"/>
              </a:ext>
            </a:extLst>
          </p:cNvPr>
          <p:cNvSpPr>
            <a:spLocks noGrp="1"/>
          </p:cNvSpPr>
          <p:nvPr>
            <p:ph type="title"/>
          </p:nvPr>
        </p:nvSpPr>
        <p:spPr/>
        <p:txBody>
          <a:bodyPr/>
          <a:lstStyle/>
          <a:p>
            <a:r>
              <a:rPr lang="en-US"/>
              <a:t>Useful Websites</a:t>
            </a:r>
          </a:p>
        </p:txBody>
      </p:sp>
      <p:sp>
        <p:nvSpPr>
          <p:cNvPr id="3" name="Content Placeholder 2">
            <a:extLst>
              <a:ext uri="{FF2B5EF4-FFF2-40B4-BE49-F238E27FC236}">
                <a16:creationId xmlns:a16="http://schemas.microsoft.com/office/drawing/2014/main" id="{515399CA-C38F-405C-A74F-DDA699405B58}"/>
              </a:ext>
            </a:extLst>
          </p:cNvPr>
          <p:cNvSpPr>
            <a:spLocks noGrp="1"/>
          </p:cNvSpPr>
          <p:nvPr>
            <p:ph idx="1"/>
          </p:nvPr>
        </p:nvSpPr>
        <p:spPr/>
        <p:txBody>
          <a:bodyPr>
            <a:normAutofit fontScale="55000" lnSpcReduction="20000"/>
          </a:bodyPr>
          <a:lstStyle/>
          <a:p>
            <a:pPr eaLnBrk="1" hangingPunct="1">
              <a:lnSpc>
                <a:spcPct val="90000"/>
              </a:lnSpc>
              <a:defRPr/>
            </a:pPr>
            <a:r>
              <a:rPr lang="en-GB" sz="2800">
                <a:hlinkClick r:id="rId2">
                  <a:extLst>
                    <a:ext uri="{A12FA001-AC4F-418D-AE19-62706E023703}">
                      <ahyp:hlinkClr xmlns:ahyp="http://schemas.microsoft.com/office/drawing/2018/hyperlinkcolor" val="tx"/>
                    </a:ext>
                  </a:extLst>
                </a:hlinkClick>
              </a:rPr>
              <a:t>www.ucas.com</a:t>
            </a:r>
            <a:r>
              <a:rPr lang="en-GB" sz="2800"/>
              <a:t> - </a:t>
            </a:r>
            <a:r>
              <a:rPr lang="en-GB" sz="2800">
                <a:hlinkClick r:id="rId3">
                  <a:extLst>
                    <a:ext uri="{A12FA001-AC4F-418D-AE19-62706E023703}">
                      <ahyp:hlinkClr xmlns:ahyp="http://schemas.microsoft.com/office/drawing/2018/hyperlinkcolor" val="tx"/>
                    </a:ext>
                  </a:extLst>
                </a:hlinkClick>
              </a:rPr>
              <a:t>https://www.ucas.com/undergraduate/applying-university/ucas-undergraduate-advice-parents-and-guardians</a:t>
            </a:r>
            <a:endParaRPr lang="en-GB" sz="2800"/>
          </a:p>
          <a:p>
            <a:pPr eaLnBrk="1" hangingPunct="1">
              <a:lnSpc>
                <a:spcPct val="90000"/>
              </a:lnSpc>
              <a:defRPr/>
            </a:pPr>
            <a:r>
              <a:rPr lang="en-GB" sz="2800">
                <a:hlinkClick r:id="rId4">
                  <a:extLst>
                    <a:ext uri="{A12FA001-AC4F-418D-AE19-62706E023703}">
                      <ahyp:hlinkClr xmlns:ahyp="http://schemas.microsoft.com/office/drawing/2018/hyperlinkcolor" val="tx"/>
                    </a:ext>
                  </a:extLst>
                </a:hlinkClick>
              </a:rPr>
              <a:t>www.unistats.com</a:t>
            </a:r>
            <a:r>
              <a:rPr lang="en-GB" sz="2800"/>
              <a:t> </a:t>
            </a:r>
          </a:p>
          <a:p>
            <a:pPr eaLnBrk="1" hangingPunct="1">
              <a:lnSpc>
                <a:spcPct val="90000"/>
              </a:lnSpc>
              <a:defRPr/>
            </a:pPr>
            <a:r>
              <a:rPr lang="en-GB" sz="2800">
                <a:hlinkClick r:id="rId5">
                  <a:extLst>
                    <a:ext uri="{A12FA001-AC4F-418D-AE19-62706E023703}">
                      <ahyp:hlinkClr xmlns:ahyp="http://schemas.microsoft.com/office/drawing/2018/hyperlinkcolor" val="tx"/>
                    </a:ext>
                  </a:extLst>
                </a:hlinkClick>
              </a:rPr>
              <a:t>www.parentadviser.co.uk</a:t>
            </a:r>
            <a:endParaRPr lang="en-GB" sz="2800"/>
          </a:p>
          <a:p>
            <a:pPr eaLnBrk="1" hangingPunct="1">
              <a:lnSpc>
                <a:spcPct val="90000"/>
              </a:lnSpc>
              <a:defRPr/>
            </a:pPr>
            <a:r>
              <a:rPr lang="en-GB" sz="2800">
                <a:hlinkClick r:id="rId6">
                  <a:extLst>
                    <a:ext uri="{A12FA001-AC4F-418D-AE19-62706E023703}">
                      <ahyp:hlinkClr xmlns:ahyp="http://schemas.microsoft.com/office/drawing/2018/hyperlinkcolor" val="tx"/>
                    </a:ext>
                  </a:extLst>
                </a:hlinkClick>
              </a:rPr>
              <a:t>www.applytouni.com</a:t>
            </a:r>
            <a:endParaRPr lang="en-GB" sz="2800"/>
          </a:p>
          <a:p>
            <a:pPr eaLnBrk="1" hangingPunct="1">
              <a:lnSpc>
                <a:spcPct val="90000"/>
              </a:lnSpc>
              <a:defRPr/>
            </a:pPr>
            <a:r>
              <a:rPr lang="en-GB" sz="2800">
                <a:hlinkClick r:id="rId7">
                  <a:extLst>
                    <a:ext uri="{A12FA001-AC4F-418D-AE19-62706E023703}">
                      <ahyp:hlinkClr xmlns:ahyp="http://schemas.microsoft.com/office/drawing/2018/hyperlinkcolor" val="tx"/>
                    </a:ext>
                  </a:extLst>
                </a:hlinkClick>
              </a:rPr>
              <a:t>www.notgoingtouni.co.uk</a:t>
            </a:r>
            <a:endParaRPr lang="en-GB" sz="2800"/>
          </a:p>
          <a:p>
            <a:pPr eaLnBrk="1" hangingPunct="1">
              <a:lnSpc>
                <a:spcPct val="90000"/>
              </a:lnSpc>
              <a:defRPr/>
            </a:pPr>
            <a:r>
              <a:rPr lang="en-GB" sz="2800">
                <a:hlinkClick r:id="rId8">
                  <a:extLst>
                    <a:ext uri="{A12FA001-AC4F-418D-AE19-62706E023703}">
                      <ahyp:hlinkClr xmlns:ahyp="http://schemas.microsoft.com/office/drawing/2018/hyperlinkcolor" val="tx"/>
                    </a:ext>
                  </a:extLst>
                </a:hlinkClick>
              </a:rPr>
              <a:t>www.direct.gov.uk/studentfinance</a:t>
            </a:r>
            <a:endParaRPr lang="en-GB" sz="2800"/>
          </a:p>
          <a:p>
            <a:pPr eaLnBrk="1" hangingPunct="1">
              <a:lnSpc>
                <a:spcPct val="90000"/>
              </a:lnSpc>
              <a:defRPr/>
            </a:pPr>
            <a:r>
              <a:rPr lang="en-GB" sz="2800">
                <a:hlinkClick r:id="rId9">
                  <a:extLst>
                    <a:ext uri="{A12FA001-AC4F-418D-AE19-62706E023703}">
                      <ahyp:hlinkClr xmlns:ahyp="http://schemas.microsoft.com/office/drawing/2018/hyperlinkcolor" val="tx"/>
                    </a:ext>
                  </a:extLst>
                </a:hlinkClick>
              </a:rPr>
              <a:t>www.bestcourse4me.com</a:t>
            </a:r>
            <a:endParaRPr lang="en-GB" sz="2800"/>
          </a:p>
          <a:p>
            <a:pPr eaLnBrk="1" hangingPunct="1">
              <a:lnSpc>
                <a:spcPct val="90000"/>
              </a:lnSpc>
              <a:defRPr/>
            </a:pPr>
            <a:r>
              <a:rPr lang="en-GB" sz="2800">
                <a:hlinkClick r:id="rId10">
                  <a:extLst>
                    <a:ext uri="{A12FA001-AC4F-418D-AE19-62706E023703}">
                      <ahyp:hlinkClr xmlns:ahyp="http://schemas.microsoft.com/office/drawing/2018/hyperlinkcolor" val="tx"/>
                    </a:ext>
                  </a:extLst>
                </a:hlinkClick>
              </a:rPr>
              <a:t>www.apprenticeships.org.uk</a:t>
            </a:r>
            <a:endParaRPr lang="en-GB" sz="2800"/>
          </a:p>
          <a:p>
            <a:pPr eaLnBrk="1" hangingPunct="1">
              <a:lnSpc>
                <a:spcPct val="90000"/>
              </a:lnSpc>
              <a:defRPr/>
            </a:pPr>
            <a:r>
              <a:rPr lang="en-GB" sz="2800">
                <a:hlinkClick r:id="rId11">
                  <a:extLst>
                    <a:ext uri="{A12FA001-AC4F-418D-AE19-62706E023703}">
                      <ahyp:hlinkClr xmlns:ahyp="http://schemas.microsoft.com/office/drawing/2018/hyperlinkcolor" val="tx"/>
                    </a:ext>
                  </a:extLst>
                </a:hlinkClick>
              </a:rPr>
              <a:t>www.bis.gov.uk/studentfinance</a:t>
            </a:r>
            <a:endParaRPr lang="en-GB" sz="2800"/>
          </a:p>
          <a:p>
            <a:pPr eaLnBrk="1" hangingPunct="1">
              <a:lnSpc>
                <a:spcPct val="90000"/>
              </a:lnSpc>
              <a:defRPr/>
            </a:pPr>
            <a:r>
              <a:rPr lang="en-GB" sz="2800">
                <a:hlinkClick r:id="rId12">
                  <a:extLst>
                    <a:ext uri="{A12FA001-AC4F-418D-AE19-62706E023703}">
                      <ahyp:hlinkClr xmlns:ahyp="http://schemas.microsoft.com/office/drawing/2018/hyperlinkcolor" val="tx"/>
                    </a:ext>
                  </a:extLst>
                </a:hlinkClick>
              </a:rPr>
              <a:t>www.findfoundationdegree.co.uk</a:t>
            </a:r>
            <a:endParaRPr lang="en-GB" sz="2800"/>
          </a:p>
          <a:p>
            <a:pPr eaLnBrk="1" hangingPunct="1">
              <a:lnSpc>
                <a:spcPct val="90000"/>
              </a:lnSpc>
              <a:defRPr/>
            </a:pPr>
            <a:r>
              <a:rPr lang="en-GB" sz="2800">
                <a:hlinkClick r:id="rId13">
                  <a:extLst>
                    <a:ext uri="{A12FA001-AC4F-418D-AE19-62706E023703}">
                      <ahyp:hlinkClr xmlns:ahyp="http://schemas.microsoft.com/office/drawing/2018/hyperlinkcolor" val="tx"/>
                    </a:ext>
                  </a:extLst>
                </a:hlinkClick>
              </a:rPr>
              <a:t>www.prospects.ac.uk</a:t>
            </a:r>
            <a:endParaRPr lang="en-GB" sz="2800"/>
          </a:p>
          <a:p>
            <a:pPr eaLnBrk="1" hangingPunct="1">
              <a:lnSpc>
                <a:spcPct val="90000"/>
              </a:lnSpc>
              <a:defRPr/>
            </a:pPr>
            <a:r>
              <a:rPr lang="en-GB" sz="2800">
                <a:hlinkClick r:id="rId14">
                  <a:extLst>
                    <a:ext uri="{A12FA001-AC4F-418D-AE19-62706E023703}">
                      <ahyp:hlinkClr xmlns:ahyp="http://schemas.microsoft.com/office/drawing/2018/hyperlinkcolor" val="tx"/>
                    </a:ext>
                  </a:extLst>
                </a:hlinkClick>
              </a:rPr>
              <a:t>www.opendays.com</a:t>
            </a:r>
            <a:endParaRPr lang="en-GB" sz="2800"/>
          </a:p>
          <a:p>
            <a:pPr eaLnBrk="1" hangingPunct="1">
              <a:lnSpc>
                <a:spcPct val="90000"/>
              </a:lnSpc>
              <a:defRPr/>
            </a:pPr>
            <a:r>
              <a:rPr lang="en-GB" sz="2800">
                <a:hlinkClick r:id="rId15">
                  <a:extLst>
                    <a:ext uri="{A12FA001-AC4F-418D-AE19-62706E023703}">
                      <ahyp:hlinkClr xmlns:ahyp="http://schemas.microsoft.com/office/drawing/2018/hyperlinkcolor" val="tx"/>
                    </a:ext>
                  </a:extLst>
                </a:hlinkClick>
              </a:rPr>
              <a:t>www.vinspired.com</a:t>
            </a:r>
            <a:r>
              <a:rPr lang="en-GB" sz="2800"/>
              <a:t> </a:t>
            </a:r>
          </a:p>
          <a:p>
            <a:pPr eaLnBrk="1" hangingPunct="1">
              <a:lnSpc>
                <a:spcPct val="90000"/>
              </a:lnSpc>
              <a:defRPr/>
            </a:pPr>
            <a:r>
              <a:rPr lang="en-GB" sz="2800">
                <a:hlinkClick r:id="rId16">
                  <a:extLst>
                    <a:ext uri="{A12FA001-AC4F-418D-AE19-62706E023703}">
                      <ahyp:hlinkClr xmlns:ahyp="http://schemas.microsoft.com/office/drawing/2018/hyperlinkcolor" val="tx"/>
                    </a:ext>
                  </a:extLst>
                </a:hlinkClick>
              </a:rPr>
              <a:t>www.unifrog.co.uk</a:t>
            </a:r>
            <a:endParaRPr lang="en-GB" sz="2800"/>
          </a:p>
          <a:p>
            <a:pPr eaLnBrk="1" hangingPunct="1">
              <a:lnSpc>
                <a:spcPct val="90000"/>
              </a:lnSpc>
              <a:defRPr/>
            </a:pPr>
            <a:r>
              <a:rPr lang="en-GB" sz="2800">
                <a:hlinkClick r:id="rId17">
                  <a:extLst>
                    <a:ext uri="{A12FA001-AC4F-418D-AE19-62706E023703}">
                      <ahyp:hlinkClr xmlns:ahyp="http://schemas.microsoft.com/office/drawing/2018/hyperlinkcolor" val="tx"/>
                    </a:ext>
                  </a:extLst>
                </a:hlinkClick>
              </a:rPr>
              <a:t>https://www.gov.uk/apply-apprenticeship</a:t>
            </a:r>
            <a:endParaRPr lang="en-GB" sz="2800"/>
          </a:p>
          <a:p>
            <a:endParaRPr lang="en-US"/>
          </a:p>
        </p:txBody>
      </p:sp>
    </p:spTree>
    <p:extLst>
      <p:ext uri="{BB962C8B-B14F-4D97-AF65-F5344CB8AC3E}">
        <p14:creationId xmlns:p14="http://schemas.microsoft.com/office/powerpoint/2010/main" val="5238654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78A0-CE38-54AD-FEA0-D6D7DBD0F634}"/>
              </a:ext>
            </a:extLst>
          </p:cNvPr>
          <p:cNvSpPr>
            <a:spLocks noGrp="1"/>
          </p:cNvSpPr>
          <p:nvPr>
            <p:ph type="title"/>
          </p:nvPr>
        </p:nvSpPr>
        <p:spPr/>
        <p:txBody>
          <a:bodyPr>
            <a:normAutofit fontScale="90000"/>
          </a:bodyPr>
          <a:lstStyle/>
          <a:p>
            <a:br>
              <a:rPr lang="en-US" dirty="0">
                <a:latin typeface="Brandon Grotesque Bold"/>
              </a:rPr>
            </a:br>
            <a:br>
              <a:rPr lang="en-US" dirty="0">
                <a:latin typeface="Brandon Grotesque Bold"/>
              </a:rPr>
            </a:br>
            <a:r>
              <a:rPr lang="en-US" dirty="0">
                <a:latin typeface="Brandon Grotesque Bold"/>
              </a:rPr>
              <a:t>Thank you for attending this evening.  We hope you found it useful.</a:t>
            </a:r>
            <a:br>
              <a:rPr lang="en-US" dirty="0"/>
            </a:br>
            <a:r>
              <a:rPr lang="en-US" dirty="0">
                <a:latin typeface="Brandon Grotesque Bold"/>
              </a:rPr>
              <a:t>Please do email me – hcook@wilmslowhigh.com – if you have any questions.</a:t>
            </a:r>
            <a:br>
              <a:rPr lang="en-US" dirty="0"/>
            </a:br>
            <a:br>
              <a:rPr lang="en-US" dirty="0"/>
            </a:br>
            <a:r>
              <a:rPr lang="en-US" dirty="0">
                <a:latin typeface="Brandon Grotesque Bold"/>
              </a:rPr>
              <a:t>This presentation will be available on the Firefly Year 12 Parent/Carer page later this week and I’ll send you a link</a:t>
            </a:r>
            <a:endParaRPr lang="en-US" dirty="0"/>
          </a:p>
        </p:txBody>
      </p:sp>
    </p:spTree>
    <p:extLst>
      <p:ext uri="{BB962C8B-B14F-4D97-AF65-F5344CB8AC3E}">
        <p14:creationId xmlns:p14="http://schemas.microsoft.com/office/powerpoint/2010/main" val="3174656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678A0-CE38-54AD-FEA0-D6D7DBD0F634}"/>
              </a:ext>
            </a:extLst>
          </p:cNvPr>
          <p:cNvSpPr>
            <a:spLocks noGrp="1"/>
          </p:cNvSpPr>
          <p:nvPr>
            <p:ph type="title"/>
          </p:nvPr>
        </p:nvSpPr>
        <p:spPr/>
        <p:txBody>
          <a:bodyPr/>
          <a:lstStyle/>
          <a:p>
            <a:r>
              <a:rPr lang="en-US"/>
              <a:t>Option 1</a:t>
            </a:r>
          </a:p>
        </p:txBody>
      </p:sp>
      <p:sp>
        <p:nvSpPr>
          <p:cNvPr id="3" name="TextBox 2">
            <a:extLst>
              <a:ext uri="{FF2B5EF4-FFF2-40B4-BE49-F238E27FC236}">
                <a16:creationId xmlns:a16="http://schemas.microsoft.com/office/drawing/2014/main" id="{FECE580A-83DB-4F5C-A141-AF756FB83D03}"/>
              </a:ext>
            </a:extLst>
          </p:cNvPr>
          <p:cNvSpPr txBox="1"/>
          <p:nvPr/>
        </p:nvSpPr>
        <p:spPr>
          <a:xfrm>
            <a:off x="1603513" y="2835965"/>
            <a:ext cx="9037983" cy="1323439"/>
          </a:xfrm>
          <a:prstGeom prst="rect">
            <a:avLst/>
          </a:prstGeom>
          <a:noFill/>
        </p:spPr>
        <p:txBody>
          <a:bodyPr wrap="square" rtlCol="0">
            <a:spAutoFit/>
          </a:bodyPr>
          <a:lstStyle/>
          <a:p>
            <a:r>
              <a:rPr lang="en-GB" sz="4000" b="1" dirty="0">
                <a:solidFill>
                  <a:schemeClr val="bg1"/>
                </a:solidFill>
                <a:latin typeface="+mj-lt"/>
              </a:rPr>
              <a:t>FULL-TIME HIGHER EDUCATION IN THE UK</a:t>
            </a:r>
          </a:p>
          <a:p>
            <a:r>
              <a:rPr lang="en-GB" sz="4000" b="1" dirty="0">
                <a:solidFill>
                  <a:schemeClr val="bg1"/>
                </a:solidFill>
                <a:latin typeface="+mj-lt"/>
              </a:rPr>
              <a:t>(usually a three year undergraduate course)</a:t>
            </a:r>
            <a:endParaRPr lang="en-GB" sz="4000" dirty="0">
              <a:solidFill>
                <a:schemeClr val="bg1"/>
              </a:solidFill>
            </a:endParaRPr>
          </a:p>
        </p:txBody>
      </p:sp>
    </p:spTree>
    <p:extLst>
      <p:ext uri="{BB962C8B-B14F-4D97-AF65-F5344CB8AC3E}">
        <p14:creationId xmlns:p14="http://schemas.microsoft.com/office/powerpoint/2010/main" val="2350244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EC4AD62-5467-4127-8DE1-D5F51731FAB6}"/>
              </a:ext>
            </a:extLst>
          </p:cNvPr>
          <p:cNvSpPr>
            <a:spLocks noGrp="1" noChangeArrowheads="1"/>
          </p:cNvSpPr>
          <p:nvPr>
            <p:ph type="title"/>
          </p:nvPr>
        </p:nvSpPr>
        <p:spPr>
          <a:xfrm>
            <a:off x="485423" y="365125"/>
            <a:ext cx="10868377" cy="1353785"/>
          </a:xfrm>
        </p:spPr>
        <p:txBody>
          <a:bodyPr/>
          <a:lstStyle/>
          <a:p>
            <a:pPr eaLnBrk="1" hangingPunct="1"/>
            <a:r>
              <a:rPr lang="en-US" altLang="en-US" b="1"/>
              <a:t>Figures from UCAS</a:t>
            </a:r>
          </a:p>
        </p:txBody>
      </p:sp>
      <p:sp>
        <p:nvSpPr>
          <p:cNvPr id="11267" name="Rectangle 3">
            <a:extLst>
              <a:ext uri="{FF2B5EF4-FFF2-40B4-BE49-F238E27FC236}">
                <a16:creationId xmlns:a16="http://schemas.microsoft.com/office/drawing/2014/main" id="{3032AE38-4719-449B-8289-D5F92BEBDCFA}"/>
              </a:ext>
            </a:extLst>
          </p:cNvPr>
          <p:cNvSpPr>
            <a:spLocks noGrp="1" noChangeArrowheads="1"/>
          </p:cNvSpPr>
          <p:nvPr>
            <p:ph type="body" idx="1"/>
          </p:nvPr>
        </p:nvSpPr>
        <p:spPr>
          <a:xfrm>
            <a:off x="630951" y="1479022"/>
            <a:ext cx="10129198" cy="4581536"/>
          </a:xfrm>
        </p:spPr>
        <p:txBody>
          <a:bodyPr vert="horz" lIns="91440" tIns="45720" rIns="91440" bIns="45720" rtlCol="0" anchor="t">
            <a:normAutofit fontScale="77500" lnSpcReduction="20000"/>
          </a:bodyPr>
          <a:lstStyle/>
          <a:p>
            <a:pPr>
              <a:defRPr/>
            </a:pPr>
            <a:r>
              <a:rPr lang="en-GB" sz="2600" dirty="0"/>
              <a:t>UK higher education is still in demand.</a:t>
            </a:r>
          </a:p>
          <a:p>
            <a:pPr>
              <a:defRPr/>
            </a:pPr>
            <a:r>
              <a:rPr lang="en-GB" sz="2600" dirty="0"/>
              <a:t>In 2025, acceptances rose to 578000 which is an increase on last year. </a:t>
            </a:r>
          </a:p>
          <a:p>
            <a:pPr>
              <a:defRPr/>
            </a:pPr>
            <a:r>
              <a:rPr lang="en-GB" sz="2600" dirty="0"/>
              <a:t>Record number of 18 year olds securing places – over 320000 entered in Sept 2025 – highest on record.</a:t>
            </a:r>
          </a:p>
          <a:p>
            <a:pPr>
              <a:defRPr/>
            </a:pPr>
            <a:r>
              <a:rPr lang="en-GB" sz="2600" dirty="0"/>
              <a:t>This year’s data – applications at 14</a:t>
            </a:r>
            <a:r>
              <a:rPr lang="en-GB" sz="2600" baseline="30000" dirty="0"/>
              <a:t>th</a:t>
            </a:r>
            <a:r>
              <a:rPr lang="en-GB" sz="2600" dirty="0"/>
              <a:t> January from 18 year olds up 5% and rate returning to pre-pandemic levels – 340000. Total applications up 3.1%.</a:t>
            </a:r>
          </a:p>
          <a:p>
            <a:r>
              <a:rPr lang="en-GB" sz="2600" dirty="0"/>
              <a:t>Biggest increase in applications for social sciences, engineering and technology, subjects allied to medicine, law, medicine and dentistry.  Decreases in computing and languages.</a:t>
            </a:r>
          </a:p>
          <a:p>
            <a:r>
              <a:rPr lang="en-GB" sz="2600" dirty="0"/>
              <a:t>Dentistry and dental nursing have the lowest offer rates.</a:t>
            </a:r>
          </a:p>
          <a:p>
            <a:pPr>
              <a:defRPr/>
            </a:pPr>
            <a:r>
              <a:rPr lang="en-US" sz="2600" dirty="0">
                <a:ea typeface="+mn-lt"/>
                <a:cs typeface="+mn-lt"/>
              </a:rPr>
              <a:t>Disadvantaged students now more likely to apply than in the past.</a:t>
            </a:r>
          </a:p>
          <a:p>
            <a:pPr>
              <a:defRPr/>
            </a:pPr>
            <a:r>
              <a:rPr lang="en-US" sz="2600" dirty="0">
                <a:ea typeface="+mn-lt"/>
                <a:cs typeface="+mn-lt"/>
              </a:rPr>
              <a:t>London significantly ahead of rest of country in terms of 18 year olds applying</a:t>
            </a:r>
            <a:endParaRPr lang="en-US" sz="2600" dirty="0">
              <a:ea typeface="Calibri"/>
              <a:cs typeface="Calibri"/>
            </a:endParaRPr>
          </a:p>
          <a:p>
            <a:pPr eaLnBrk="1" hangingPunct="1">
              <a:lnSpc>
                <a:spcPct val="90000"/>
              </a:lnSpc>
              <a:defRPr/>
            </a:pPr>
            <a:r>
              <a:rPr lang="en-US" altLang="en-US" sz="2600" dirty="0"/>
              <a:t>More applications to most competitive universities from 2014.  Edinburgh – sciences courses risen from 16000 to 22000 in the last few years.</a:t>
            </a:r>
          </a:p>
          <a:p>
            <a:pPr>
              <a:defRPr/>
            </a:pPr>
            <a:r>
              <a:rPr lang="en-GB" sz="2600" b="1" dirty="0"/>
              <a:t>Not the numbers of a sector in retreat – young people still believe in it.</a:t>
            </a:r>
          </a:p>
          <a:p>
            <a:pPr eaLnBrk="1" hangingPunct="1">
              <a:lnSpc>
                <a:spcPct val="90000"/>
              </a:lnSpc>
              <a:defRPr/>
            </a:pPr>
            <a:endParaRPr lang="en-US" altLang="en-US" sz="2600" dirty="0">
              <a:ea typeface="Calibri"/>
              <a:cs typeface="Calibri"/>
            </a:endParaRPr>
          </a:p>
          <a:p>
            <a:pPr eaLnBrk="1" hangingPunct="1">
              <a:lnSpc>
                <a:spcPct val="90000"/>
              </a:lnSpc>
              <a:defRPr/>
            </a:pPr>
            <a:endParaRPr lang="en-US" altLang="en-US" sz="2400" dirty="0"/>
          </a:p>
          <a:p>
            <a:pPr eaLnBrk="1" hangingPunct="1">
              <a:lnSpc>
                <a:spcPct val="90000"/>
              </a:lnSpc>
              <a:defRPr/>
            </a:pPr>
            <a:endParaRPr lang="en-US" altLang="en-US" sz="2400" dirty="0"/>
          </a:p>
          <a:p>
            <a:pPr marL="0" indent="0" eaLnBrk="1" hangingPunct="1">
              <a:lnSpc>
                <a:spcPct val="90000"/>
              </a:lnSpc>
              <a:buNone/>
              <a:defRPr/>
            </a:pPr>
            <a:endParaRPr lang="en-US" altLang="en-US" sz="2400" dirty="0"/>
          </a:p>
          <a:p>
            <a:pPr marL="0" indent="0" eaLnBrk="1" hangingPunct="1">
              <a:lnSpc>
                <a:spcPct val="90000"/>
              </a:lnSpc>
              <a:buNone/>
              <a:defRPr/>
            </a:pPr>
            <a:endParaRPr lang="en-US" altLang="en-US" sz="2400" dirty="0"/>
          </a:p>
          <a:p>
            <a:pPr eaLnBrk="1" hangingPunct="1">
              <a:lnSpc>
                <a:spcPct val="90000"/>
              </a:lnSpc>
              <a:buFont typeface="Wingdings" panose="05000000000000000000" pitchFamily="2" charset="2"/>
              <a:buNone/>
              <a:defRPr/>
            </a:pPr>
            <a:endParaRPr lang="en-US" altLang="en-US" sz="2000" dirty="0"/>
          </a:p>
          <a:p>
            <a:pPr eaLnBrk="1" hangingPunct="1">
              <a:lnSpc>
                <a:spcPct val="90000"/>
              </a:lnSpc>
              <a:defRPr/>
            </a:pPr>
            <a:endParaRPr lang="en-US" altLang="en-US" sz="2400" dirty="0"/>
          </a:p>
        </p:txBody>
      </p:sp>
    </p:spTree>
  </p:cSld>
  <p:clrMapOvr>
    <a:masterClrMapping/>
  </p:clrMapOvr>
</p:sld>
</file>

<file path=ppt/theme/theme1.xml><?xml version="1.0" encoding="utf-8"?>
<a:theme xmlns:a="http://schemas.openxmlformats.org/drawingml/2006/main" name="Office Theme">
  <a:themeElements>
    <a:clrScheme name="WHS Formal Curriculum">
      <a:dk1>
        <a:srgbClr val="012346"/>
      </a:dk1>
      <a:lt1>
        <a:srgbClr val="FFFFFF"/>
      </a:lt1>
      <a:dk2>
        <a:srgbClr val="44546A"/>
      </a:dk2>
      <a:lt2>
        <a:srgbClr val="C5E5AF"/>
      </a:lt2>
      <a:accent1>
        <a:srgbClr val="012346"/>
      </a:accent1>
      <a:accent2>
        <a:srgbClr val="9C8230"/>
      </a:accent2>
      <a:accent3>
        <a:srgbClr val="344F6B"/>
      </a:accent3>
      <a:accent4>
        <a:srgbClr val="677B90"/>
      </a:accent4>
      <a:accent5>
        <a:srgbClr val="99A7B5"/>
      </a:accent5>
      <a:accent6>
        <a:srgbClr val="012346"/>
      </a:accent6>
      <a:hlink>
        <a:srgbClr val="C5E5AF"/>
      </a:hlink>
      <a:folHlink>
        <a:srgbClr val="01234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8F48BBF6-7A6C-6247-89C2-926870AD2F38}" vid="{26BA98A0-B62A-EA4B-9960-BD5F4AF97A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 xmlns="8ef5c83b-e89f-436b-bf27-c322d8ae33f8" xsi:nil="true"/>
    <lcf76f155ced4ddcb4097134ff3c332f xmlns="8ef5c83b-e89f-436b-bf27-c322d8ae33f8">
      <Terms xmlns="http://schemas.microsoft.com/office/infopath/2007/PartnerControls"/>
    </lcf76f155ced4ddcb4097134ff3c332f>
    <TaxCatchAll xmlns="e1ee5a5c-1b0c-449d-8620-46bf48c4e7dd" xsi:nil="true"/>
    <_Flow_SignoffStatus xmlns="8ef5c83b-e89f-436b-bf27-c322d8ae33f8" xsi:nil="true"/>
    <_x002e_ xmlns="8ef5c83b-e89f-436b-bf27-c322d8ae33f8">
      <Url xsi:nil="true"/>
      <Description xsi:nil="true"/>
    </_x002e_>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9BF37000EF6A74689C02CC0DC2F678B" ma:contentTypeVersion="22" ma:contentTypeDescription="Create a new document." ma:contentTypeScope="" ma:versionID="df6976d08d1c832c27f82f78b1ae7981">
  <xsd:schema xmlns:xsd="http://www.w3.org/2001/XMLSchema" xmlns:xs="http://www.w3.org/2001/XMLSchema" xmlns:p="http://schemas.microsoft.com/office/2006/metadata/properties" xmlns:ns2="e1ee5a5c-1b0c-449d-8620-46bf48c4e7dd" xmlns:ns3="8ef5c83b-e89f-436b-bf27-c322d8ae33f8" targetNamespace="http://schemas.microsoft.com/office/2006/metadata/properties" ma:root="true" ma:fieldsID="2a76b503e4f50bade4173921c2749895" ns2:_="" ns3:_="">
    <xsd:import namespace="e1ee5a5c-1b0c-449d-8620-46bf48c4e7dd"/>
    <xsd:import namespace="8ef5c83b-e89f-436b-bf27-c322d8ae33f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Information" minOccurs="0"/>
                <xsd:element ref="ns3:MediaServiceGenerationTime" minOccurs="0"/>
                <xsd:element ref="ns3:MediaServiceEventHashCode" minOccurs="0"/>
                <xsd:element ref="ns3:_x002e_" minOccurs="0"/>
                <xsd:element ref="ns3:MediaServiceAutoKeyPoints" minOccurs="0"/>
                <xsd:element ref="ns3:MediaServiceKeyPoints" minOccurs="0"/>
                <xsd:element ref="ns3:MediaLengthInSeconds" minOccurs="0"/>
                <xsd:element ref="ns3:_Flow_SignoffStatu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ee5a5c-1b0c-449d-8620-46bf48c4e7d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6" nillable="true" ma:displayName="Taxonomy Catch All Column" ma:hidden="true" ma:list="{d7b9f010-ecd3-425a-b49b-59b0a47b13ce}" ma:internalName="TaxCatchAll" ma:showField="CatchAllData" ma:web="e1ee5a5c-1b0c-449d-8620-46bf48c4e7d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ef5c83b-e89f-436b-bf27-c322d8ae33f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Information" ma:index="16" nillable="true" ma:displayName="Information" ma:format="Dropdown" ma:internalName="Information">
      <xsd:simpleType>
        <xsd:restriction base="dms:Text">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_x002e_" ma:index="19" nillable="true" ma:displayName="." ma:format="Image" ma:internalName="_x002e_">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_Flow_SignoffStatus" ma:index="23" nillable="true" ma:displayName="Sign-off status" ma:internalName="Sign_x002d_off_x0020_status">
      <xsd:simpleType>
        <xsd:restriction base="dms:Text"/>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10946f2-871d-49b7-964e-fd5a1e125418" ma:termSetId="09814cd3-568e-fe90-9814-8d621ff8fb84" ma:anchorId="fba54fb3-c3e1-fe81-a776-ca4b69148c4d" ma:open="true" ma:isKeyword="false">
      <xsd:complexType>
        <xsd:sequence>
          <xsd:element ref="pc:Terms" minOccurs="0" maxOccurs="1"/>
        </xsd:sequence>
      </xsd:complex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BillingMetadata" ma:index="2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73E52B1-3907-4963-B3AB-0ECFE62C34E3}">
  <ds:schemaRefs>
    <ds:schemaRef ds:uri="http://schemas.openxmlformats.org/package/2006/metadata/core-properties"/>
    <ds:schemaRef ds:uri="http://schemas.microsoft.com/office/2006/documentManagement/types"/>
    <ds:schemaRef ds:uri="http://schemas.microsoft.com/office/infopath/2007/PartnerControls"/>
    <ds:schemaRef ds:uri="http://purl.org/dc/dcmitype/"/>
    <ds:schemaRef ds:uri="http://schemas.microsoft.com/office/2006/metadata/properties"/>
    <ds:schemaRef ds:uri="http://purl.org/dc/elements/1.1/"/>
    <ds:schemaRef ds:uri="http://purl.org/dc/terms/"/>
    <ds:schemaRef ds:uri="http://www.w3.org/XML/1998/namespace"/>
    <ds:schemaRef ds:uri="8ef5c83b-e89f-436b-bf27-c322d8ae33f8"/>
    <ds:schemaRef ds:uri="e1ee5a5c-1b0c-449d-8620-46bf48c4e7dd"/>
  </ds:schemaRefs>
</ds:datastoreItem>
</file>

<file path=customXml/itemProps2.xml><?xml version="1.0" encoding="utf-8"?>
<ds:datastoreItem xmlns:ds="http://schemas.openxmlformats.org/officeDocument/2006/customXml" ds:itemID="{0EFDFDD0-9CDC-43C7-9E3C-CE5CE9695F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1ee5a5c-1b0c-449d-8620-46bf48c4e7dd"/>
    <ds:schemaRef ds:uri="8ef5c83b-e89f-436b-bf27-c322d8ae33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478FCBB-6372-4A3C-8074-C51CE3355D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WHS PPT Template Oct 2022</Template>
  <TotalTime>1183</TotalTime>
  <Words>5323</Words>
  <Application>Microsoft Office PowerPoint</Application>
  <PresentationFormat>Widescreen</PresentationFormat>
  <Paragraphs>628</Paragraphs>
  <Slides>71</Slides>
  <Notes>18</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71</vt:i4>
      </vt:variant>
    </vt:vector>
  </HeadingPairs>
  <TitlesOfParts>
    <vt:vector size="83" baseType="lpstr">
      <vt:lpstr>Arial</vt:lpstr>
      <vt:lpstr>Arial Black</vt:lpstr>
      <vt:lpstr>Arial Bold</vt:lpstr>
      <vt:lpstr>Brandon Grotesque Bold</vt:lpstr>
      <vt:lpstr>Brandon Grotesque Medium</vt:lpstr>
      <vt:lpstr>Calibri</vt:lpstr>
      <vt:lpstr>Calibri Light</vt:lpstr>
      <vt:lpstr>Georgia</vt:lpstr>
      <vt:lpstr>Poppins</vt:lpstr>
      <vt:lpstr>Trebuchet MS</vt:lpstr>
      <vt:lpstr>Wingdings</vt:lpstr>
      <vt:lpstr>Office Theme</vt:lpstr>
      <vt:lpstr>Next Steps at 18 Parent/Carer and Student Information evening</vt:lpstr>
      <vt:lpstr>Outline of the evening</vt:lpstr>
      <vt:lpstr>WHS Post-18 Trends</vt:lpstr>
      <vt:lpstr>PowerPoint Presentation</vt:lpstr>
      <vt:lpstr>The Post-18 Landscape – what employers want</vt:lpstr>
      <vt:lpstr>The Post-18 Landscape – Embracing Change</vt:lpstr>
      <vt:lpstr>PowerPoint Presentation</vt:lpstr>
      <vt:lpstr>Option 1</vt:lpstr>
      <vt:lpstr>Figures from UCAS</vt:lpstr>
      <vt:lpstr>The Future</vt:lpstr>
      <vt:lpstr>Why Go To University?</vt:lpstr>
      <vt:lpstr>Drop-out Rates</vt:lpstr>
      <vt:lpstr>The not so good reasons to apply…</vt:lpstr>
      <vt:lpstr>Where To Start?</vt:lpstr>
      <vt:lpstr>The Process So Far at WHS</vt:lpstr>
      <vt:lpstr>What is Unifrog?</vt:lpstr>
      <vt:lpstr>What is Unifrog?</vt:lpstr>
      <vt:lpstr>Choosing Courses</vt:lpstr>
      <vt:lpstr>Researching University Options</vt:lpstr>
      <vt:lpstr>Open Days Advice (more to come)</vt:lpstr>
      <vt:lpstr>Predicted Grades</vt:lpstr>
      <vt:lpstr>Our Policy</vt:lpstr>
      <vt:lpstr>University Application Process</vt:lpstr>
      <vt:lpstr>Personal Statements</vt:lpstr>
      <vt:lpstr>Other Considerations</vt:lpstr>
      <vt:lpstr>Early Applicants</vt:lpstr>
      <vt:lpstr>Student finance</vt:lpstr>
      <vt:lpstr>Today’s session…</vt:lpstr>
      <vt:lpstr>Tuition fees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Option 2</vt:lpstr>
      <vt:lpstr>a) Degree with a Year in Industry – sandwich or placement year</vt:lpstr>
      <vt:lpstr>b) Foundation Years</vt:lpstr>
      <vt:lpstr>c) Other undergraduate degree providers</vt:lpstr>
      <vt:lpstr>d) Study Abroad</vt:lpstr>
      <vt:lpstr>Option 3</vt:lpstr>
      <vt:lpstr>What’s the difference?</vt:lpstr>
      <vt:lpstr>What are they?</vt:lpstr>
      <vt:lpstr>Advantages?</vt:lpstr>
      <vt:lpstr>Higher and Degree Apprenticeships</vt:lpstr>
      <vt:lpstr>It’s worth looking at level 3 apprenticeships, too</vt:lpstr>
      <vt:lpstr>Searching is hard so start early, even if you aren’t in a position to apply yet</vt:lpstr>
      <vt:lpstr>Please do bear in mind…</vt:lpstr>
      <vt:lpstr>Option 4</vt:lpstr>
      <vt:lpstr>Salaried School Leaver Programmes</vt:lpstr>
      <vt:lpstr>Other Employment</vt:lpstr>
      <vt:lpstr>Support for students</vt:lpstr>
      <vt:lpstr>Option 5</vt:lpstr>
      <vt:lpstr>Gap Years</vt:lpstr>
      <vt:lpstr>Other Gap Year Ideas</vt:lpstr>
      <vt:lpstr>And Finally…</vt:lpstr>
      <vt:lpstr>PowerPoint Presentation</vt:lpstr>
      <vt:lpstr>How Can Parents/Carers Help?</vt:lpstr>
      <vt:lpstr>Crucial To Use</vt:lpstr>
      <vt:lpstr>Useful Websites</vt:lpstr>
      <vt:lpstr>  Thank you for attending this evening.  We hope you found it useful. Please do email me – hcook@wilmslowhigh.com – if you have any questions.  This presentation will be available on the Firefly Year 12 Parent/Carer page later this week and I’ll send you a link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YOUR WELCOME HERE</dc:title>
  <dc:creator>H Cook</dc:creator>
  <cp:lastModifiedBy>H Cook</cp:lastModifiedBy>
  <cp:revision>53</cp:revision>
  <dcterms:created xsi:type="dcterms:W3CDTF">2023-02-26T11:20:19Z</dcterms:created>
  <dcterms:modified xsi:type="dcterms:W3CDTF">2026-03-06T12:51:03Z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0x010100B9BF37000EF6A74689C02CC0DC2F678B</vt:lpwstr>
  </property>
  <property fmtid="{D5CDD505-2E9C-101B-9397-08002B2CF9AE}" pid="3" name="MediaServiceImageTags">
    <vt:lpwstr/>
  </property>
</Properties>
</file>