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3" r:id="rId5"/>
    <p:sldMasterId id="2147483700" r:id="rId6"/>
  </p:sldMasterIdLst>
  <p:notesMasterIdLst>
    <p:notesMasterId r:id="rId37"/>
  </p:notesMasterIdLst>
  <p:sldIdLst>
    <p:sldId id="352" r:id="rId7"/>
    <p:sldId id="393" r:id="rId8"/>
    <p:sldId id="394" r:id="rId9"/>
    <p:sldId id="395" r:id="rId10"/>
    <p:sldId id="398" r:id="rId11"/>
    <p:sldId id="397" r:id="rId12"/>
    <p:sldId id="310" r:id="rId13"/>
    <p:sldId id="373" r:id="rId14"/>
    <p:sldId id="374" r:id="rId15"/>
    <p:sldId id="376" r:id="rId16"/>
    <p:sldId id="377" r:id="rId17"/>
    <p:sldId id="378" r:id="rId18"/>
    <p:sldId id="325" r:id="rId19"/>
    <p:sldId id="335" r:id="rId20"/>
    <p:sldId id="259" r:id="rId21"/>
    <p:sldId id="258" r:id="rId22"/>
    <p:sldId id="380" r:id="rId23"/>
    <p:sldId id="381" r:id="rId24"/>
    <p:sldId id="388" r:id="rId25"/>
    <p:sldId id="383" r:id="rId26"/>
    <p:sldId id="389" r:id="rId27"/>
    <p:sldId id="390" r:id="rId28"/>
    <p:sldId id="391" r:id="rId29"/>
    <p:sldId id="365" r:id="rId30"/>
    <p:sldId id="399" r:id="rId31"/>
    <p:sldId id="256" r:id="rId32"/>
    <p:sldId id="400" r:id="rId33"/>
    <p:sldId id="401" r:id="rId34"/>
    <p:sldId id="402" r:id="rId35"/>
    <p:sldId id="384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23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44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34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viewProps" Target="viewProps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694007-B5F6-4EFC-A768-479E13341700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976958-58FD-4202-BFBF-D45A628C07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42160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693FD4-8F83-4EF7-AC3F-0DC0388986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5419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4D4AD3-3D3E-4F7D-AEBE-640BF4F53E50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69513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3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Microsoft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Engineering Excellence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107" name="Rectangle 25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Microsoft Confidential</a:t>
            </a:r>
          </a:p>
        </p:txBody>
      </p:sp>
      <p:sp>
        <p:nvSpPr>
          <p:cNvPr id="47108" name="Rectangle 26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19570C-A909-40C0-B9F8-7AD3BA2C3C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1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450850"/>
            <a:ext cx="6096000" cy="3429000"/>
          </a:xfrm>
          <a:ln/>
        </p:spPr>
      </p:sp>
      <p:sp>
        <p:nvSpPr>
          <p:cNvPr id="471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7492" y="4130103"/>
            <a:ext cx="6261652" cy="4593861"/>
          </a:xfrm>
          <a:noFill/>
          <a:ln/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459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ACF4C-318C-4FA7-B5A3-A84D44F707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C59903-F212-4CF8-8D64-C5D5341AD1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B0985B-9621-44DA-8420-150752BCD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16645-50D8-425D-A1C6-9E348E665ECC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7021A2-37F8-4E5B-9446-2F7CBBF49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832C18-C12D-4198-9D2D-0274407BA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459EB-8A01-4B33-975C-DA5A8881EE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6618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8A059-968D-4AD0-BEC6-26AFA52A0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D9B132-EFD7-4288-AEC2-302B3D107C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BF6620-8214-4701-9B9A-B0F50EB6A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16645-50D8-425D-A1C6-9E348E665ECC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089394-B3A9-4667-8CD0-D48DFE756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C7122-14A3-4536-B5F1-5FD661427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459EB-8A01-4B33-975C-DA5A8881EE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1777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48498FF-4F6C-4EA8-9AAE-95C8CD8B91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C9CC27-82DF-4DA2-A1AB-6E2F2EB2C4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6C1063-C3D5-44A9-B77E-2BC64C385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16645-50D8-425D-A1C6-9E348E665ECC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214980-2DAD-4CD7-8146-B9AFE0A37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B43BFB-86B0-43E3-A4C0-FDB122CD7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459EB-8A01-4B33-975C-DA5A8881EE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7296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355600"/>
            <a:ext cx="10926233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7467" y="1497014"/>
            <a:ext cx="5300133" cy="4759325"/>
          </a:xfrm>
        </p:spPr>
        <p:txBody>
          <a:bodyPr/>
          <a:lstStyle>
            <a:lvl4pPr>
              <a:defRPr baseline="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3680" y="1497014"/>
            <a:ext cx="5303520" cy="4759325"/>
          </a:xfrm>
        </p:spPr>
        <p:txBody>
          <a:bodyPr/>
          <a:lstStyle>
            <a:lvl4pPr>
              <a:defRPr baseline="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1016000" y="6356351"/>
            <a:ext cx="2844800" cy="365125"/>
          </a:xfrm>
        </p:spPr>
        <p:txBody>
          <a:bodyPr/>
          <a:lstStyle/>
          <a:p>
            <a:fld id="{757B281C-5159-4971-8228-52B9A72E9ED2}" type="datetimeFigureOut">
              <a:rPr lang="en-US" smtClean="0"/>
              <a:pPr/>
              <a:t>11/1/2023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70400" y="6356351"/>
            <a:ext cx="386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40800" y="6356351"/>
            <a:ext cx="2844800" cy="365125"/>
          </a:xfrm>
        </p:spPr>
        <p:txBody>
          <a:bodyPr/>
          <a:lstStyle/>
          <a:p>
            <a:fld id="{33D6E5A2-EC83-451F-A719-9AC1370DD5C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4809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ACF4C-318C-4FA7-B5A3-A84D44F707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C59903-F212-4CF8-8D64-C5D5341AD1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B0985B-9621-44DA-8420-150752BCD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16645-50D8-425D-A1C6-9E348E665ECC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7021A2-37F8-4E5B-9446-2F7CBBF49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832C18-C12D-4198-9D2D-0274407BA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459EB-8A01-4B33-975C-DA5A8881EE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71788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F7B8A-DBEC-4280-B2C3-EF81CDAB3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DB5DA3-FA71-4767-A377-C53DB0480B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B24B90-7645-4FB3-8B9A-4BA8B11C6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16645-50D8-425D-A1C6-9E348E665ECC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741C26-C6D3-4635-B910-47438477B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DE1924-E5A9-4A1B-92A3-A2F236F60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459EB-8A01-4B33-975C-DA5A8881EE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65685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62D64-4648-497E-BDF0-928A33B30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CA8C0C-4438-4958-90C6-3EC798AE1B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762C81-0BD3-416B-B240-767D3F7A5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16645-50D8-425D-A1C6-9E348E665ECC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45454D-0A58-475F-B2B7-AE1D8B2F1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0A2E62-27E9-43A6-AB9B-2FE26D138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459EB-8A01-4B33-975C-DA5A8881EE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34251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7BD64-A0B2-4BF6-AC07-76BD0E933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B57AC1-8723-431C-A9B8-D18028A247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C61522-2AD4-40BF-AABD-F6408222EC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6D16C0-D2B4-4A99-87AE-499201AB8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16645-50D8-425D-A1C6-9E348E665ECC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92DDDE-65C1-4537-80DA-489372447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A6DBD7-370A-46BF-A80B-BD5D6AC59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459EB-8A01-4B33-975C-DA5A8881EE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54102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35686-4044-4905-BDE0-83AB143A1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803F61-8896-44E5-8C28-7C98C8F156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031C20-07EE-4546-8422-EA1DB11371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A61E2D-1DE2-4819-9256-81253DA9D2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78BDF3-513C-4AF2-8EF8-A891914A32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EAB560-7AE3-45A4-AD0F-8F43B5363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16645-50D8-425D-A1C6-9E348E665ECC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FD8F4FF-7682-49F9-95A6-751063C87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AA366D-E503-4F93-AF25-4E0D33994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459EB-8A01-4B33-975C-DA5A8881EE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62009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79FB1-469E-48B6-B508-B73C725E5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7BFD08-AB58-4149-80C5-12AE8B5D9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16645-50D8-425D-A1C6-9E348E665ECC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69DE1D-A217-44DD-8B5A-8297ABEFD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BAA2C1-BC2D-4E0D-8A3B-3E3D8778C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459EB-8A01-4B33-975C-DA5A8881EE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38293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D560C6-A58C-4AA0-8C8E-A57F64E72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16645-50D8-425D-A1C6-9E348E665ECC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24A8A6-ECEA-4A90-9F9D-D01D309FD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1852A2-FD7B-476F-9B7B-26F079672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459EB-8A01-4B33-975C-DA5A8881EE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6077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F7B8A-DBEC-4280-B2C3-EF81CDAB3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DB5DA3-FA71-4767-A377-C53DB0480B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B24B90-7645-4FB3-8B9A-4BA8B11C6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16645-50D8-425D-A1C6-9E348E665ECC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741C26-C6D3-4635-B910-47438477B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DE1924-E5A9-4A1B-92A3-A2F236F60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459EB-8A01-4B33-975C-DA5A8881EE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53036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A7981-9484-403C-9928-4EB8914CB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EA6381-4EC1-4EBF-96CB-2F0C63E269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E35D24-F498-4932-86FF-6C8A719C13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9580B5-A072-481A-B68C-A509F2AF9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16645-50D8-425D-A1C6-9E348E665ECC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EB7FC8-7AAE-494C-B085-DEA25462E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FCEC95-D578-493F-A9FA-E6A5F51E3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459EB-8A01-4B33-975C-DA5A8881EE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73316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1E430-ABC4-4C7F-BA93-2FDC3E4F2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E5A134-674D-4989-9E72-795AF09FF9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5FC371-D7DA-4090-9F4B-F79335AB9D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1964BE-4BAA-47AA-8A0A-5801A7BE8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16645-50D8-425D-A1C6-9E348E665ECC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F455F-ED00-4D7B-BADB-281EB8073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FE3E59-3357-4CE1-9696-D760C35A5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459EB-8A01-4B33-975C-DA5A8881EE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92537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8A059-968D-4AD0-BEC6-26AFA52A0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D9B132-EFD7-4288-AEC2-302B3D107C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BF6620-8214-4701-9B9A-B0F50EB6A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16645-50D8-425D-A1C6-9E348E665ECC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089394-B3A9-4667-8CD0-D48DFE756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C7122-14A3-4536-B5F1-5FD661427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459EB-8A01-4B33-975C-DA5A8881EE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65128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48498FF-4F6C-4EA8-9AAE-95C8CD8B91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C9CC27-82DF-4DA2-A1AB-6E2F2EB2C4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6C1063-C3D5-44A9-B77E-2BC64C385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16645-50D8-425D-A1C6-9E348E665ECC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214980-2DAD-4CD7-8146-B9AFE0A37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B43BFB-86B0-43E3-A4C0-FDB122CD7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459EB-8A01-4B33-975C-DA5A8881EE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87630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B1004-C992-A2EC-595D-910C09D10A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988F2D-0A87-AA92-E222-54117B831E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FEA863-70CF-0FB6-A660-2652C0E8A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6B0FC-6E5D-4703-B089-4908E2861926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E7E964-FF48-6CD3-8050-8FDA65384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3295F3-4BF8-FD93-2D74-5FBAAA4B3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A9FAA-3278-4C75-9130-20E0B3B5A4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73019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7171A-52EE-3DC8-C2BE-A532DC9B4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A43386-2387-D318-33E6-DFFB75F02E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26F8A7-F9ED-E3BF-60DE-59ABDDEE2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6B0FC-6E5D-4703-B089-4908E2861926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80A440-9023-A4EA-5CD8-07B44F59F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A2C601-5F3B-3722-7225-730C7C297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A9FAA-3278-4C75-9130-20E0B3B5A4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14534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6273E-703A-5078-3F83-A6D8245AD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9DE170-7B23-159B-2CFD-40A69FAD82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8A427-695B-D393-A8EA-CAD26FFB4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6B0FC-6E5D-4703-B089-4908E2861926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001CA-78AB-9DCC-30CE-21A34E3DC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7C3832-51D9-8E56-B7B6-C6B9F8DEF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A9FAA-3278-4C75-9130-20E0B3B5A4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39834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E82A3-5AE1-59EC-0F8D-D23501F3C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31EB46-5D8B-EBF6-1FFD-3A6195DB11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D5F41C-FF46-607F-1807-37A36FD901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357356-3774-72EE-F3B8-74DC2B929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6B0FC-6E5D-4703-B089-4908E2861926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A3DFA0-3142-1CD0-6056-D6CF1308B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184F3B-C60A-949A-4C03-0F959A459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A9FAA-3278-4C75-9130-20E0B3B5A4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22997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2A693-3276-012B-AC14-D1C665DA0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D97EAB-89B6-27A6-A9FA-5A98561C08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6F9813-5034-E283-1F1C-847F31DEC8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F92B1A-CF51-97D4-58C9-7324185C76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12B490-4EB0-42EC-237D-FF5897B9ED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83D8E3-30A6-1BEC-0B67-574926314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6B0FC-6E5D-4703-B089-4908E2861926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93E086-85FE-E2C0-91A1-A6A81321F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4C43450-12C8-C0D0-9E2E-2B7702C27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A9FAA-3278-4C75-9130-20E0B3B5A4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2256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FABF6-0FA9-9018-ECA2-128B8C3A0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890135-6092-CE58-1CAF-D0FB59523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6B0FC-6E5D-4703-B089-4908E2861926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C03A6B-E071-8F5C-196F-C2FD99893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BBB4EB-6F80-6376-4ED5-2D9BA686B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A9FAA-3278-4C75-9130-20E0B3B5A4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0393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62D64-4648-497E-BDF0-928A33B30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CA8C0C-4438-4958-90C6-3EC798AE1B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762C81-0BD3-416B-B240-767D3F7A5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16645-50D8-425D-A1C6-9E348E665ECC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45454D-0A58-475F-B2B7-AE1D8B2F1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0A2E62-27E9-43A6-AB9B-2FE26D138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459EB-8A01-4B33-975C-DA5A8881EE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97464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B924C9-572F-69F5-0C41-9684027FE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6B0FC-6E5D-4703-B089-4908E2861926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DB8E58-D2F0-55B7-44EC-073A29039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8D202F-6443-761B-5BCF-610E75A15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A9FAA-3278-4C75-9130-20E0B3B5A4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22917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92E70-625F-EFD2-D8D9-3715DC398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BCE2B9-72FF-14D0-99E3-9B61EE38A9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C4880B-AB80-8775-B2F2-DEB9A6C246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A1CCC1-F7FE-A557-1239-964A8AEE1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6B0FC-6E5D-4703-B089-4908E2861926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5FBADD-A7E4-92B2-8909-C6B400372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B3DD2C-3B78-EF5C-29BA-830639262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A9FAA-3278-4C75-9130-20E0B3B5A4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79320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2530A-C94C-EC5C-5CB9-39F61D09C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47976D1-8508-B572-8280-5772C816E0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937655-5FC4-BF53-5D4C-AE1F94094D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FFDC0B-C4E6-9108-591B-B100740167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6B0FC-6E5D-4703-B089-4908E2861926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BC41EB-78BA-1B69-46E1-B7D244D0F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C646D6-FB2E-91F3-0729-F9EA82F93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A9FAA-3278-4C75-9130-20E0B3B5A4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46898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8A298-CD4B-CEED-5AE4-2B4202926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4CA690-90CB-A00A-FD3D-8FEFCD6D26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61C582-18DF-5669-0D53-9861505C9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6B0FC-6E5D-4703-B089-4908E2861926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D43E88-CC69-4B18-25D0-1625CC485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7E386-5B04-6A25-FF61-C34965746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A9FAA-3278-4C75-9130-20E0B3B5A4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25520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E21E88-2595-645A-F0DD-598BC6E926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6321E2-E1EE-CBC1-4F4A-C1B0DB6B51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DC6F8D-7B46-0CA5-1F01-EA5008F9B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6B0FC-6E5D-4703-B089-4908E2861926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5BCBA7-5F29-31C9-5F5D-87A9237C3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CE2C80-815E-1B7A-5124-CE0B1C813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A9FAA-3278-4C75-9130-20E0B3B5A4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74606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355600"/>
            <a:ext cx="10926233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7467" y="1497014"/>
            <a:ext cx="5300133" cy="4759325"/>
          </a:xfrm>
        </p:spPr>
        <p:txBody>
          <a:bodyPr/>
          <a:lstStyle>
            <a:lvl4pPr>
              <a:defRPr baseline="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3680" y="1497014"/>
            <a:ext cx="5303520" cy="4759325"/>
          </a:xfrm>
        </p:spPr>
        <p:txBody>
          <a:bodyPr/>
          <a:lstStyle>
            <a:lvl4pPr>
              <a:defRPr baseline="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1016000" y="6356351"/>
            <a:ext cx="2844800" cy="365125"/>
          </a:xfrm>
        </p:spPr>
        <p:txBody>
          <a:bodyPr/>
          <a:lstStyle/>
          <a:p>
            <a:fld id="{757B281C-5159-4971-8228-52B9A72E9ED2}" type="datetimeFigureOut">
              <a:rPr lang="en-US" smtClean="0"/>
              <a:pPr/>
              <a:t>11/1/2023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70400" y="6356351"/>
            <a:ext cx="386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40800" y="6356351"/>
            <a:ext cx="2844800" cy="365125"/>
          </a:xfrm>
        </p:spPr>
        <p:txBody>
          <a:bodyPr/>
          <a:lstStyle/>
          <a:p>
            <a:fld id="{33D6E5A2-EC83-451F-A719-9AC1370DD5C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495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7BD64-A0B2-4BF6-AC07-76BD0E933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B57AC1-8723-431C-A9B8-D18028A247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C61522-2AD4-40BF-AABD-F6408222EC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6D16C0-D2B4-4A99-87AE-499201AB8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16645-50D8-425D-A1C6-9E348E665ECC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92DDDE-65C1-4537-80DA-489372447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A6DBD7-370A-46BF-A80B-BD5D6AC59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459EB-8A01-4B33-975C-DA5A8881EE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7268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35686-4044-4905-BDE0-83AB143A1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803F61-8896-44E5-8C28-7C98C8F156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031C20-07EE-4546-8422-EA1DB11371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A61E2D-1DE2-4819-9256-81253DA9D2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78BDF3-513C-4AF2-8EF8-A891914A32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EAB560-7AE3-45A4-AD0F-8F43B5363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16645-50D8-425D-A1C6-9E348E665ECC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FD8F4FF-7682-49F9-95A6-751063C87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AA366D-E503-4F93-AF25-4E0D33994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459EB-8A01-4B33-975C-DA5A8881EE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4447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79FB1-469E-48B6-B508-B73C725E5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7BFD08-AB58-4149-80C5-12AE8B5D9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16645-50D8-425D-A1C6-9E348E665ECC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69DE1D-A217-44DD-8B5A-8297ABEFD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BAA2C1-BC2D-4E0D-8A3B-3E3D8778C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459EB-8A01-4B33-975C-DA5A8881EE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7049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D560C6-A58C-4AA0-8C8E-A57F64E72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16645-50D8-425D-A1C6-9E348E665ECC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24A8A6-ECEA-4A90-9F9D-D01D309FD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1852A2-FD7B-476F-9B7B-26F079672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459EB-8A01-4B33-975C-DA5A8881EE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7430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A7981-9484-403C-9928-4EB8914CB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EA6381-4EC1-4EBF-96CB-2F0C63E269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E35D24-F498-4932-86FF-6C8A719C13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9580B5-A072-481A-B68C-A509F2AF9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16645-50D8-425D-A1C6-9E348E665ECC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EB7FC8-7AAE-494C-B085-DEA25462E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FCEC95-D578-493F-A9FA-E6A5F51E3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459EB-8A01-4B33-975C-DA5A8881EE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8247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1E430-ABC4-4C7F-BA93-2FDC3E4F2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E5A134-674D-4989-9E72-795AF09FF9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5FC371-D7DA-4090-9F4B-F79335AB9D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1964BE-4BAA-47AA-8A0A-5801A7BE8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16645-50D8-425D-A1C6-9E348E665ECC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F455F-ED00-4D7B-BADB-281EB8073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FE3E59-3357-4CE1-9696-D760C35A5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459EB-8A01-4B33-975C-DA5A8881EE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1676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3798A2-C690-46F7-AE13-9E56C951B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24A82D-9142-4E05-A926-74EB749DCF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A9BDC-0D08-4C60-B0D1-C09CB1F77B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516645-50D8-425D-A1C6-9E348E665ECC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91F4BC-3A13-449B-9A70-1B97696CC4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0CDA70-11F7-4BCC-ADA9-0FE073D36C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E459EB-8A01-4B33-975C-DA5A8881EE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6514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3798A2-C690-46F7-AE13-9E56C951B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24A82D-9142-4E05-A926-74EB749DCF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A9BDC-0D08-4C60-B0D1-C09CB1F77B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516645-50D8-425D-A1C6-9E348E665ECC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91F4BC-3A13-449B-9A70-1B97696CC4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0CDA70-11F7-4BCC-ADA9-0FE073D36C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E459EB-8A01-4B33-975C-DA5A8881EE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0625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4C31CB-7188-7F28-4B72-5545E78BB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4C4A37-8B81-52E6-6686-A75CA18C97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2DAA1C-1DC0-B832-FA03-B9A1024070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56B0FC-6E5D-4703-B089-4908E2861926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E41A73-BF66-8393-14F3-01E20DF400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ABFE9C-0700-F6DC-FED5-E940F72BCB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CA9FAA-3278-4C75-9130-20E0B3B5A4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0021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1.xml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www.wilmslowhigh.com/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www.ucas.com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23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arge green field with buildings in the background&#10;&#10;Description automatically generated with low confidence">
            <a:extLst>
              <a:ext uri="{FF2B5EF4-FFF2-40B4-BE49-F238E27FC236}">
                <a16:creationId xmlns:a16="http://schemas.microsoft.com/office/drawing/2014/main" id="{FC8FC3F7-2668-0C81-7B70-777C17B3622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>
          <a:xfrm>
            <a:off x="-3049" y="10"/>
            <a:ext cx="12192000" cy="6857990"/>
          </a:xfrm>
          <a:prstGeom prst="rect">
            <a:avLst/>
          </a:prstGeom>
        </p:spPr>
      </p:pic>
      <p:pic>
        <p:nvPicPr>
          <p:cNvPr id="7" name="Content Placeholder 6" descr="Logo, company name&#10;&#10;Description automatically generated">
            <a:extLst>
              <a:ext uri="{FF2B5EF4-FFF2-40B4-BE49-F238E27FC236}">
                <a16:creationId xmlns:a16="http://schemas.microsoft.com/office/drawing/2014/main" id="{F83D381C-9A25-24A5-8F72-4D3CA9050B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6666" y="4402601"/>
            <a:ext cx="4798667" cy="2225936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5EEF6D-4702-0E69-621A-7FF3CDF3C1BE}"/>
              </a:ext>
            </a:extLst>
          </p:cNvPr>
          <p:cNvSpPr txBox="1">
            <a:spLocks/>
          </p:cNvSpPr>
          <p:nvPr/>
        </p:nvSpPr>
        <p:spPr>
          <a:xfrm>
            <a:off x="-1" y="338172"/>
            <a:ext cx="12188952" cy="211586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randon Grotesque Bold"/>
                <a:ea typeface="+mj-ea"/>
                <a:cs typeface="+mj-cs"/>
              </a:rPr>
              <a:t>WELCOME TO</a:t>
            </a:r>
            <a:br>
              <a:rPr kumimoji="0" lang="en-US" sz="4000" b="1" i="0" u="none" strike="noStrike" kern="1200" cap="none" spc="300" normalizeH="0" baseline="0" noProof="0" dirty="0">
                <a:ln>
                  <a:noFill/>
                </a:ln>
                <a:solidFill>
                  <a:srgbClr val="012346"/>
                </a:solidFill>
                <a:effectLst/>
                <a:uLnTx/>
                <a:uFillTx/>
                <a:latin typeface="Brandon Grotesque Bold"/>
                <a:ea typeface="+mj-ea"/>
                <a:cs typeface="+mj-cs"/>
              </a:rPr>
            </a:br>
            <a:r>
              <a:rPr kumimoji="0" lang="en-US" sz="40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randon Grotesque Bold"/>
                <a:ea typeface="+mj-ea"/>
                <a:cs typeface="+mj-cs"/>
              </a:rPr>
              <a:t>WILMSLOW HIGH SCHOOL  </a:t>
            </a:r>
            <a:endParaRPr kumimoji="0" lang="en-US" sz="4000" b="1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randon Grotesque Bold" panose="020B0503020203060202" pitchFamily="34" charset="77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spc="300" dirty="0">
                <a:solidFill>
                  <a:srgbClr val="FFFFFF"/>
                </a:solidFill>
                <a:latin typeface="Brandon Grotesque Bold"/>
              </a:rPr>
              <a:t>SIXTH FORM OPPORTUNITIES</a:t>
            </a:r>
            <a:r>
              <a:rPr kumimoji="0" lang="en-US" sz="40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randon Grotesque Bold"/>
                <a:ea typeface="+mj-ea"/>
                <a:cs typeface="+mj-cs"/>
              </a:rPr>
              <a:t> EVENING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ACAB35-F95C-72CA-BA00-CEE669063184}"/>
              </a:ext>
            </a:extLst>
          </p:cNvPr>
          <p:cNvSpPr txBox="1">
            <a:spLocks/>
          </p:cNvSpPr>
          <p:nvPr/>
        </p:nvSpPr>
        <p:spPr>
          <a:xfrm>
            <a:off x="2522358" y="2455399"/>
            <a:ext cx="6953327" cy="183357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2023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234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17312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group of people walking outside of a building&#10;&#10;Description automatically generated with medium confidence">
            <a:extLst>
              <a:ext uri="{FF2B5EF4-FFF2-40B4-BE49-F238E27FC236}">
                <a16:creationId xmlns:a16="http://schemas.microsoft.com/office/drawing/2014/main" id="{4648BD78-5074-435F-40E4-0A522AC8D1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37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0D20EFF-0ABB-E15A-1A44-5DF22AD3D3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818" y="1553592"/>
            <a:ext cx="5143071" cy="46233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dirty="0">
                <a:solidFill>
                  <a:srgbClr val="012346"/>
                </a:solidFill>
              </a:rPr>
              <a:t>At Wilmslow High School we believe that our Sixth Form students are entitled to a powerful curriculum that enables them to develop the knowledge, skills and qualities needed to flourish in life, learning and work. </a:t>
            </a:r>
          </a:p>
          <a:p>
            <a:endParaRPr lang="en-US" sz="2000" dirty="0"/>
          </a:p>
        </p:txBody>
      </p:sp>
      <p:pic>
        <p:nvPicPr>
          <p:cNvPr id="6" name="Picture 5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8C72921C-C648-F575-69E7-3A8EBB73A7C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047" y="6135453"/>
            <a:ext cx="2533280" cy="583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5108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13A9DED-5E11-9A40-8C91-3E7EA0F0E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250" y="548464"/>
            <a:ext cx="5575777" cy="118148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dirty="0"/>
              <a:t>The Formal Curriculum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84CD32-A36D-5D45-AF77-BA0289A7C2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7250" y="1478156"/>
            <a:ext cx="5781725" cy="4102442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r>
              <a:rPr lang="en-US" sz="2400" dirty="0"/>
              <a:t>Hours that count towards formal qualifications: 15 periods per week (as a minimum)</a:t>
            </a:r>
          </a:p>
          <a:p>
            <a:r>
              <a:rPr lang="en-US" sz="2400" dirty="0"/>
              <a:t>A-level/BTEC courses</a:t>
            </a:r>
          </a:p>
          <a:p>
            <a:r>
              <a:rPr lang="en-US" sz="2400" dirty="0"/>
              <a:t>All courses are 2 year linear courses</a:t>
            </a:r>
          </a:p>
          <a:p>
            <a:r>
              <a:rPr lang="en-US" sz="2400" dirty="0"/>
              <a:t>A-level external examinations are taken at the end of the 2 years</a:t>
            </a:r>
          </a:p>
          <a:p>
            <a:r>
              <a:rPr lang="en-US" sz="2400" dirty="0"/>
              <a:t>We are no longer offering AS qualifications over 1 year </a:t>
            </a:r>
          </a:p>
          <a:p>
            <a:r>
              <a:rPr lang="en-US" sz="2400" dirty="0"/>
              <a:t>BTEC examinations take place at different points during the 2 year course</a:t>
            </a:r>
          </a:p>
        </p:txBody>
      </p:sp>
      <p:pic>
        <p:nvPicPr>
          <p:cNvPr id="10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79876551-52CC-59F4-25C2-EB07854A052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1"/>
          <a:stretch/>
        </p:blipFill>
        <p:spPr>
          <a:xfrm>
            <a:off x="6339016" y="10"/>
            <a:ext cx="5852983" cy="6857990"/>
          </a:xfrm>
          <a:prstGeom prst="rect">
            <a:avLst/>
          </a:prstGeom>
          <a:effectLst/>
        </p:spPr>
      </p:pic>
      <p:pic>
        <p:nvPicPr>
          <p:cNvPr id="12" name="Picture 11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D325D997-17E9-458D-6B2B-D7558B4FCE9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047" y="6135453"/>
            <a:ext cx="2533280" cy="583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444039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13A9DED-5E11-9A40-8C91-3E7EA0F0E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351" y="548464"/>
            <a:ext cx="5655676" cy="118148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dirty="0">
                <a:solidFill>
                  <a:srgbClr val="012346"/>
                </a:solidFill>
              </a:rPr>
              <a:t>BTEC Options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84CD32-A36D-5D45-AF77-BA0289A7C2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7350" y="1729946"/>
            <a:ext cx="6001665" cy="4220279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  <a:defRPr/>
            </a:pP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srgbClr val="012346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BTEC Extended Certificate – Single Option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12346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Enterprise &amp; Entrepreneurship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12346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Information Technology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12346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Law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12346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IT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12346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Sport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12346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12346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  <a:defRPr/>
            </a:pP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srgbClr val="012346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BTEC Extended Diploma – Triple Option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12346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Sport</a:t>
            </a:r>
            <a:endParaRPr lang="en-US" sz="2000" dirty="0"/>
          </a:p>
        </p:txBody>
      </p:sp>
      <p:pic>
        <p:nvPicPr>
          <p:cNvPr id="10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79876551-52CC-59F4-25C2-EB07854A052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1"/>
          <a:stretch/>
        </p:blipFill>
        <p:spPr>
          <a:xfrm>
            <a:off x="6339016" y="10"/>
            <a:ext cx="5852983" cy="6857990"/>
          </a:xfrm>
          <a:prstGeom prst="rect">
            <a:avLst/>
          </a:prstGeom>
          <a:effectLst/>
        </p:spPr>
      </p:pic>
      <p:pic>
        <p:nvPicPr>
          <p:cNvPr id="12" name="Picture 11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D325D997-17E9-458D-6B2B-D7558B4FCE9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047" y="6135453"/>
            <a:ext cx="2533280" cy="583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267532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text, person, indoor&#10;&#10;Description automatically generated">
            <a:extLst>
              <a:ext uri="{FF2B5EF4-FFF2-40B4-BE49-F238E27FC236}">
                <a16:creationId xmlns:a16="http://schemas.microsoft.com/office/drawing/2014/main" id="{E2BE3453-0BE1-8962-D3EC-D29EDDB57F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9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8757FA-08EA-0E4B-BE8E-D2DB3DF6F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128" y="365125"/>
            <a:ext cx="4234262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dirty="0"/>
              <a:t>Timetable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FC02AA-ACFC-154D-90BD-C865BA9E5B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6028" y="2002401"/>
            <a:ext cx="5992426" cy="374276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200" dirty="0"/>
              <a:t>15 Lessons, 2 lessons of enrichment </a:t>
            </a:r>
          </a:p>
          <a:p>
            <a:r>
              <a:rPr lang="en-US" sz="3200" dirty="0"/>
              <a:t>2 Supervised study sessions</a:t>
            </a:r>
          </a:p>
          <a:p>
            <a:r>
              <a:rPr lang="en-US" sz="3200" dirty="0"/>
              <a:t>1 Wider Curriculum lesson each fortnight</a:t>
            </a:r>
          </a:p>
          <a:p>
            <a:r>
              <a:rPr lang="en-US" sz="3200" dirty="0"/>
              <a:t>Leadership and Volunteering</a:t>
            </a:r>
          </a:p>
        </p:txBody>
      </p:sp>
      <p:pic>
        <p:nvPicPr>
          <p:cNvPr id="4" name="Picture 3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7B178C59-5ECA-BC7D-CC8E-E268CA8D501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047" y="6135453"/>
            <a:ext cx="2533280" cy="583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4554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hand holding a pen&#10;&#10;Description automatically generated with medium confidence">
            <a:extLst>
              <a:ext uri="{FF2B5EF4-FFF2-40B4-BE49-F238E27FC236}">
                <a16:creationId xmlns:a16="http://schemas.microsoft.com/office/drawing/2014/main" id="{63B7CE1A-C37D-3045-56B0-B70CA7F83D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9"/>
          <a:stretch/>
        </p:blipFill>
        <p:spPr>
          <a:xfrm>
            <a:off x="2519309" y="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8757FA-08EA-0E4B-BE8E-D2DB3DF6F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780" y="365125"/>
            <a:ext cx="5572220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dirty="0"/>
              <a:t>Non-Contact Periods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FC02AA-ACFC-154D-90BD-C865BA9E5B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3783" y="1749288"/>
            <a:ext cx="7268495" cy="442767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800" dirty="0"/>
              <a:t>There are no such things as ‘free lessons’</a:t>
            </a:r>
          </a:p>
          <a:p>
            <a:r>
              <a:rPr lang="en-US" sz="1800" dirty="0"/>
              <a:t>Exam boards recommend 5 hours of individual study for each subject every week (15 hours in total)</a:t>
            </a:r>
          </a:p>
          <a:p>
            <a:r>
              <a:rPr lang="en-US" sz="1800" dirty="0"/>
              <a:t>The step up from GCSE to A-level/Level 3 BTEC courses is huge</a:t>
            </a:r>
          </a:p>
          <a:p>
            <a:r>
              <a:rPr lang="en-US" sz="1800" dirty="0"/>
              <a:t>The students who </a:t>
            </a:r>
            <a:r>
              <a:rPr lang="en-US" sz="1800" dirty="0" err="1"/>
              <a:t>recognise</a:t>
            </a:r>
            <a:r>
              <a:rPr lang="en-US" sz="1800" dirty="0"/>
              <a:t> this straight away and make use of their non-contact periods to complete homework, coursework or revise key topics are the students that are generally successful on these courses</a:t>
            </a:r>
          </a:p>
          <a:p>
            <a:r>
              <a:rPr lang="en-US" sz="1800" dirty="0"/>
              <a:t>All Year 12 students will have at least two compulsory supervised study sessions each week</a:t>
            </a:r>
          </a:p>
          <a:p>
            <a:r>
              <a:rPr lang="en-US" sz="1800" dirty="0"/>
              <a:t>In some cases we will timetable additional supervised study sessions during students’ non-contact periods to ensure that they keep on top of their work and use their time wisely</a:t>
            </a:r>
          </a:p>
          <a:p>
            <a:r>
              <a:rPr lang="en-US" sz="1800" dirty="0"/>
              <a:t>Supervised and group study areas</a:t>
            </a:r>
          </a:p>
        </p:txBody>
      </p:sp>
      <p:pic>
        <p:nvPicPr>
          <p:cNvPr id="5" name="Picture 4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ADAB6159-6A5D-4563-677D-DD92FC0021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047" y="6135453"/>
            <a:ext cx="2533280" cy="583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8469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arge green field with buildings in the background&#10;&#10;Description automatically generated with low confidence">
            <a:extLst>
              <a:ext uri="{FF2B5EF4-FFF2-40B4-BE49-F238E27FC236}">
                <a16:creationId xmlns:a16="http://schemas.microsoft.com/office/drawing/2014/main" id="{8E7C86E8-3099-420D-1017-F8538CE469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" y="10"/>
            <a:ext cx="12191981" cy="6857990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262B2D9E-36F8-17ED-9562-E5A9B510D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534" y="1838401"/>
            <a:ext cx="6099688" cy="1856755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GB" sz="5300" b="1" cap="none" dirty="0"/>
              <a:t>Our Wider Curriculum </a:t>
            </a:r>
            <a:br>
              <a:rPr lang="en-GB" b="1" dirty="0"/>
            </a:br>
            <a:r>
              <a:rPr lang="en-GB" sz="3100" b="0" i="0" dirty="0">
                <a:effectLst/>
                <a:latin typeface="+mn-lt"/>
              </a:rPr>
              <a:t>The experiences and learning that take students beyond the classroom  </a:t>
            </a:r>
            <a:br>
              <a:rPr lang="en-GB" sz="4400" b="0" i="0" dirty="0">
                <a:effectLst/>
                <a:latin typeface="Arial" panose="020B0604020202020204" pitchFamily="34" charset="0"/>
              </a:rPr>
            </a:br>
            <a:br>
              <a:rPr lang="en-GB" dirty="0">
                <a:latin typeface="Brandon Grotesque Medium"/>
              </a:rPr>
            </a:br>
            <a:br>
              <a:rPr lang="en-GB" dirty="0">
                <a:latin typeface="Brandon Grotesque Medium"/>
              </a:rPr>
            </a:br>
            <a:br>
              <a:rPr lang="en-GB" dirty="0">
                <a:latin typeface="Brandon Grotesque Medium"/>
              </a:rPr>
            </a:br>
            <a:endParaRPr lang="en-GB" sz="2700" dirty="0">
              <a:latin typeface="Brandon Grotesque Medium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3CBA484-3222-49A7-B62E-1FDF5D1C6530}"/>
              </a:ext>
            </a:extLst>
          </p:cNvPr>
          <p:cNvSpPr txBox="1">
            <a:spLocks/>
          </p:cNvSpPr>
          <p:nvPr/>
        </p:nvSpPr>
        <p:spPr>
          <a:xfrm>
            <a:off x="6267126" y="2502463"/>
            <a:ext cx="5150517" cy="43555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b="1">
              <a:latin typeface="Brandon Grotesque Bold" panose="020B0503020203060202" pitchFamily="34" charset="77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/>
          </a:p>
          <a:p>
            <a:endParaRPr lang="en-US"/>
          </a:p>
          <a:p>
            <a:endParaRPr lang="en-GB"/>
          </a:p>
        </p:txBody>
      </p:sp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F623021F-6FE5-E614-21A4-CEFF19DD91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875" y="484908"/>
            <a:ext cx="5888184" cy="5888184"/>
          </a:xfrm>
          <a:prstGeom prst="rect">
            <a:avLst/>
          </a:prstGeom>
        </p:spPr>
      </p:pic>
      <p:pic>
        <p:nvPicPr>
          <p:cNvPr id="13" name="Picture 12" descr="Chart, sunburst chart&#10;&#10;Description automatically generated">
            <a:extLst>
              <a:ext uri="{FF2B5EF4-FFF2-40B4-BE49-F238E27FC236}">
                <a16:creationId xmlns:a16="http://schemas.microsoft.com/office/drawing/2014/main" id="{746A18F2-9BBE-353B-E923-7232E47AA2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875" y="484908"/>
            <a:ext cx="5888184" cy="5888184"/>
          </a:xfrm>
          <a:prstGeom prst="rect">
            <a:avLst/>
          </a:prstGeom>
        </p:spPr>
      </p:pic>
      <p:pic>
        <p:nvPicPr>
          <p:cNvPr id="16" name="Picture 15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29C22B0F-BCF9-4A6B-C4A2-70A70117E2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43" y="5820426"/>
            <a:ext cx="3747863" cy="74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093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8F4BD-F36E-443D-B63C-B0AF358FA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843" y="238539"/>
            <a:ext cx="11146170" cy="1434415"/>
          </a:xfrm>
        </p:spPr>
        <p:txBody>
          <a:bodyPr anchor="b">
            <a:normAutofit/>
          </a:bodyPr>
          <a:lstStyle/>
          <a:p>
            <a:r>
              <a:rPr lang="en-GB" sz="4000" b="1" dirty="0">
                <a:solidFill>
                  <a:srgbClr val="012346"/>
                </a:solidFill>
              </a:rPr>
              <a:t>Wider Curriculum Intent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A396FB-6B2A-4750-BD1B-69275B443F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843" y="2071316"/>
            <a:ext cx="6841202" cy="4119172"/>
          </a:xfrm>
        </p:spPr>
        <p:txBody>
          <a:bodyPr anchor="t">
            <a:normAutofit/>
          </a:bodyPr>
          <a:lstStyle/>
          <a:p>
            <a:pPr marL="0" indent="0" rtl="0" fontAlgn="base">
              <a:buNone/>
            </a:pPr>
            <a:r>
              <a:rPr lang="en-GB" sz="2200" b="0" i="0" dirty="0">
                <a:solidFill>
                  <a:srgbClr val="012346"/>
                </a:solidFill>
                <a:effectLst/>
              </a:rPr>
              <a:t>Our </a:t>
            </a:r>
            <a:r>
              <a:rPr lang="en-GB" sz="2200" b="1" i="0" dirty="0">
                <a:solidFill>
                  <a:srgbClr val="012346"/>
                </a:solidFill>
                <a:effectLst/>
              </a:rPr>
              <a:t>Wider Curriculum</a:t>
            </a:r>
            <a:r>
              <a:rPr lang="en-GB" sz="2200" b="0" i="0" dirty="0">
                <a:solidFill>
                  <a:srgbClr val="012346"/>
                </a:solidFill>
                <a:effectLst/>
              </a:rPr>
              <a:t> seeks to develop well-informed, healthy and caring Young People of Character who will flourish in life, learning and work.   </a:t>
            </a:r>
          </a:p>
          <a:p>
            <a:pPr marL="0" indent="0" rtl="0" fontAlgn="base">
              <a:buNone/>
            </a:pPr>
            <a:r>
              <a:rPr lang="en-GB" sz="2200" b="0" i="0" dirty="0">
                <a:solidFill>
                  <a:srgbClr val="012346"/>
                </a:solidFill>
                <a:effectLst/>
              </a:rPr>
              <a:t>  </a:t>
            </a:r>
          </a:p>
          <a:p>
            <a:pPr marL="0" indent="0" rtl="0" fontAlgn="base">
              <a:buNone/>
            </a:pPr>
            <a:r>
              <a:rPr lang="en-GB" sz="2200" b="0" i="0" dirty="0">
                <a:solidFill>
                  <a:srgbClr val="012346"/>
                </a:solidFill>
                <a:effectLst/>
              </a:rPr>
              <a:t>We aim to empower every student to develop the knowledge, skills and understanding to lead safe, happy and fulfilling lives and to make a positive contribution to their community.  </a:t>
            </a:r>
          </a:p>
          <a:p>
            <a:pPr marL="0" indent="0" rtl="0" fontAlgn="base">
              <a:buNone/>
            </a:pPr>
            <a:r>
              <a:rPr lang="en-GB" sz="2200" b="0" i="0" dirty="0">
                <a:effectLst/>
                <a:latin typeface="Arial" panose="020B0604020202020204" pitchFamily="34" charset="0"/>
              </a:rPr>
              <a:t> </a:t>
            </a:r>
            <a:endParaRPr lang="en-GB" sz="2200" b="0" i="0" dirty="0">
              <a:effectLst/>
              <a:latin typeface="Segoe UI" panose="020B0502040204020203" pitchFamily="34" charset="0"/>
            </a:endParaRPr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79521B17-233C-2DC6-049E-ACEF80CB596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6045" y="1359244"/>
            <a:ext cx="4322098" cy="4322098"/>
          </a:xfrm>
          <a:prstGeom prst="rect">
            <a:avLst/>
          </a:prstGeom>
        </p:spPr>
      </p:pic>
      <p:pic>
        <p:nvPicPr>
          <p:cNvPr id="6" name="Picture 5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71BD8C65-F3C8-5611-4D38-CB0A6EE606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43" y="5820426"/>
            <a:ext cx="3747863" cy="740124"/>
          </a:xfrm>
          <a:prstGeom prst="rect">
            <a:avLst/>
          </a:prstGeom>
        </p:spPr>
      </p:pic>
      <p:pic>
        <p:nvPicPr>
          <p:cNvPr id="5" name="Picture 4" descr="Chart, sunburst chart&#10;&#10;Description automatically generated">
            <a:extLst>
              <a:ext uri="{FF2B5EF4-FFF2-40B4-BE49-F238E27FC236}">
                <a16:creationId xmlns:a16="http://schemas.microsoft.com/office/drawing/2014/main" id="{74AA1275-9A26-CCF5-2C2D-19DF04BEEC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915" y="1359244"/>
            <a:ext cx="4322098" cy="4322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637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sky, outdoor, sunset, sun&#10;&#10;Description automatically generated">
            <a:extLst>
              <a:ext uri="{FF2B5EF4-FFF2-40B4-BE49-F238E27FC236}">
                <a16:creationId xmlns:a16="http://schemas.microsoft.com/office/drawing/2014/main" id="{1C35BD50-212D-3E98-4E26-A90153569C0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9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948D94-3143-4984-B3E3-F65252288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843" y="365125"/>
            <a:ext cx="7971187" cy="1899912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012346"/>
                </a:solidFill>
              </a:rPr>
              <a:t>Sixth Form Leadership Opportunities</a:t>
            </a:r>
            <a:endParaRPr lang="en-GB" sz="4000" b="1" dirty="0">
              <a:solidFill>
                <a:srgbClr val="012346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624236-1C7E-45FD-9C24-9C2A726BB0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660" y="1919295"/>
            <a:ext cx="4403323" cy="401098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200" dirty="0">
                <a:solidFill>
                  <a:srgbClr val="012346"/>
                </a:solidFill>
              </a:rPr>
              <a:t>Top 5 skills that employers/Universities look for: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12346"/>
                </a:solidFill>
              </a:rPr>
              <a:t>Critical thinking and problem solving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12346"/>
                </a:solidFill>
              </a:rPr>
              <a:t>Teamwork and collaboration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12346"/>
                </a:solidFill>
              </a:rPr>
              <a:t>Professionalism and strong work ethic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12346"/>
                </a:solidFill>
              </a:rPr>
              <a:t>Oral and written communication skills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12346"/>
                </a:solidFill>
              </a:rPr>
              <a:t>Leadership</a:t>
            </a:r>
          </a:p>
          <a:p>
            <a:pPr marL="0" indent="0">
              <a:buNone/>
            </a:pPr>
            <a:r>
              <a:rPr lang="en-US" sz="2200" dirty="0">
                <a:solidFill>
                  <a:srgbClr val="012346"/>
                </a:solidFill>
              </a:rPr>
              <a:t>How can students ensure that they make the most of their time at WHS and stand out from the crowd?</a:t>
            </a:r>
          </a:p>
          <a:p>
            <a:endParaRPr lang="en-GB" sz="1400" dirty="0"/>
          </a:p>
        </p:txBody>
      </p:sp>
      <p:pic>
        <p:nvPicPr>
          <p:cNvPr id="4" name="Picture 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DCCE16CA-4B48-8BDF-9808-6CB08E0002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43" y="5820426"/>
            <a:ext cx="3747863" cy="74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0352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23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B4E67-D5B3-63C1-B28F-00065CF08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 kern="1200" dirty="0">
                <a:solidFill>
                  <a:schemeClr val="bg1"/>
                </a:solidFill>
                <a:ea typeface="+mj-ea"/>
                <a:cs typeface="+mj-cs"/>
              </a:rPr>
              <a:t>Make a difference in the following Wider Curriculum areas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Picture 3" descr="Chart, sunburst chart&#10;&#10;Description automatically generated">
            <a:extLst>
              <a:ext uri="{FF2B5EF4-FFF2-40B4-BE49-F238E27FC236}">
                <a16:creationId xmlns:a16="http://schemas.microsoft.com/office/drawing/2014/main" id="{2A6C6CE9-E8BE-36BE-6CAC-9F45D8B5C3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1272208" y="1903945"/>
            <a:ext cx="9418932" cy="4709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196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97832-BD48-6268-6AEA-7C5642A9D5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rgbClr val="012346"/>
                </a:solidFill>
              </a:rPr>
              <a:t>What types of thing can you get involved with?</a:t>
            </a:r>
            <a:endParaRPr lang="en-GB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95DF84-8A6E-F21E-7CE9-C153AB0069E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Leadership and Volunteering</a:t>
            </a:r>
          </a:p>
          <a:p>
            <a:r>
              <a:rPr lang="en-US" sz="2400" dirty="0">
                <a:solidFill>
                  <a:srgbClr val="012346"/>
                </a:solidFill>
              </a:rPr>
              <a:t>Year 7 Social Action</a:t>
            </a:r>
          </a:p>
          <a:p>
            <a:r>
              <a:rPr lang="en-US" sz="2400" dirty="0">
                <a:solidFill>
                  <a:srgbClr val="012346"/>
                </a:solidFill>
              </a:rPr>
              <a:t>Year 8 Eco Schools Award</a:t>
            </a:r>
          </a:p>
          <a:p>
            <a:r>
              <a:rPr lang="en-US" sz="2400" dirty="0">
                <a:solidFill>
                  <a:srgbClr val="012346"/>
                </a:solidFill>
              </a:rPr>
              <a:t>Progress Bases</a:t>
            </a:r>
          </a:p>
          <a:p>
            <a:r>
              <a:rPr lang="en-US" sz="2400" dirty="0">
                <a:solidFill>
                  <a:srgbClr val="012346"/>
                </a:solidFill>
              </a:rPr>
              <a:t>Reading Mentors</a:t>
            </a:r>
          </a:p>
          <a:p>
            <a:r>
              <a:rPr lang="en-US" sz="2400" dirty="0">
                <a:solidFill>
                  <a:srgbClr val="012346"/>
                </a:solidFill>
              </a:rPr>
              <a:t>Lesson Support</a:t>
            </a:r>
          </a:p>
          <a:p>
            <a:r>
              <a:rPr lang="en-US" sz="2400" dirty="0">
                <a:solidFill>
                  <a:srgbClr val="012346"/>
                </a:solidFill>
              </a:rPr>
              <a:t>X-</a:t>
            </a:r>
            <a:r>
              <a:rPr lang="en-US" sz="2400" dirty="0" err="1">
                <a:solidFill>
                  <a:srgbClr val="012346"/>
                </a:solidFill>
              </a:rPr>
              <a:t>tra</a:t>
            </a:r>
            <a:r>
              <a:rPr lang="en-US" sz="2400" dirty="0">
                <a:solidFill>
                  <a:srgbClr val="012346"/>
                </a:solidFill>
              </a:rPr>
              <a:t> Support</a:t>
            </a:r>
          </a:p>
          <a:p>
            <a:r>
              <a:rPr lang="en-US" sz="2400" dirty="0">
                <a:solidFill>
                  <a:srgbClr val="012346"/>
                </a:solidFill>
              </a:rPr>
              <a:t>Peer Mentoring</a:t>
            </a:r>
          </a:p>
          <a:p>
            <a:r>
              <a:rPr lang="en-US" sz="2400" dirty="0">
                <a:solidFill>
                  <a:srgbClr val="012346"/>
                </a:solidFill>
              </a:rPr>
              <a:t>Homework Club</a:t>
            </a:r>
          </a:p>
          <a:p>
            <a:endParaRPr lang="en-US" sz="2400" dirty="0">
              <a:solidFill>
                <a:srgbClr val="012346"/>
              </a:solidFill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359C21-F5F2-0510-4BB3-F6B8391789E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Enrichment</a:t>
            </a:r>
          </a:p>
          <a:p>
            <a:r>
              <a:rPr lang="en-US" sz="2400" dirty="0">
                <a:solidFill>
                  <a:srgbClr val="012346"/>
                </a:solidFill>
              </a:rPr>
              <a:t>Competitive and Social Sport</a:t>
            </a:r>
          </a:p>
          <a:p>
            <a:r>
              <a:rPr lang="en-US" sz="2400" dirty="0">
                <a:solidFill>
                  <a:srgbClr val="012346"/>
                </a:solidFill>
              </a:rPr>
              <a:t>School Newspaper</a:t>
            </a:r>
          </a:p>
          <a:p>
            <a:r>
              <a:rPr lang="en-US" sz="2400" dirty="0">
                <a:solidFill>
                  <a:srgbClr val="012346"/>
                </a:solidFill>
              </a:rPr>
              <a:t>EPQ</a:t>
            </a:r>
          </a:p>
          <a:p>
            <a:r>
              <a:rPr lang="en-US" sz="2400" dirty="0">
                <a:solidFill>
                  <a:srgbClr val="012346"/>
                </a:solidFill>
              </a:rPr>
              <a:t>TEFL</a:t>
            </a:r>
          </a:p>
          <a:p>
            <a:r>
              <a:rPr lang="en-US" sz="2400" dirty="0">
                <a:solidFill>
                  <a:srgbClr val="012346"/>
                </a:solidFill>
              </a:rPr>
              <a:t>DofE</a:t>
            </a:r>
          </a:p>
          <a:p>
            <a:r>
              <a:rPr lang="en-US" sz="2400" dirty="0">
                <a:solidFill>
                  <a:srgbClr val="012346"/>
                </a:solidFill>
              </a:rPr>
              <a:t>Bar Mock Trial</a:t>
            </a:r>
          </a:p>
          <a:p>
            <a:r>
              <a:rPr lang="en-US" sz="2400" dirty="0">
                <a:solidFill>
                  <a:srgbClr val="012346"/>
                </a:solidFill>
              </a:rPr>
              <a:t>Young Enterprise</a:t>
            </a:r>
          </a:p>
          <a:p>
            <a:r>
              <a:rPr lang="en-US" sz="2400" dirty="0">
                <a:solidFill>
                  <a:srgbClr val="012346"/>
                </a:solidFill>
              </a:rPr>
              <a:t>Performing Arts</a:t>
            </a:r>
          </a:p>
          <a:p>
            <a:r>
              <a:rPr lang="en-US" sz="2400" dirty="0">
                <a:solidFill>
                  <a:srgbClr val="012346"/>
                </a:solidFill>
              </a:rPr>
              <a:t>Creative Writing</a:t>
            </a:r>
            <a:endParaRPr lang="en-GB" sz="2400" dirty="0">
              <a:solidFill>
                <a:srgbClr val="0123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8767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C00F5-7E08-427E-7C36-5DA6EA98B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258" y="600434"/>
            <a:ext cx="3943622" cy="672751"/>
          </a:xfrm>
        </p:spPr>
        <p:txBody>
          <a:bodyPr anchor="t">
            <a:normAutofit/>
          </a:bodyPr>
          <a:lstStyle/>
          <a:p>
            <a:r>
              <a:rPr lang="en-US" sz="4000" b="1" dirty="0"/>
              <a:t>Options?</a:t>
            </a:r>
            <a:endParaRPr lang="en-GB" sz="40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4706F0-CC62-7AC7-827A-142F40AA21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258" y="1273185"/>
            <a:ext cx="5222631" cy="4946629"/>
          </a:xfrm>
        </p:spPr>
        <p:txBody>
          <a:bodyPr>
            <a:noAutofit/>
          </a:bodyPr>
          <a:lstStyle/>
          <a:p>
            <a:r>
              <a:rPr lang="en-US" dirty="0"/>
              <a:t>Wilmslow High School Sixth Form</a:t>
            </a:r>
          </a:p>
          <a:p>
            <a:r>
              <a:rPr lang="en-US" dirty="0"/>
              <a:t>Local Sixth Form College</a:t>
            </a:r>
          </a:p>
          <a:p>
            <a:pPr marL="0" indent="0">
              <a:buNone/>
            </a:pPr>
            <a:r>
              <a:rPr lang="en-US" dirty="0"/>
              <a:t>	Macclesfield College</a:t>
            </a:r>
          </a:p>
          <a:p>
            <a:pPr marL="0" indent="0">
              <a:buNone/>
            </a:pPr>
            <a:r>
              <a:rPr lang="en-US" dirty="0"/>
              <a:t>	Cheadle College</a:t>
            </a:r>
          </a:p>
          <a:p>
            <a:pPr marL="0" indent="0">
              <a:buNone/>
            </a:pPr>
            <a:r>
              <a:rPr lang="en-US" dirty="0"/>
              <a:t>	Stockport College</a:t>
            </a:r>
          </a:p>
          <a:p>
            <a:pPr marL="0" indent="0">
              <a:buNone/>
            </a:pPr>
            <a:r>
              <a:rPr lang="en-US" dirty="0"/>
              <a:t>	Trafford College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err="1"/>
              <a:t>Reaseheath</a:t>
            </a:r>
            <a:r>
              <a:rPr lang="en-US" dirty="0"/>
              <a:t> College</a:t>
            </a:r>
          </a:p>
          <a:p>
            <a:pPr marL="0" indent="0">
              <a:buNone/>
            </a:pPr>
            <a:r>
              <a:rPr lang="en-US" dirty="0"/>
              <a:t>	Manchester Access College</a:t>
            </a:r>
          </a:p>
          <a:p>
            <a:pPr marL="0" indent="0">
              <a:buNone/>
            </a:pPr>
            <a:r>
              <a:rPr lang="en-US" dirty="0"/>
              <a:t>	Manchester College</a:t>
            </a:r>
          </a:p>
          <a:p>
            <a:r>
              <a:rPr lang="en-US" dirty="0"/>
              <a:t>Apprenticeship</a:t>
            </a:r>
            <a:endParaRPr lang="en-GB" dirty="0"/>
          </a:p>
        </p:txBody>
      </p:sp>
      <p:pic>
        <p:nvPicPr>
          <p:cNvPr id="5" name="Picture 4" descr="Abstract blurred public library with bookshelves">
            <a:extLst>
              <a:ext uri="{FF2B5EF4-FFF2-40B4-BE49-F238E27FC236}">
                <a16:creationId xmlns:a16="http://schemas.microsoft.com/office/drawing/2014/main" id="{0AD01B38-20DE-8560-E6AE-C5CB7611EC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01" r="29333" b="-1"/>
          <a:stretch/>
        </p:blipFill>
        <p:spPr>
          <a:xfrm>
            <a:off x="5650992" y="10"/>
            <a:ext cx="654100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5912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arge green field with buildings in the background&#10;&#10;Description automatically generated with low confidence">
            <a:extLst>
              <a:ext uri="{FF2B5EF4-FFF2-40B4-BE49-F238E27FC236}">
                <a16:creationId xmlns:a16="http://schemas.microsoft.com/office/drawing/2014/main" id="{FC8FC3F7-2668-0C81-7B70-777C17B3622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>
          <a:xfrm>
            <a:off x="-3049" y="10"/>
            <a:ext cx="1219200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5EEF6D-4702-0E69-621A-7FF3CDF3C1BE}"/>
              </a:ext>
            </a:extLst>
          </p:cNvPr>
          <p:cNvSpPr txBox="1">
            <a:spLocks/>
          </p:cNvSpPr>
          <p:nvPr/>
        </p:nvSpPr>
        <p:spPr>
          <a:xfrm>
            <a:off x="3048" y="4616476"/>
            <a:ext cx="8650622" cy="211586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4000" b="1" dirty="0">
                <a:solidFill>
                  <a:srgbClr val="012346"/>
                </a:solidFill>
                <a:latin typeface="Calibri"/>
              </a:rPr>
              <a:t>Mrs Cook</a:t>
            </a:r>
          </a:p>
          <a:p>
            <a:pPr algn="r"/>
            <a:r>
              <a:rPr lang="en-GB" sz="4000" b="1" dirty="0">
                <a:solidFill>
                  <a:srgbClr val="012346"/>
                </a:solidFill>
                <a:latin typeface="Calibri"/>
              </a:rPr>
              <a:t>Careers Lead and </a:t>
            </a:r>
          </a:p>
          <a:p>
            <a:pPr algn="r"/>
            <a:r>
              <a:rPr lang="en-GB" sz="4000" b="1" dirty="0">
                <a:solidFill>
                  <a:srgbClr val="012346"/>
                </a:solidFill>
                <a:latin typeface="Calibri"/>
              </a:rPr>
              <a:t>Head of Post-16 Guidance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ACAB35-F95C-72CA-BA00-CEE669063184}"/>
              </a:ext>
            </a:extLst>
          </p:cNvPr>
          <p:cNvSpPr txBox="1">
            <a:spLocks/>
          </p:cNvSpPr>
          <p:nvPr/>
        </p:nvSpPr>
        <p:spPr>
          <a:xfrm>
            <a:off x="2522358" y="2455399"/>
            <a:ext cx="6953327" cy="183357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1234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Content Placeholder 8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C1F62DB3-C5DB-56BB-0719-5E5D01755A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314" y="2862470"/>
            <a:ext cx="2346161" cy="3995530"/>
          </a:xfrm>
        </p:spPr>
      </p:pic>
    </p:spTree>
    <p:extLst>
      <p:ext uri="{BB962C8B-B14F-4D97-AF65-F5344CB8AC3E}">
        <p14:creationId xmlns:p14="http://schemas.microsoft.com/office/powerpoint/2010/main" val="3954022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11624" y="1121842"/>
            <a:ext cx="7128792" cy="45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7295" y="733886"/>
            <a:ext cx="11019187" cy="4728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 dirty="0">
                <a:solidFill>
                  <a:srgbClr val="012346"/>
                </a:solidFill>
                <a:latin typeface="+mj-lt"/>
                <a:ea typeface="+mj-ea"/>
                <a:cs typeface="+mj-cs"/>
              </a:rPr>
              <a:t>What do our sixth form students do next?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 dirty="0">
                <a:solidFill>
                  <a:srgbClr val="012346"/>
                </a:solidFill>
                <a:latin typeface="+mj-lt"/>
                <a:ea typeface="+mj-ea"/>
                <a:cs typeface="+mj-cs"/>
              </a:rPr>
              <a:t>Year 13 2023 leavers (207 students):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28600" marR="0" lvl="0" indent="-2286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400" dirty="0">
                <a:solidFill>
                  <a:srgbClr val="012346"/>
                </a:solidFill>
              </a:rPr>
              <a:t>123 students started in higher education this autumn.  More have taken gap years and already have places confirmed or are applying for 2024 entry</a:t>
            </a:r>
          </a:p>
          <a:p>
            <a:pPr marL="228600" marR="0" lvl="0" indent="-2286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2400" dirty="0">
              <a:solidFill>
                <a:srgbClr val="012346"/>
              </a:solidFill>
            </a:endParaRPr>
          </a:p>
          <a:p>
            <a:pPr marL="228600" marR="0" lvl="0" indent="-2286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400" dirty="0">
                <a:solidFill>
                  <a:srgbClr val="012346"/>
                </a:solidFill>
              </a:rPr>
              <a:t>22% of the cohort started at Russell Group universities</a:t>
            </a:r>
          </a:p>
          <a:p>
            <a:pPr marL="228600" marR="0" lvl="0" indent="-2286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2400" dirty="0">
              <a:solidFill>
                <a:srgbClr val="012346"/>
              </a:solidFill>
            </a:endParaRPr>
          </a:p>
          <a:p>
            <a:pPr marL="228600" marR="0" lvl="0" indent="-2286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400" dirty="0">
                <a:solidFill>
                  <a:srgbClr val="012346"/>
                </a:solidFill>
              </a:rPr>
              <a:t>2 students to Oxbridge and 1 for Veterinary Science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15CB8F15-2ABF-BB56-8109-78EF25870C3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8720" y="6014058"/>
            <a:ext cx="2533280" cy="5832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06835527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E7102-941D-49E9-B760-838726990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027" y="355600"/>
            <a:ext cx="11334607" cy="114300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4000" b="1" dirty="0">
                <a:solidFill>
                  <a:srgbClr val="012346"/>
                </a:solidFill>
              </a:rPr>
              <a:t>Non-university routes</a:t>
            </a:r>
            <a:endParaRPr lang="en-GB" sz="4000" b="1" dirty="0">
              <a:solidFill>
                <a:srgbClr val="012346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656D8F-A607-4DCE-A54F-83E8B6BAF5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4871" y="1497014"/>
            <a:ext cx="5622729" cy="4759325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>
                <a:solidFill>
                  <a:srgbClr val="012346"/>
                </a:solidFill>
              </a:rPr>
              <a:t>A growing number of students following apprenticeship and degree apprenticeship routes or are choosing to work full-time.</a:t>
            </a:r>
            <a:endParaRPr lang="en-GB" sz="2400" dirty="0">
              <a:solidFill>
                <a:srgbClr val="012346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C9E66C-DB7C-4B6D-B26F-B7629EAE675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3400" dirty="0">
                <a:solidFill>
                  <a:srgbClr val="012346"/>
                </a:solidFill>
              </a:rPr>
              <a:t>Examples this year include:</a:t>
            </a:r>
          </a:p>
          <a:p>
            <a:pPr marL="0" indent="0">
              <a:buNone/>
            </a:pPr>
            <a:endParaRPr lang="en-US" sz="3400" dirty="0">
              <a:solidFill>
                <a:srgbClr val="012346"/>
              </a:solidFill>
            </a:endParaRPr>
          </a:p>
          <a:p>
            <a:pPr marL="0" indent="0">
              <a:buNone/>
            </a:pPr>
            <a:r>
              <a:rPr lang="en-US" sz="3400" dirty="0">
                <a:solidFill>
                  <a:srgbClr val="012346"/>
                </a:solidFill>
              </a:rPr>
              <a:t>Royal London</a:t>
            </a:r>
          </a:p>
          <a:p>
            <a:pPr marL="0" indent="0">
              <a:buNone/>
            </a:pPr>
            <a:r>
              <a:rPr lang="en-US" sz="3400" dirty="0">
                <a:solidFill>
                  <a:srgbClr val="012346"/>
                </a:solidFill>
              </a:rPr>
              <a:t>The Hut Group</a:t>
            </a:r>
          </a:p>
          <a:p>
            <a:pPr marL="0" indent="0">
              <a:buNone/>
            </a:pPr>
            <a:r>
              <a:rPr lang="en-US" sz="3400" dirty="0">
                <a:solidFill>
                  <a:srgbClr val="012346"/>
                </a:solidFill>
              </a:rPr>
              <a:t>Rymans</a:t>
            </a:r>
          </a:p>
          <a:p>
            <a:pPr marL="0" indent="0">
              <a:buNone/>
            </a:pPr>
            <a:r>
              <a:rPr lang="en-US" sz="3400" dirty="0">
                <a:solidFill>
                  <a:srgbClr val="012346"/>
                </a:solidFill>
              </a:rPr>
              <a:t>Thales</a:t>
            </a:r>
          </a:p>
          <a:p>
            <a:pPr marL="0" indent="0">
              <a:buNone/>
            </a:pPr>
            <a:r>
              <a:rPr lang="en-US" sz="3400" dirty="0" err="1">
                <a:solidFill>
                  <a:srgbClr val="012346"/>
                </a:solidFill>
              </a:rPr>
              <a:t>Azetz</a:t>
            </a:r>
            <a:endParaRPr lang="en-US" sz="3400" dirty="0">
              <a:solidFill>
                <a:srgbClr val="012346"/>
              </a:solidFill>
            </a:endParaRPr>
          </a:p>
          <a:p>
            <a:pPr marL="0" indent="0">
              <a:buNone/>
            </a:pPr>
            <a:r>
              <a:rPr lang="en-US" sz="3400" dirty="0">
                <a:solidFill>
                  <a:srgbClr val="012346"/>
                </a:solidFill>
              </a:rPr>
              <a:t>Barclays</a:t>
            </a:r>
          </a:p>
          <a:p>
            <a:pPr marL="0" indent="0">
              <a:buNone/>
            </a:pPr>
            <a:r>
              <a:rPr lang="en-US" sz="3400" dirty="0">
                <a:solidFill>
                  <a:srgbClr val="012346"/>
                </a:solidFill>
              </a:rPr>
              <a:t>S and G Response</a:t>
            </a:r>
          </a:p>
          <a:p>
            <a:pPr marL="0" indent="0">
              <a:buNone/>
            </a:pPr>
            <a:r>
              <a:rPr lang="en-US" sz="3400" dirty="0">
                <a:solidFill>
                  <a:srgbClr val="012346"/>
                </a:solidFill>
              </a:rPr>
              <a:t>Together Finance</a:t>
            </a:r>
          </a:p>
          <a:p>
            <a:pPr marL="0" indent="0">
              <a:buNone/>
            </a:pPr>
            <a:r>
              <a:rPr lang="en-US" sz="3400" dirty="0">
                <a:solidFill>
                  <a:srgbClr val="012346"/>
                </a:solidFill>
              </a:rPr>
              <a:t>Wilmslow Leisure Centre</a:t>
            </a:r>
            <a:endParaRPr lang="en-GB" dirty="0"/>
          </a:p>
        </p:txBody>
      </p:sp>
      <p:pic>
        <p:nvPicPr>
          <p:cNvPr id="5" name="Picture 4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A3919A52-8082-6576-F7D3-30411B173AF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8720" y="6014058"/>
            <a:ext cx="2533280" cy="583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2370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3"/>
          <p:cNvSpPr>
            <a:spLocks noGrp="1"/>
          </p:cNvSpPr>
          <p:nvPr>
            <p:ph type="title"/>
          </p:nvPr>
        </p:nvSpPr>
        <p:spPr>
          <a:xfrm>
            <a:off x="363984" y="116633"/>
            <a:ext cx="11620870" cy="140017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GB" altLang="en-US" sz="4000" b="1" dirty="0">
                <a:solidFill>
                  <a:srgbClr val="012346"/>
                </a:solidFill>
              </a:rPr>
              <a:t>How do we help students to make the right choices about their post-18 futures?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63984" y="1516808"/>
            <a:ext cx="11464032" cy="4792266"/>
          </a:xfrm>
        </p:spPr>
        <p:txBody>
          <a:bodyPr rtlCol="0">
            <a:normAutofit fontScale="25000" lnSpcReduction="20000"/>
          </a:bodyPr>
          <a:lstStyle/>
          <a:p>
            <a:r>
              <a:rPr lang="en-GB" sz="8800" dirty="0">
                <a:solidFill>
                  <a:srgbClr val="012346"/>
                </a:solidFill>
              </a:rPr>
              <a:t>Use of online platform Unifrog and connected activities</a:t>
            </a:r>
          </a:p>
          <a:p>
            <a:pPr lvl="0"/>
            <a:r>
              <a:rPr lang="en-GB" sz="8800" dirty="0">
                <a:solidFill>
                  <a:srgbClr val="012346"/>
                </a:solidFill>
              </a:rPr>
              <a:t>Form tutor guidance</a:t>
            </a:r>
          </a:p>
          <a:p>
            <a:pPr lvl="0"/>
            <a:r>
              <a:rPr lang="en-GB" sz="8800" dirty="0">
                <a:solidFill>
                  <a:srgbClr val="012346"/>
                </a:solidFill>
              </a:rPr>
              <a:t>University speakers</a:t>
            </a:r>
          </a:p>
          <a:p>
            <a:pPr lvl="0"/>
            <a:r>
              <a:rPr lang="en-GB" sz="8800" dirty="0">
                <a:solidFill>
                  <a:srgbClr val="012346"/>
                </a:solidFill>
              </a:rPr>
              <a:t>Apprenticeship speakers</a:t>
            </a:r>
          </a:p>
          <a:p>
            <a:pPr lvl="0"/>
            <a:r>
              <a:rPr lang="en-GB" sz="8800" dirty="0">
                <a:solidFill>
                  <a:srgbClr val="012346"/>
                </a:solidFill>
              </a:rPr>
              <a:t>Support from The Pledge, including Employment Readiness Programme for non-UCAS students</a:t>
            </a:r>
          </a:p>
          <a:p>
            <a:pPr lvl="0"/>
            <a:r>
              <a:rPr lang="en-GB" sz="8800" dirty="0">
                <a:solidFill>
                  <a:srgbClr val="012346"/>
                </a:solidFill>
              </a:rPr>
              <a:t>Alumni</a:t>
            </a:r>
          </a:p>
          <a:p>
            <a:pPr lvl="0"/>
            <a:r>
              <a:rPr lang="en-GB" sz="8800" dirty="0">
                <a:solidFill>
                  <a:srgbClr val="012346"/>
                </a:solidFill>
              </a:rPr>
              <a:t>WHS guidance (personal statements etc...)</a:t>
            </a:r>
          </a:p>
          <a:p>
            <a:pPr lvl="0"/>
            <a:r>
              <a:rPr lang="en-GB" sz="8800" dirty="0">
                <a:solidFill>
                  <a:srgbClr val="012346"/>
                </a:solidFill>
              </a:rPr>
              <a:t>Attendance at UCAS convention (March 2024)</a:t>
            </a:r>
          </a:p>
          <a:p>
            <a:pPr lvl="0"/>
            <a:r>
              <a:rPr lang="en-GB" sz="8800" dirty="0">
                <a:solidFill>
                  <a:srgbClr val="012346"/>
                </a:solidFill>
              </a:rPr>
              <a:t>Attendance at Oxbridge convention (March 2024)</a:t>
            </a:r>
          </a:p>
          <a:p>
            <a:pPr lvl="0"/>
            <a:r>
              <a:rPr lang="en-GB" sz="8800" dirty="0">
                <a:solidFill>
                  <a:srgbClr val="012346"/>
                </a:solidFill>
              </a:rPr>
              <a:t>Advice on open days and encouragement to attend these</a:t>
            </a:r>
          </a:p>
          <a:p>
            <a:pPr lvl="0"/>
            <a:r>
              <a:rPr lang="en-GB" sz="8800" dirty="0">
                <a:solidFill>
                  <a:srgbClr val="012346"/>
                </a:solidFill>
              </a:rPr>
              <a:t>Promotion of opportunities in all post-18 destination areas through weekly bulletin and emails</a:t>
            </a:r>
          </a:p>
          <a:p>
            <a:pPr lvl="0"/>
            <a:r>
              <a:rPr lang="en-GB" sz="8800" dirty="0">
                <a:solidFill>
                  <a:srgbClr val="012346"/>
                </a:solidFill>
              </a:rPr>
              <a:t>Specialist careers adviser for individual careers advice appointments</a:t>
            </a:r>
          </a:p>
          <a:p>
            <a:pPr lvl="0"/>
            <a:r>
              <a:rPr lang="en-GB" sz="8800" dirty="0">
                <a:solidFill>
                  <a:srgbClr val="012346"/>
                </a:solidFill>
              </a:rPr>
              <a:t>Early applicant support (Oxbridge, dentists, medics and vets)</a:t>
            </a:r>
          </a:p>
          <a:p>
            <a:pPr lvl="0"/>
            <a:r>
              <a:rPr lang="en-GB" sz="8800" dirty="0">
                <a:solidFill>
                  <a:srgbClr val="012346"/>
                </a:solidFill>
              </a:rPr>
              <a:t>Excellent support for all students with their personal writing </a:t>
            </a:r>
          </a:p>
          <a:p>
            <a:pPr marL="182880" indent="-182880" algn="ctr">
              <a:buNone/>
              <a:defRPr/>
            </a:pPr>
            <a:r>
              <a:rPr lang="en-GB" sz="5100" b="1" dirty="0"/>
              <a:t>      </a:t>
            </a:r>
            <a:endParaRPr lang="en-GB" sz="45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2376" y="3429000"/>
            <a:ext cx="2319384" cy="1104027"/>
          </a:xfrm>
          <a:prstGeom prst="rect">
            <a:avLst/>
          </a:prstGeom>
        </p:spPr>
      </p:pic>
      <p:pic>
        <p:nvPicPr>
          <p:cNvPr id="3" name="Picture 2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236D6F30-B2E0-2FB5-84AC-C44A0AA8DF2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8720" y="6014058"/>
            <a:ext cx="2533280" cy="583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8785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19D32F93-50AC-4C46-A5DB-291C60DDB7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A63DF56E-FD05-1629-D5E3-69917A268E4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9303" y="1120392"/>
            <a:ext cx="9613397" cy="2211083"/>
          </a:xfrm>
          <a:prstGeom prst="rect">
            <a:avLst/>
          </a:prstGeom>
        </p:spPr>
      </p:pic>
      <p:sp>
        <p:nvSpPr>
          <p:cNvPr id="57" name="Right Triangle 56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AE0146-5125-46FC-89C8-5F986A353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9304" y="3429000"/>
            <a:ext cx="8921672" cy="171330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Is Wilmslow High School Sixth Form the best option for me?</a:t>
            </a:r>
          </a:p>
        </p:txBody>
      </p:sp>
    </p:spTree>
    <p:extLst>
      <p:ext uri="{BB962C8B-B14F-4D97-AF65-F5344CB8AC3E}">
        <p14:creationId xmlns:p14="http://schemas.microsoft.com/office/powerpoint/2010/main" val="2145651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3"/>
          <p:cNvSpPr>
            <a:spLocks noGrp="1"/>
          </p:cNvSpPr>
          <p:nvPr>
            <p:ph type="title"/>
          </p:nvPr>
        </p:nvSpPr>
        <p:spPr>
          <a:xfrm>
            <a:off x="363984" y="116633"/>
            <a:ext cx="11620870" cy="140017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altLang="en-US" sz="4000" b="1" dirty="0">
                <a:solidFill>
                  <a:srgbClr val="012346"/>
                </a:solidFill>
              </a:rPr>
              <a:t>It’s important to explore other options</a:t>
            </a:r>
            <a:endParaRPr lang="en-GB" altLang="en-US" sz="4000" b="1" dirty="0">
              <a:solidFill>
                <a:srgbClr val="012346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63984" y="1516807"/>
            <a:ext cx="11464032" cy="5080543"/>
          </a:xfrm>
        </p:spPr>
        <p:txBody>
          <a:bodyPr rtlCol="0">
            <a:normAutofit/>
          </a:bodyPr>
          <a:lstStyle/>
          <a:p>
            <a:r>
              <a:rPr lang="en-US" sz="2400" dirty="0"/>
              <a:t>Don’t come back to the sixth form because it’s the easy option</a:t>
            </a:r>
          </a:p>
          <a:p>
            <a:r>
              <a:rPr lang="en-US" sz="2400" dirty="0"/>
              <a:t>Don’t come back to the sixth form because your friends are coming back</a:t>
            </a:r>
          </a:p>
          <a:p>
            <a:r>
              <a:rPr lang="en-US" sz="2400" dirty="0"/>
              <a:t>Do what’s right for you</a:t>
            </a:r>
          </a:p>
          <a:p>
            <a:r>
              <a:rPr lang="en-US" sz="2400" dirty="0"/>
              <a:t>Every year </a:t>
            </a:r>
            <a:r>
              <a:rPr lang="en-US" sz="2400" dirty="0" err="1"/>
              <a:t>Year</a:t>
            </a:r>
            <a:r>
              <a:rPr lang="en-US" sz="2400" dirty="0"/>
              <a:t> 12 students underestimate how hard A-level courses are, make course changes in October and end up on courses that they’re not overly interested in</a:t>
            </a:r>
          </a:p>
          <a:p>
            <a:r>
              <a:rPr lang="en-US" sz="2400" dirty="0"/>
              <a:t>Every year </a:t>
            </a:r>
            <a:r>
              <a:rPr lang="en-US" sz="2400" dirty="0" err="1"/>
              <a:t>Year</a:t>
            </a:r>
            <a:r>
              <a:rPr lang="en-US" sz="2400" dirty="0"/>
              <a:t> 12 students opt to leave - either part way through the year or at the end of the year</a:t>
            </a:r>
          </a:p>
          <a:p>
            <a:r>
              <a:rPr lang="en-US" sz="2400" dirty="0"/>
              <a:t>T levels or other vocational courses in local colleges</a:t>
            </a:r>
          </a:p>
          <a:p>
            <a:r>
              <a:rPr lang="en-US" sz="2400" dirty="0"/>
              <a:t>Apprenticeships</a:t>
            </a:r>
          </a:p>
          <a:p>
            <a:r>
              <a:rPr lang="en-US" sz="2400" dirty="0"/>
              <a:t>Make informed choices</a:t>
            </a:r>
          </a:p>
          <a:p>
            <a:pPr marL="182880" indent="-182880" algn="ctr">
              <a:buNone/>
              <a:defRPr/>
            </a:pPr>
            <a:endParaRPr lang="en-GB" sz="24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146" y="5834848"/>
            <a:ext cx="2319384" cy="1104027"/>
          </a:xfrm>
          <a:prstGeom prst="rect">
            <a:avLst/>
          </a:prstGeom>
        </p:spPr>
      </p:pic>
      <p:pic>
        <p:nvPicPr>
          <p:cNvPr id="3" name="Picture 2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236D6F30-B2E0-2FB5-84AC-C44A0AA8DF2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8720" y="6014058"/>
            <a:ext cx="2533280" cy="583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9798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Sixth Form Application Process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sz="3600" dirty="0"/>
          </a:p>
        </p:txBody>
      </p:sp>
      <p:pic>
        <p:nvPicPr>
          <p:cNvPr id="5" name="Picture 4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F48745CC-0714-AFB9-A089-2035A38B92A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022" y="6009164"/>
            <a:ext cx="2533280" cy="583293"/>
          </a:xfrm>
          <a:prstGeom prst="rect">
            <a:avLst/>
          </a:prstGeom>
        </p:spPr>
      </p:pic>
      <p:pic>
        <p:nvPicPr>
          <p:cNvPr id="6" name="Picture 5" descr="A large green field with buildings in the background&#10;&#10;Description automatically generated with low confidence">
            <a:extLst>
              <a:ext uri="{FF2B5EF4-FFF2-40B4-BE49-F238E27FC236}">
                <a16:creationId xmlns:a16="http://schemas.microsoft.com/office/drawing/2014/main" id="{C9A63CC5-3057-5759-721C-78DB9067E0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>
          <a:xfrm>
            <a:off x="-3049" y="10"/>
            <a:ext cx="121920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5336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3"/>
          <p:cNvSpPr>
            <a:spLocks noGrp="1"/>
          </p:cNvSpPr>
          <p:nvPr>
            <p:ph type="title"/>
          </p:nvPr>
        </p:nvSpPr>
        <p:spPr>
          <a:xfrm>
            <a:off x="363984" y="116633"/>
            <a:ext cx="11620870" cy="140017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altLang="en-US" sz="4000" b="1" dirty="0">
                <a:solidFill>
                  <a:srgbClr val="012346"/>
                </a:solidFill>
              </a:rPr>
              <a:t>What next?</a:t>
            </a:r>
            <a:endParaRPr lang="en-GB" altLang="en-US" sz="4000" b="1" dirty="0">
              <a:solidFill>
                <a:srgbClr val="012346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63984" y="1525685"/>
            <a:ext cx="11464032" cy="5080543"/>
          </a:xfrm>
        </p:spPr>
        <p:txBody>
          <a:bodyPr rtlCol="0">
            <a:normAutofit/>
          </a:bodyPr>
          <a:lstStyle/>
          <a:p>
            <a:r>
              <a:rPr lang="en-US" sz="2400" dirty="0"/>
              <a:t>Knowing all students’ plans for September 2024</a:t>
            </a:r>
          </a:p>
          <a:p>
            <a:endParaRPr lang="en-US" sz="2400" dirty="0"/>
          </a:p>
          <a:p>
            <a:r>
              <a:rPr lang="en-US" sz="2400" dirty="0"/>
              <a:t>An ‘Expression of Interest’</a:t>
            </a:r>
          </a:p>
          <a:p>
            <a:endParaRPr lang="en-US" sz="2400" dirty="0"/>
          </a:p>
          <a:p>
            <a:r>
              <a:rPr lang="en-US" sz="2400" dirty="0"/>
              <a:t>Making </a:t>
            </a:r>
            <a:r>
              <a:rPr lang="en-US" sz="2400" b="1" dirty="0"/>
              <a:t>realistic choices </a:t>
            </a:r>
            <a:r>
              <a:rPr lang="en-US" sz="2400" dirty="0"/>
              <a:t>so that we can prepare a </a:t>
            </a:r>
            <a:r>
              <a:rPr lang="en-US" sz="2400" b="1" dirty="0"/>
              <a:t>realistic timetable</a:t>
            </a:r>
          </a:p>
          <a:p>
            <a:endParaRPr lang="en-US" sz="2400" dirty="0"/>
          </a:p>
          <a:p>
            <a:r>
              <a:rPr lang="en-US" sz="2400" dirty="0"/>
              <a:t>Viable courses depend on our ability to staff them and numbers that opt for them</a:t>
            </a:r>
          </a:p>
          <a:p>
            <a:endParaRPr lang="en-US" sz="2400" dirty="0"/>
          </a:p>
          <a:p>
            <a:r>
              <a:rPr lang="en-US" sz="2400" dirty="0"/>
              <a:t>Students making the connection between their effort NOW and what we will be able to offer them next August </a:t>
            </a:r>
          </a:p>
        </p:txBody>
      </p:sp>
      <p:pic>
        <p:nvPicPr>
          <p:cNvPr id="3" name="Picture 2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236D6F30-B2E0-2FB5-84AC-C44A0AA8DF2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8720" y="6014058"/>
            <a:ext cx="2533280" cy="583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5295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3"/>
          <p:cNvSpPr>
            <a:spLocks noGrp="1"/>
          </p:cNvSpPr>
          <p:nvPr>
            <p:ph type="title"/>
          </p:nvPr>
        </p:nvSpPr>
        <p:spPr>
          <a:xfrm>
            <a:off x="363984" y="116633"/>
            <a:ext cx="11620870" cy="140017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altLang="en-US" sz="4000" b="1" dirty="0">
                <a:solidFill>
                  <a:srgbClr val="012346"/>
                </a:solidFill>
              </a:rPr>
              <a:t>What next?</a:t>
            </a:r>
            <a:endParaRPr lang="en-GB" altLang="en-US" sz="4000" b="1" dirty="0">
              <a:solidFill>
                <a:srgbClr val="012346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63984" y="1525685"/>
            <a:ext cx="11464032" cy="5080543"/>
          </a:xfrm>
        </p:spPr>
        <p:txBody>
          <a:bodyPr rtlCol="0">
            <a:normAutofit/>
          </a:bodyPr>
          <a:lstStyle/>
          <a:p>
            <a:r>
              <a:rPr lang="en-US" sz="2400" dirty="0"/>
              <a:t>Applications from WHS Year 11 students are made through Firefly</a:t>
            </a:r>
          </a:p>
          <a:p>
            <a:endParaRPr lang="en-US" sz="2400" dirty="0"/>
          </a:p>
          <a:p>
            <a:r>
              <a:rPr lang="en-GB" sz="2400" dirty="0"/>
              <a:t>Applications from Year 11 students from other schools are made through our website. Link will be on the home page. </a:t>
            </a:r>
            <a:r>
              <a:rPr lang="en-GB" sz="24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www.wilmslowhigh.com</a:t>
            </a:r>
            <a:endParaRPr lang="en-GB" sz="2400" dirty="0"/>
          </a:p>
          <a:p>
            <a:endParaRPr lang="en-GB" sz="2400" dirty="0"/>
          </a:p>
          <a:p>
            <a:r>
              <a:rPr lang="en-US" sz="2400" dirty="0"/>
              <a:t>All applications need to be submitted by </a:t>
            </a:r>
            <a:r>
              <a:rPr lang="en-US" sz="2400" dirty="0">
                <a:solidFill>
                  <a:srgbClr val="FF0000"/>
                </a:solidFill>
              </a:rPr>
              <a:t>Friday 8 December</a:t>
            </a:r>
          </a:p>
          <a:p>
            <a:endParaRPr lang="en-US" sz="2400" dirty="0">
              <a:solidFill>
                <a:srgbClr val="FF0000"/>
              </a:solidFill>
            </a:endParaRPr>
          </a:p>
          <a:p>
            <a:r>
              <a:rPr lang="en-US" sz="2400" dirty="0"/>
              <a:t>Application forms will go live from </a:t>
            </a:r>
            <a:r>
              <a:rPr lang="en-US" sz="2400" dirty="0">
                <a:solidFill>
                  <a:srgbClr val="FF0000"/>
                </a:solidFill>
              </a:rPr>
              <a:t>Friday 3 November</a:t>
            </a:r>
            <a:endParaRPr lang="en-GB" sz="2400" dirty="0"/>
          </a:p>
        </p:txBody>
      </p:sp>
      <p:pic>
        <p:nvPicPr>
          <p:cNvPr id="3" name="Picture 2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236D6F30-B2E0-2FB5-84AC-C44A0AA8DF2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8720" y="6014058"/>
            <a:ext cx="2533280" cy="583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2755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3"/>
          <p:cNvSpPr>
            <a:spLocks noGrp="1"/>
          </p:cNvSpPr>
          <p:nvPr>
            <p:ph type="title"/>
          </p:nvPr>
        </p:nvSpPr>
        <p:spPr>
          <a:xfrm>
            <a:off x="363984" y="116633"/>
            <a:ext cx="11620870" cy="140017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altLang="en-US" sz="4000" b="1" dirty="0">
                <a:solidFill>
                  <a:srgbClr val="012346"/>
                </a:solidFill>
              </a:rPr>
              <a:t>What next?</a:t>
            </a:r>
            <a:endParaRPr lang="en-GB" altLang="en-US" sz="4000" b="1" dirty="0">
              <a:solidFill>
                <a:srgbClr val="012346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63984" y="1525685"/>
            <a:ext cx="11464032" cy="5080543"/>
          </a:xfrm>
        </p:spPr>
        <p:txBody>
          <a:bodyPr rtlCol="0">
            <a:normAutofit/>
          </a:bodyPr>
          <a:lstStyle/>
          <a:p>
            <a:r>
              <a:rPr lang="en-GB" sz="2400" dirty="0"/>
              <a:t>Please think about the next step after sixth form when choosing your courses.  Use the </a:t>
            </a:r>
            <a:r>
              <a:rPr lang="en-GB" sz="24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www.ucas.com</a:t>
            </a:r>
            <a:r>
              <a:rPr lang="en-GB" sz="2400" dirty="0"/>
              <a:t> website to help inform your decision</a:t>
            </a:r>
          </a:p>
          <a:p>
            <a:endParaRPr lang="en-GB" sz="2400" dirty="0"/>
          </a:p>
          <a:p>
            <a:r>
              <a:rPr lang="en-GB" sz="2400" dirty="0"/>
              <a:t>Please seek advice and guidance from teachers and the sixth form team if you are uncertain about choices</a:t>
            </a:r>
          </a:p>
          <a:p>
            <a:endParaRPr lang="en-GB" sz="2400" dirty="0"/>
          </a:p>
          <a:p>
            <a:r>
              <a:rPr lang="en-GB" sz="2400" dirty="0"/>
              <a:t>Please consider the entry requirements for each subject. Are these realistic?</a:t>
            </a:r>
          </a:p>
          <a:p>
            <a:endParaRPr lang="en-GB" sz="2400" dirty="0"/>
          </a:p>
          <a:p>
            <a:r>
              <a:rPr lang="en-GB" sz="2400" dirty="0"/>
              <a:t>Sixth Form entry criteria – Five Grade 4-9 in full GCSE or Pass – Distinction in L2 BTEC courses</a:t>
            </a:r>
          </a:p>
        </p:txBody>
      </p:sp>
      <p:pic>
        <p:nvPicPr>
          <p:cNvPr id="3" name="Picture 2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236D6F30-B2E0-2FB5-84AC-C44A0AA8DF2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8720" y="6014058"/>
            <a:ext cx="2533280" cy="583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5650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C00F5-7E08-427E-7C36-5DA6EA98B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452" y="494519"/>
            <a:ext cx="3971507" cy="1402470"/>
          </a:xfrm>
        </p:spPr>
        <p:txBody>
          <a:bodyPr anchor="t">
            <a:normAutofit/>
          </a:bodyPr>
          <a:lstStyle/>
          <a:p>
            <a:r>
              <a:rPr lang="en-US" sz="4000" b="1" dirty="0"/>
              <a:t>Qualifications</a:t>
            </a:r>
            <a:endParaRPr lang="en-GB" sz="40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4706F0-CC62-7AC7-827A-142F40AA21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351" y="1195754"/>
            <a:ext cx="5096295" cy="4946629"/>
          </a:xfrm>
        </p:spPr>
        <p:txBody>
          <a:bodyPr>
            <a:noAutofit/>
          </a:bodyPr>
          <a:lstStyle/>
          <a:p>
            <a:endParaRPr lang="en-US" dirty="0"/>
          </a:p>
          <a:p>
            <a:r>
              <a:rPr lang="en-US" dirty="0"/>
              <a:t>A-levels</a:t>
            </a:r>
          </a:p>
          <a:p>
            <a:r>
              <a:rPr lang="en-US" dirty="0"/>
              <a:t>BTEC</a:t>
            </a:r>
          </a:p>
          <a:p>
            <a:r>
              <a:rPr lang="en-US" dirty="0"/>
              <a:t>A combination of A-levels and BTECs</a:t>
            </a:r>
          </a:p>
          <a:p>
            <a:r>
              <a:rPr lang="en-US" dirty="0"/>
              <a:t>Level 2 and 3 BTEC courses</a:t>
            </a:r>
          </a:p>
          <a:p>
            <a:r>
              <a:rPr lang="en-US" dirty="0"/>
              <a:t>Vocational Courses</a:t>
            </a:r>
          </a:p>
          <a:p>
            <a:r>
              <a:rPr lang="en-US" dirty="0"/>
              <a:t>T Levels</a:t>
            </a:r>
          </a:p>
          <a:p>
            <a:r>
              <a:rPr lang="en-US" dirty="0"/>
              <a:t>Apprenticeship</a:t>
            </a:r>
            <a:endParaRPr lang="en-GB" dirty="0"/>
          </a:p>
        </p:txBody>
      </p:sp>
      <p:pic>
        <p:nvPicPr>
          <p:cNvPr id="5" name="Picture 4" descr="Abstract blurred public library with bookshelves">
            <a:extLst>
              <a:ext uri="{FF2B5EF4-FFF2-40B4-BE49-F238E27FC236}">
                <a16:creationId xmlns:a16="http://schemas.microsoft.com/office/drawing/2014/main" id="{0AD01B38-20DE-8560-E6AE-C5CB7611EC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01" r="29333" b="-1"/>
          <a:stretch/>
        </p:blipFill>
        <p:spPr>
          <a:xfrm>
            <a:off x="5650992" y="10"/>
            <a:ext cx="654100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0854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23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arge green field with buildings in the background&#10;&#10;Description automatically generated with low confidence">
            <a:extLst>
              <a:ext uri="{FF2B5EF4-FFF2-40B4-BE49-F238E27FC236}">
                <a16:creationId xmlns:a16="http://schemas.microsoft.com/office/drawing/2014/main" id="{FC8FC3F7-2668-0C81-7B70-777C17B3622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>
          <a:xfrm>
            <a:off x="-3049" y="10"/>
            <a:ext cx="12192000" cy="6857990"/>
          </a:xfrm>
          <a:prstGeom prst="rect">
            <a:avLst/>
          </a:prstGeom>
        </p:spPr>
      </p:pic>
      <p:pic>
        <p:nvPicPr>
          <p:cNvPr id="7" name="Content Placeholder 6" descr="Logo, company name&#10;&#10;Description automatically generated">
            <a:extLst>
              <a:ext uri="{FF2B5EF4-FFF2-40B4-BE49-F238E27FC236}">
                <a16:creationId xmlns:a16="http://schemas.microsoft.com/office/drawing/2014/main" id="{F83D381C-9A25-24A5-8F72-4D3CA9050B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6666" y="4402601"/>
            <a:ext cx="4798667" cy="2225936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5EEF6D-4702-0E69-621A-7FF3CDF3C1BE}"/>
              </a:ext>
            </a:extLst>
          </p:cNvPr>
          <p:cNvSpPr txBox="1">
            <a:spLocks/>
          </p:cNvSpPr>
          <p:nvPr/>
        </p:nvSpPr>
        <p:spPr>
          <a:xfrm>
            <a:off x="-1" y="338172"/>
            <a:ext cx="12188952" cy="211586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randon Grotesque Bold"/>
                <a:ea typeface="+mj-ea"/>
                <a:cs typeface="+mj-cs"/>
              </a:rPr>
              <a:t>ENJOY YOUR EVENING!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ACAB35-F95C-72CA-BA00-CEE669063184}"/>
              </a:ext>
            </a:extLst>
          </p:cNvPr>
          <p:cNvSpPr txBox="1">
            <a:spLocks/>
          </p:cNvSpPr>
          <p:nvPr/>
        </p:nvSpPr>
        <p:spPr>
          <a:xfrm>
            <a:off x="2522358" y="2455399"/>
            <a:ext cx="6953327" cy="183357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1234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5973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B9205B-92EE-A556-8872-CBAF96505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251" y="119400"/>
            <a:ext cx="5554459" cy="1708242"/>
          </a:xfrm>
        </p:spPr>
        <p:txBody>
          <a:bodyPr anchor="ctr">
            <a:normAutofit/>
          </a:bodyPr>
          <a:lstStyle/>
          <a:p>
            <a:r>
              <a:rPr lang="en-US" sz="4000" b="1" dirty="0"/>
              <a:t>Vocational Courses</a:t>
            </a:r>
            <a:endParaRPr lang="en-GB" sz="40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CE94BD-0C82-606D-1370-98275B610A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251" y="1947042"/>
            <a:ext cx="5678745" cy="3937437"/>
          </a:xfrm>
        </p:spPr>
        <p:txBody>
          <a:bodyPr anchor="ctr">
            <a:normAutofit/>
          </a:bodyPr>
          <a:lstStyle/>
          <a:p>
            <a:r>
              <a:rPr lang="en-US" sz="2400" dirty="0"/>
              <a:t>Designed of those who like a hands-on practical approach to learning, providing an alternative to A-levels, focusing on one specialist area</a:t>
            </a:r>
          </a:p>
          <a:p>
            <a:r>
              <a:rPr lang="en-US" sz="2400" dirty="0"/>
              <a:t>Provides work experience, skills and knowledge to progress into a particular industry, Apprenticeship or onto University</a:t>
            </a:r>
            <a:endParaRPr lang="en-GB" sz="2400" dirty="0"/>
          </a:p>
        </p:txBody>
      </p:sp>
      <p:pic>
        <p:nvPicPr>
          <p:cNvPr id="5" name="Picture 4" descr="Abstract blurred public library with bookshelves">
            <a:extLst>
              <a:ext uri="{FF2B5EF4-FFF2-40B4-BE49-F238E27FC236}">
                <a16:creationId xmlns:a16="http://schemas.microsoft.com/office/drawing/2014/main" id="{9A7DB92D-22E5-4E0B-B025-28A504FF66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12" r="35252" b="-1"/>
          <a:stretch/>
        </p:blipFill>
        <p:spPr>
          <a:xfrm>
            <a:off x="6857797" y="-10886"/>
            <a:ext cx="5334204" cy="6868886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10993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B9205B-92EE-A556-8872-CBAF96505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92" y="129836"/>
            <a:ext cx="5616603" cy="1708242"/>
          </a:xfrm>
        </p:spPr>
        <p:txBody>
          <a:bodyPr anchor="ctr">
            <a:normAutofit/>
          </a:bodyPr>
          <a:lstStyle/>
          <a:p>
            <a:r>
              <a:rPr lang="en-US" sz="4000" b="1" dirty="0"/>
              <a:t>Apprenticeships</a:t>
            </a:r>
            <a:endParaRPr lang="en-GB" sz="40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CE94BD-0C82-606D-1370-98275B610A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93" y="1364958"/>
            <a:ext cx="6285391" cy="4998129"/>
          </a:xfrm>
        </p:spPr>
        <p:txBody>
          <a:bodyPr anchor="ctr">
            <a:normAutofit/>
          </a:bodyPr>
          <a:lstStyle/>
          <a:p>
            <a:r>
              <a:rPr lang="en-US" sz="2200" dirty="0"/>
              <a:t>A full time job –apprentices are employed by a company where they will gain hand-on experience and expertise</a:t>
            </a:r>
          </a:p>
          <a:p>
            <a:r>
              <a:rPr lang="en-US" sz="2200" dirty="0"/>
              <a:t>The apprentice will also study for a qualification at the same time as working. They may attend a college once a week or may study completely in the workplace</a:t>
            </a:r>
          </a:p>
          <a:p>
            <a:r>
              <a:rPr lang="en-US" sz="2200" dirty="0"/>
              <a:t>An apprentice earns a salary – the amount earned will depend on the employer</a:t>
            </a:r>
          </a:p>
          <a:p>
            <a:r>
              <a:rPr lang="en-US" sz="2200" dirty="0"/>
              <a:t>Trades, engineering, health and social care, childcare, business, human resources, hospitality, finance, hair and beauty, science….</a:t>
            </a:r>
            <a:endParaRPr lang="en-GB" sz="2200" dirty="0"/>
          </a:p>
          <a:p>
            <a:endParaRPr lang="en-GB" sz="2400" dirty="0"/>
          </a:p>
        </p:txBody>
      </p:sp>
      <p:pic>
        <p:nvPicPr>
          <p:cNvPr id="5" name="Picture 4" descr="Abstract blurred public library with bookshelves">
            <a:extLst>
              <a:ext uri="{FF2B5EF4-FFF2-40B4-BE49-F238E27FC236}">
                <a16:creationId xmlns:a16="http://schemas.microsoft.com/office/drawing/2014/main" id="{9A7DB92D-22E5-4E0B-B025-28A504FF66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12" r="35252" b="-1"/>
          <a:stretch/>
        </p:blipFill>
        <p:spPr>
          <a:xfrm>
            <a:off x="6857797" y="-10886"/>
            <a:ext cx="5334204" cy="6868886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logo with black text&#10;&#10;Description automatically generated">
            <a:extLst>
              <a:ext uri="{FF2B5EF4-FFF2-40B4-BE49-F238E27FC236}">
                <a16:creationId xmlns:a16="http://schemas.microsoft.com/office/drawing/2014/main" id="{10343AD3-EF13-44EF-8C37-62CB29908E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297" y="5638801"/>
            <a:ext cx="28575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5432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0C5AC4-3C12-135E-92C6-31D12B553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0" y="0"/>
            <a:ext cx="5911248" cy="1708242"/>
          </a:xfrm>
        </p:spPr>
        <p:txBody>
          <a:bodyPr anchor="ctr">
            <a:normAutofit/>
          </a:bodyPr>
          <a:lstStyle/>
          <a:p>
            <a:r>
              <a:rPr lang="en-US" sz="4000" b="1" dirty="0"/>
              <a:t>T Levels</a:t>
            </a:r>
            <a:endParaRPr lang="en-GB" sz="40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E318F0-C500-281B-63C8-38EC3D90CA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085" y="1119743"/>
            <a:ext cx="6268808" cy="4296979"/>
          </a:xfrm>
        </p:spPr>
        <p:txBody>
          <a:bodyPr anchor="ctr">
            <a:noAutofit/>
          </a:bodyPr>
          <a:lstStyle/>
          <a:p>
            <a:r>
              <a:rPr lang="en-US" sz="2400" dirty="0"/>
              <a:t>A new type of qualification which allows you to complete work placements alongside your studies</a:t>
            </a:r>
          </a:p>
          <a:p>
            <a:r>
              <a:rPr lang="en-US" sz="2400" dirty="0"/>
              <a:t>Students gain a </a:t>
            </a:r>
            <a:r>
              <a:rPr lang="en-GB" sz="2400" dirty="0"/>
              <a:t>nationally-recognised</a:t>
            </a:r>
            <a:r>
              <a:rPr lang="en-US" sz="2400" dirty="0"/>
              <a:t> qualification, as well as UCAS points to apply for university</a:t>
            </a:r>
          </a:p>
          <a:p>
            <a:r>
              <a:rPr lang="en-US" sz="2400" dirty="0"/>
              <a:t>Equivalent to 3 A-levels – 80% classroom learning, 20% work experience</a:t>
            </a:r>
          </a:p>
          <a:p>
            <a:r>
              <a:rPr lang="en-US" sz="2400" dirty="0"/>
              <a:t>Construction: Design, Surveying and Planning, Digital: Production Design &amp; Development, Health and Social Care, Education and Childcare, Creative Media, Adult Nursing</a:t>
            </a:r>
            <a:endParaRPr lang="en-GB" sz="2400" dirty="0"/>
          </a:p>
        </p:txBody>
      </p:sp>
      <p:pic>
        <p:nvPicPr>
          <p:cNvPr id="5" name="Picture 4" descr="Abstract blurred public library with bookshelves">
            <a:extLst>
              <a:ext uri="{FF2B5EF4-FFF2-40B4-BE49-F238E27FC236}">
                <a16:creationId xmlns:a16="http://schemas.microsoft.com/office/drawing/2014/main" id="{8372BA5A-C6E2-490A-F4B5-AFE79EC544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12" r="35252" b="-1"/>
          <a:stretch/>
        </p:blipFill>
        <p:spPr>
          <a:xfrm>
            <a:off x="6857797" y="-10886"/>
            <a:ext cx="5334204" cy="6868886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A purple background with black arrows&#10;&#10;Description automatically generated">
            <a:extLst>
              <a:ext uri="{FF2B5EF4-FFF2-40B4-BE49-F238E27FC236}">
                <a16:creationId xmlns:a16="http://schemas.microsoft.com/office/drawing/2014/main" id="{744608D7-038E-FBFD-05C8-0700662EF8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6" y="5692413"/>
            <a:ext cx="6673045" cy="1165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2612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23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A9B6D5F-E631-4E1F-BFCE-102368933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279" y="344210"/>
            <a:ext cx="11317356" cy="990600"/>
          </a:xfrm>
        </p:spPr>
        <p:txBody>
          <a:bodyPr anchor="ctr">
            <a:normAutofit/>
          </a:bodyPr>
          <a:lstStyle/>
          <a:p>
            <a:pPr algn="ctr"/>
            <a:r>
              <a:rPr lang="en-GB" sz="5400" b="1" dirty="0">
                <a:solidFill>
                  <a:schemeClr val="bg1"/>
                </a:solidFill>
              </a:rPr>
              <a:t>BTEC and A-level UCAS Points</a:t>
            </a: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74C7F814-DAE5-4EA4-BD47-F2507C9406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8186985"/>
              </p:ext>
            </p:extLst>
          </p:nvPr>
        </p:nvGraphicFramePr>
        <p:xfrm>
          <a:off x="1417983" y="1630017"/>
          <a:ext cx="9157251" cy="3993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2417">
                  <a:extLst>
                    <a:ext uri="{9D8B030D-6E8A-4147-A177-3AD203B41FA5}">
                      <a16:colId xmlns:a16="http://schemas.microsoft.com/office/drawing/2014/main" val="3769368440"/>
                    </a:ext>
                  </a:extLst>
                </a:gridCol>
                <a:gridCol w="3052417">
                  <a:extLst>
                    <a:ext uri="{9D8B030D-6E8A-4147-A177-3AD203B41FA5}">
                      <a16:colId xmlns:a16="http://schemas.microsoft.com/office/drawing/2014/main" val="3081100366"/>
                    </a:ext>
                  </a:extLst>
                </a:gridCol>
                <a:gridCol w="3052417">
                  <a:extLst>
                    <a:ext uri="{9D8B030D-6E8A-4147-A177-3AD203B41FA5}">
                      <a16:colId xmlns:a16="http://schemas.microsoft.com/office/drawing/2014/main" val="3633263016"/>
                    </a:ext>
                  </a:extLst>
                </a:gridCol>
              </a:tblGrid>
              <a:tr h="57053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 Level Grade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BTEC National Grade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UCAS Points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4027541"/>
                  </a:ext>
                </a:extLst>
              </a:tr>
              <a:tr h="57053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A*</a:t>
                      </a:r>
                      <a:endParaRPr lang="en-GB" b="1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D*</a:t>
                      </a:r>
                      <a:r>
                        <a:rPr lang="en-US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 - Distinction*</a:t>
                      </a:r>
                      <a:endParaRPr lang="en-GB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56</a:t>
                      </a:r>
                      <a:endParaRPr lang="en-GB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8941972"/>
                  </a:ext>
                </a:extLst>
              </a:tr>
              <a:tr h="57053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A</a:t>
                      </a:r>
                      <a:endParaRPr lang="en-GB" b="1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D</a:t>
                      </a:r>
                      <a:r>
                        <a:rPr lang="en-US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 - Distinction</a:t>
                      </a:r>
                      <a:endParaRPr lang="en-GB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48</a:t>
                      </a:r>
                      <a:endParaRPr lang="en-GB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2118289"/>
                  </a:ext>
                </a:extLst>
              </a:tr>
              <a:tr h="57053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B</a:t>
                      </a:r>
                      <a:endParaRPr lang="en-GB" b="1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-</a:t>
                      </a:r>
                      <a:endParaRPr lang="en-GB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40</a:t>
                      </a:r>
                      <a:endParaRPr lang="en-GB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3923184"/>
                  </a:ext>
                </a:extLst>
              </a:tr>
              <a:tr h="57053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C</a:t>
                      </a:r>
                      <a:endParaRPr lang="en-GB" b="1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M</a:t>
                      </a:r>
                      <a:r>
                        <a:rPr lang="en-US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 - Merit</a:t>
                      </a:r>
                      <a:endParaRPr lang="en-GB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32</a:t>
                      </a:r>
                      <a:endParaRPr lang="en-GB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1840548"/>
                  </a:ext>
                </a:extLst>
              </a:tr>
              <a:tr h="57053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D</a:t>
                      </a:r>
                      <a:endParaRPr lang="en-GB" b="1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-</a:t>
                      </a:r>
                      <a:endParaRPr lang="en-GB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24</a:t>
                      </a:r>
                      <a:endParaRPr lang="en-GB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7438745"/>
                  </a:ext>
                </a:extLst>
              </a:tr>
              <a:tr h="57053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E</a:t>
                      </a:r>
                      <a:endParaRPr lang="en-GB" b="1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P</a:t>
                      </a:r>
                      <a:r>
                        <a:rPr lang="en-US" b="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 - Pass</a:t>
                      </a:r>
                      <a:endParaRPr lang="en-GB" b="1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16</a:t>
                      </a:r>
                      <a:endParaRPr lang="en-GB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409060"/>
                  </a:ext>
                </a:extLst>
              </a:tr>
            </a:tbl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8DDD1081-173F-4F34-BCE5-CC93D72A2B36}"/>
              </a:ext>
            </a:extLst>
          </p:cNvPr>
          <p:cNvSpPr txBox="1">
            <a:spLocks/>
          </p:cNvSpPr>
          <p:nvPr/>
        </p:nvSpPr>
        <p:spPr>
          <a:xfrm>
            <a:off x="1775520" y="980728"/>
            <a:ext cx="8640960" cy="9906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44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B4CEBA3-68C9-47A8-B769-316FD5E38569}"/>
              </a:ext>
            </a:extLst>
          </p:cNvPr>
          <p:cNvSpPr txBox="1">
            <a:spLocks/>
          </p:cNvSpPr>
          <p:nvPr/>
        </p:nvSpPr>
        <p:spPr>
          <a:xfrm>
            <a:off x="1793487" y="4903650"/>
            <a:ext cx="8640960" cy="9906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44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155333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23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arge green field with buildings in the background&#10;&#10;Description automatically generated with low confidence">
            <a:extLst>
              <a:ext uri="{FF2B5EF4-FFF2-40B4-BE49-F238E27FC236}">
                <a16:creationId xmlns:a16="http://schemas.microsoft.com/office/drawing/2014/main" id="{FC8FC3F7-2668-0C81-7B70-777C17B3622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>
          <a:xfrm>
            <a:off x="-3049" y="10"/>
            <a:ext cx="12192000" cy="6857990"/>
          </a:xfrm>
          <a:prstGeom prst="rect">
            <a:avLst/>
          </a:prstGeom>
        </p:spPr>
      </p:pic>
      <p:pic>
        <p:nvPicPr>
          <p:cNvPr id="7" name="Content Placeholder 6" descr="Logo, company name&#10;&#10;Description automatically generated">
            <a:extLst>
              <a:ext uri="{FF2B5EF4-FFF2-40B4-BE49-F238E27FC236}">
                <a16:creationId xmlns:a16="http://schemas.microsoft.com/office/drawing/2014/main" id="{F83D381C-9A25-24A5-8F72-4D3CA9050B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6666" y="4402601"/>
            <a:ext cx="4798667" cy="2225936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5EEF6D-4702-0E69-621A-7FF3CDF3C1BE}"/>
              </a:ext>
            </a:extLst>
          </p:cNvPr>
          <p:cNvSpPr txBox="1">
            <a:spLocks/>
          </p:cNvSpPr>
          <p:nvPr/>
        </p:nvSpPr>
        <p:spPr>
          <a:xfrm>
            <a:off x="3048" y="780464"/>
            <a:ext cx="12188952" cy="211586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u="none" strike="noStrike" kern="1200" cap="none" spc="6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randon Grotesque Regular" panose="020B0503020203060202" pitchFamily="34" charset="77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spc="600" dirty="0">
                <a:solidFill>
                  <a:srgbClr val="FFFFFF"/>
                </a:solidFill>
                <a:latin typeface="Brandon Grotesque Regular" panose="020B0503020203060202" pitchFamily="34" charset="77"/>
              </a:rPr>
              <a:t>Wilmslow High School Sixth Form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spc="600" dirty="0">
              <a:solidFill>
                <a:srgbClr val="FFFFFF"/>
              </a:solidFill>
              <a:latin typeface="Brandon Grotesque Regular" panose="020B0503020203060202" pitchFamily="34" charset="77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u="none" strike="noStrike" kern="1200" cap="none" spc="6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randon Grotesque Regular" panose="020B0503020203060202" pitchFamily="34" charset="77"/>
              </a:rPr>
              <a:t>“THE PURSUIT OF EXCELLENCE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u="none" strike="noStrike" kern="1200" cap="none" spc="6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randon Grotesque Regular" panose="020B0503020203060202" pitchFamily="34" charset="77"/>
              </a:rPr>
              <a:t>FOR EVERY STUDENT, EVERY DAY.” </a:t>
            </a:r>
          </a:p>
        </p:txBody>
      </p:sp>
    </p:spTree>
    <p:extLst>
      <p:ext uri="{BB962C8B-B14F-4D97-AF65-F5344CB8AC3E}">
        <p14:creationId xmlns:p14="http://schemas.microsoft.com/office/powerpoint/2010/main" val="101804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23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large green field with buildings in the background&#10;&#10;Description automatically generated with low confidence">
            <a:extLst>
              <a:ext uri="{FF2B5EF4-FFF2-40B4-BE49-F238E27FC236}">
                <a16:creationId xmlns:a16="http://schemas.microsoft.com/office/drawing/2014/main" id="{A7C0BB93-8674-4A2E-094F-091999CBA4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>
          <a:xfrm>
            <a:off x="0" y="10"/>
            <a:ext cx="1219200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C826BC-5706-4613-964A-1D89447272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81461" y="2245929"/>
            <a:ext cx="5818385" cy="778475"/>
          </a:xfrm>
        </p:spPr>
        <p:txBody>
          <a:bodyPr anchor="b">
            <a:normAutofit fontScale="90000"/>
          </a:bodyPr>
          <a:lstStyle/>
          <a:p>
            <a:pPr algn="l"/>
            <a:r>
              <a:rPr lang="en-GB" sz="5400" b="1" spc="300" dirty="0">
                <a:solidFill>
                  <a:schemeClr val="bg1"/>
                </a:solidFill>
                <a:latin typeface="Brandon Grotesque Bold" panose="020B0503020203060202" pitchFamily="34" charset="77"/>
              </a:rPr>
              <a:t>WHOLE EDUCATION</a:t>
            </a:r>
          </a:p>
        </p:txBody>
      </p:sp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E62D18C7-7970-43DA-B50C-E3140651B9D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499" y="327454"/>
            <a:ext cx="6203092" cy="6203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181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HsVeI2TwAzQM9S4tQjLvMM"/>
</p:tagLst>
</file>

<file path=ppt/theme/theme1.xml><?xml version="1.0" encoding="utf-8"?>
<a:theme xmlns:a="http://schemas.openxmlformats.org/drawingml/2006/main" name="1_Office Theme">
  <a:themeElements>
    <a:clrScheme name="WHS Theme 1">
      <a:dk1>
        <a:srgbClr val="012346"/>
      </a:dk1>
      <a:lt1>
        <a:srgbClr val="FFFFFF"/>
      </a:lt1>
      <a:dk2>
        <a:srgbClr val="012346"/>
      </a:dk2>
      <a:lt2>
        <a:srgbClr val="E7E6E6"/>
      </a:lt2>
      <a:accent1>
        <a:srgbClr val="958349"/>
      </a:accent1>
      <a:accent2>
        <a:srgbClr val="499FF5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9BF37000EF6A74689C02CC0DC2F678B" ma:contentTypeVersion="21" ma:contentTypeDescription="Create a new document." ma:contentTypeScope="" ma:versionID="8cd3aee4ca497b78c7825ba48d0607cd">
  <xsd:schema xmlns:xsd="http://www.w3.org/2001/XMLSchema" xmlns:xs="http://www.w3.org/2001/XMLSchema" xmlns:p="http://schemas.microsoft.com/office/2006/metadata/properties" xmlns:ns2="e1ee5a5c-1b0c-449d-8620-46bf48c4e7dd" xmlns:ns3="8ef5c83b-e89f-436b-bf27-c322d8ae33f8" targetNamespace="http://schemas.microsoft.com/office/2006/metadata/properties" ma:root="true" ma:fieldsID="6e3d28b6fb3170c3ae24aa0acc4b080d" ns2:_="" ns3:_="">
    <xsd:import namespace="e1ee5a5c-1b0c-449d-8620-46bf48c4e7dd"/>
    <xsd:import namespace="8ef5c83b-e89f-436b-bf27-c322d8ae33f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Information" minOccurs="0"/>
                <xsd:element ref="ns3:MediaServiceGenerationTime" minOccurs="0"/>
                <xsd:element ref="ns3:MediaServiceEventHashCode" minOccurs="0"/>
                <xsd:element ref="ns3:_x002e_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_Flow_SignoffStatus" minOccurs="0"/>
                <xsd:element ref="ns3:lcf76f155ced4ddcb4097134ff3c332f" minOccurs="0"/>
                <xsd:element ref="ns2:TaxCatchAll" minOccurs="0"/>
                <xsd:element ref="ns3:MediaServiceSearchPropertie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ee5a5c-1b0c-449d-8620-46bf48c4e7d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6" nillable="true" ma:displayName="Taxonomy Catch All Column" ma:hidden="true" ma:list="{d7b9f010-ecd3-425a-b49b-59b0a47b13ce}" ma:internalName="TaxCatchAll" ma:showField="CatchAllData" ma:web="e1ee5a5c-1b0c-449d-8620-46bf48c4e7d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f5c83b-e89f-436b-bf27-c322d8ae33f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Information" ma:index="16" nillable="true" ma:displayName="Information" ma:format="Dropdown" ma:internalName="Information">
      <xsd:simpleType>
        <xsd:restriction base="dms:Text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_x002e_" ma:index="19" nillable="true" ma:displayName="." ma:format="Image" ma:internalName="_x002e_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_Flow_SignoffStatus" ma:index="23" nillable="true" ma:displayName="Sign-off status" ma:internalName="Sign_x002d_off_x0020_status">
      <xsd:simpleType>
        <xsd:restriction base="dms:Text"/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c10946f2-871d-49b7-964e-fd5a1e12541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8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nformation xmlns="8ef5c83b-e89f-436b-bf27-c322d8ae33f8" xsi:nil="true"/>
    <lcf76f155ced4ddcb4097134ff3c332f xmlns="8ef5c83b-e89f-436b-bf27-c322d8ae33f8">
      <Terms xmlns="http://schemas.microsoft.com/office/infopath/2007/PartnerControls"/>
    </lcf76f155ced4ddcb4097134ff3c332f>
    <TaxCatchAll xmlns="e1ee5a5c-1b0c-449d-8620-46bf48c4e7dd" xsi:nil="true"/>
    <_Flow_SignoffStatus xmlns="8ef5c83b-e89f-436b-bf27-c322d8ae33f8" xsi:nil="true"/>
    <_x002e_ xmlns="8ef5c83b-e89f-436b-bf27-c322d8ae33f8">
      <Url xsi:nil="true"/>
      <Description xsi:nil="true"/>
    </_x002e_>
  </documentManagement>
</p:properties>
</file>

<file path=customXml/itemProps1.xml><?xml version="1.0" encoding="utf-8"?>
<ds:datastoreItem xmlns:ds="http://schemas.openxmlformats.org/officeDocument/2006/customXml" ds:itemID="{7D2E3766-2664-44C7-8023-CBA2B47EAE4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1ee5a5c-1b0c-449d-8620-46bf48c4e7dd"/>
    <ds:schemaRef ds:uri="8ef5c83b-e89f-436b-bf27-c322d8ae33f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06D9D73-9ED0-426E-A10F-2BA5EDA88AC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D0C1ACD-F8F9-4C51-9AA6-4D9E3F36FDBD}">
  <ds:schemaRefs>
    <ds:schemaRef ds:uri="http://www.w3.org/XML/1998/namespace"/>
    <ds:schemaRef ds:uri="http://purl.org/dc/elements/1.1/"/>
    <ds:schemaRef ds:uri="http://schemas.microsoft.com/office/2006/metadata/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terms/"/>
    <ds:schemaRef ds:uri="e1ee5a5c-1b0c-449d-8620-46bf48c4e7dd"/>
    <ds:schemaRef ds:uri="http://schemas.openxmlformats.org/package/2006/metadata/core-properties"/>
    <ds:schemaRef ds:uri="8ef5c83b-e89f-436b-bf27-c322d8ae33f8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1094</TotalTime>
  <Words>1363</Words>
  <Application>Microsoft Office PowerPoint</Application>
  <PresentationFormat>Widescreen</PresentationFormat>
  <Paragraphs>217</Paragraphs>
  <Slides>30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Arial</vt:lpstr>
      <vt:lpstr>Brandon Grotesque Bold</vt:lpstr>
      <vt:lpstr>Brandon Grotesque Medium</vt:lpstr>
      <vt:lpstr>Brandon Grotesque Regular</vt:lpstr>
      <vt:lpstr>Calibri</vt:lpstr>
      <vt:lpstr>Calibri Light</vt:lpstr>
      <vt:lpstr>Segoe UI</vt:lpstr>
      <vt:lpstr>1_Office Theme</vt:lpstr>
      <vt:lpstr>Office Theme</vt:lpstr>
      <vt:lpstr>2_Office Theme</vt:lpstr>
      <vt:lpstr>PowerPoint Presentation</vt:lpstr>
      <vt:lpstr>Options?</vt:lpstr>
      <vt:lpstr>Qualifications</vt:lpstr>
      <vt:lpstr>Vocational Courses</vt:lpstr>
      <vt:lpstr>Apprenticeships</vt:lpstr>
      <vt:lpstr>T Levels</vt:lpstr>
      <vt:lpstr>BTEC and A-level UCAS Points</vt:lpstr>
      <vt:lpstr>PowerPoint Presentation</vt:lpstr>
      <vt:lpstr>WHOLE EDUCATION</vt:lpstr>
      <vt:lpstr>PowerPoint Presentation</vt:lpstr>
      <vt:lpstr>The Formal Curriculum</vt:lpstr>
      <vt:lpstr>BTEC Options</vt:lpstr>
      <vt:lpstr>Timetable</vt:lpstr>
      <vt:lpstr>Non-Contact Periods</vt:lpstr>
      <vt:lpstr>Our Wider Curriculum  The experiences and learning that take students beyond the classroom      </vt:lpstr>
      <vt:lpstr>Wider Curriculum Intent</vt:lpstr>
      <vt:lpstr>Sixth Form Leadership Opportunities</vt:lpstr>
      <vt:lpstr>Make a difference in the following Wider Curriculum areas</vt:lpstr>
      <vt:lpstr>What types of thing can you get involved with?</vt:lpstr>
      <vt:lpstr>PowerPoint Presentation</vt:lpstr>
      <vt:lpstr>PowerPoint Presentation</vt:lpstr>
      <vt:lpstr>Non-university routes</vt:lpstr>
      <vt:lpstr>How do we help students to make the right choices about their post-18 futures?</vt:lpstr>
      <vt:lpstr>Is Wilmslow High School Sixth Form the best option for me?</vt:lpstr>
      <vt:lpstr>It’s important to explore other options</vt:lpstr>
      <vt:lpstr>Sixth Form Application Process</vt:lpstr>
      <vt:lpstr>What next?</vt:lpstr>
      <vt:lpstr>What next?</vt:lpstr>
      <vt:lpstr>What next?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 Williams</dc:creator>
  <cp:lastModifiedBy>J Byars</cp:lastModifiedBy>
  <cp:revision>13</cp:revision>
  <dcterms:created xsi:type="dcterms:W3CDTF">2022-11-08T16:53:11Z</dcterms:created>
  <dcterms:modified xsi:type="dcterms:W3CDTF">2023-11-01T12:12:10Z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0x010100B9BF37000EF6A74689C02CC0DC2F678B</vt:lpwstr>
  </property>
  <property fmtid="{D5CDD505-2E9C-101B-9397-08002B2CF9AE}" pid="3" name="MediaServiceImageTags">
    <vt:lpwstr/>
  </property>
</Properties>
</file>