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  <p:sldMasterId id="2147483686" r:id="rId3"/>
    <p:sldMasterId id="2147483700" r:id="rId4"/>
  </p:sldMasterIdLst>
  <p:sldIdLst>
    <p:sldId id="256" r:id="rId5"/>
    <p:sldId id="296" r:id="rId6"/>
    <p:sldId id="297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CFDB"/>
    <a:srgbClr val="8E74A0"/>
    <a:srgbClr val="ECE5EF"/>
    <a:srgbClr val="DFD3E5"/>
    <a:srgbClr val="D1C3D9"/>
    <a:srgbClr val="7EC246"/>
    <a:srgbClr val="5C9330"/>
    <a:srgbClr val="3CB668"/>
    <a:srgbClr val="2A7F49"/>
    <a:srgbClr val="369D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78098"/>
          </a:xfrm>
          <a:solidFill>
            <a:schemeClr val="accent2"/>
          </a:solidFill>
        </p:spPr>
        <p:txBody>
          <a:bodyPr/>
          <a:lstStyle>
            <a:lvl1pPr marL="444500" indent="0" algn="l" defTabSz="444500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>
              <a:defRPr sz="22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89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40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38"/>
            <a:ext cx="9144000" cy="683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8313" y="1773238"/>
            <a:ext cx="8280400" cy="3816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266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x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38"/>
            <a:ext cx="9144000" cy="683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8313" y="1773238"/>
            <a:ext cx="4031679" cy="3816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16016" y="1772816"/>
            <a:ext cx="4031679" cy="3816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314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457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035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071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777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7486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495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95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06900"/>
            <a:ext cx="9144000" cy="1362075"/>
          </a:xfrm>
          <a:solidFill>
            <a:srgbClr val="7CCFDB"/>
          </a:solidFill>
        </p:spPr>
        <p:txBody>
          <a:bodyPr anchor="t"/>
          <a:lstStyle>
            <a:lvl1pPr algn="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8421687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2216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28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2874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129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3774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4298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9546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609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0959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8255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89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78098"/>
          </a:xfrm>
          <a:solidFill>
            <a:srgbClr val="7CCFDB"/>
          </a:solidFill>
        </p:spPr>
        <p:txBody>
          <a:bodyPr/>
          <a:lstStyle>
            <a:lvl1pPr marL="444500" indent="0" algn="l" defTabSz="360363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7155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1883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197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3012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9135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3463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501" y="1449148"/>
            <a:ext cx="7929000" cy="2971051"/>
          </a:xfrm>
        </p:spPr>
        <p:txBody>
          <a:bodyPr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501" y="5280847"/>
            <a:ext cx="7929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4923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9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2222287"/>
            <a:ext cx="7915931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1139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2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2951396"/>
            <a:ext cx="7921064" cy="1468800"/>
          </a:xfrm>
        </p:spPr>
        <p:txBody>
          <a:bodyPr anchor="b"/>
          <a:lstStyle>
            <a:lvl1pPr algn="r">
              <a:defRPr sz="36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5281202"/>
            <a:ext cx="7921064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2916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034" y="2222288"/>
            <a:ext cx="3889405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62" y="2222287"/>
            <a:ext cx="3895937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067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046" y="2174875"/>
            <a:ext cx="389239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047" y="2751139"/>
            <a:ext cx="3892392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62" y="2174875"/>
            <a:ext cx="389593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62" y="2751139"/>
            <a:ext cx="3895937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6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  <a:solidFill>
            <a:srgbClr val="7CCFDB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0879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7644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999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4" y="446088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4" y="446088"/>
            <a:ext cx="2660650" cy="1618396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446089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4" y="2260739"/>
            <a:ext cx="2660650" cy="360031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623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46" y="727523"/>
            <a:ext cx="3639741" cy="1617163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046" y="2344684"/>
            <a:ext cx="3639741" cy="3516365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8" y="6041363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3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9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227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800600"/>
            <a:ext cx="7921064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500" y="5367338"/>
            <a:ext cx="7921064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862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73773" y="1081456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239" y="1238502"/>
            <a:ext cx="4420380" cy="2645912"/>
          </a:xfrm>
        </p:spPr>
        <p:txBody>
          <a:bodyPr anchor="b"/>
          <a:lstStyle>
            <a:lvl1pPr algn="l">
              <a:defRPr sz="315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893" y="4443681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680982" y="1081457"/>
            <a:ext cx="28575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850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4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7" y="2435958"/>
            <a:ext cx="3286891" cy="2007789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7000" y="2286001"/>
            <a:ext cx="3660225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5833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9690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9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6" y="586171"/>
            <a:ext cx="1871093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7501" y="446089"/>
            <a:ext cx="4958655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86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  <a:solidFill>
            <a:srgbClr val="7CCFDB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16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970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2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27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9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028384" y="6525344"/>
            <a:ext cx="17281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© OCR 2016</a:t>
            </a:r>
          </a:p>
        </p:txBody>
      </p:sp>
    </p:spTree>
    <p:extLst>
      <p:ext uri="{BB962C8B-B14F-4D97-AF65-F5344CB8AC3E}">
        <p14:creationId xmlns:p14="http://schemas.microsoft.com/office/powerpoint/2010/main" val="777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7CCFD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276AC-4418-4156-944D-CCC8F5C7C5E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13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F2B91-7EF0-4524-848B-0DDCB062F8EB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09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9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2184402"/>
            <a:ext cx="7922464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636" y="6041363"/>
            <a:ext cx="648324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00969" y="6041363"/>
            <a:ext cx="100778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8749" y="5915889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15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635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7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Bubble Sort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/>
              <a:t>Key Revision Points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632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728104"/>
              </p:ext>
            </p:extLst>
          </p:nvPr>
        </p:nvGraphicFramePr>
        <p:xfrm>
          <a:off x="3276000" y="1771200"/>
          <a:ext cx="5655600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4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4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11524"/>
              </p:ext>
            </p:extLst>
          </p:nvPr>
        </p:nvGraphicFramePr>
        <p:xfrm>
          <a:off x="3276000" y="2876400"/>
          <a:ext cx="5655600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4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4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451349"/>
              </p:ext>
            </p:extLst>
          </p:nvPr>
        </p:nvGraphicFramePr>
        <p:xfrm>
          <a:off x="3276000" y="3981600"/>
          <a:ext cx="5655600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4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4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870934"/>
              </p:ext>
            </p:extLst>
          </p:nvPr>
        </p:nvGraphicFramePr>
        <p:xfrm>
          <a:off x="3276000" y="5086800"/>
          <a:ext cx="5655600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4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4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411760" y="2333675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Bubble Sort - Example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40536" y="1763524"/>
            <a:ext cx="2135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2 and 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140536" y="5435932"/>
            <a:ext cx="2135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Swap? No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140536" y="2862461"/>
            <a:ext cx="2135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3 and 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40535" y="3230652"/>
            <a:ext cx="2135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Swap? No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140536" y="3986014"/>
            <a:ext cx="2135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4 and 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140536" y="5039072"/>
            <a:ext cx="2135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5 and 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144190" y="2132856"/>
            <a:ext cx="21316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Swap? No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144190" y="4355812"/>
            <a:ext cx="21316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Swap? No</a:t>
            </a:r>
          </a:p>
        </p:txBody>
      </p:sp>
    </p:spTree>
    <p:extLst>
      <p:ext uri="{BB962C8B-B14F-4D97-AF65-F5344CB8AC3E}">
        <p14:creationId xmlns:p14="http://schemas.microsoft.com/office/powerpoint/2010/main" val="19443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02153"/>
              </p:ext>
            </p:extLst>
          </p:nvPr>
        </p:nvGraphicFramePr>
        <p:xfrm>
          <a:off x="3276000" y="1771200"/>
          <a:ext cx="5655600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4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4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855135"/>
              </p:ext>
            </p:extLst>
          </p:nvPr>
        </p:nvGraphicFramePr>
        <p:xfrm>
          <a:off x="3276000" y="2876400"/>
          <a:ext cx="5655600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4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4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501816"/>
              </p:ext>
            </p:extLst>
          </p:nvPr>
        </p:nvGraphicFramePr>
        <p:xfrm>
          <a:off x="3276000" y="3981600"/>
          <a:ext cx="56556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23529" y="4941168"/>
            <a:ext cx="34563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You’ve reached the end.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Have you made any swaps?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Yes, so start again.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Bubble Sort - Example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40536" y="1761232"/>
            <a:ext cx="2135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6 and 7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40536" y="2862461"/>
            <a:ext cx="132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Swap? Yes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0536" y="3995772"/>
            <a:ext cx="1967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7 and 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44191" y="4355812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Swap? No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851920" y="5091454"/>
            <a:ext cx="2952328" cy="715089"/>
          </a:xfrm>
          <a:prstGeom prst="roundRect">
            <a:avLst/>
          </a:prstGeom>
          <a:solidFill>
            <a:srgbClr val="7CCFD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Task: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Work in pairs to complete the bubble sort.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77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7" grpId="0"/>
      <p:bldP spid="19" grpId="0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Complexity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a list of 10 numbers...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GB" dirty="0"/>
              <a:t>…positioned in the worst case (i.e. all of the elements are in reverse order)...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GB" dirty="0"/>
              <a:t>how many comparisons would the sort algorithm need to do?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2200" dirty="0"/>
              <a:t>100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2200" dirty="0"/>
              <a:t>n*n  where n is the number of elements</a:t>
            </a:r>
          </a:p>
          <a:p>
            <a:r>
              <a:rPr lang="en-GB" dirty="0"/>
              <a:t>The average number of swaps is n^2.</a:t>
            </a:r>
          </a:p>
        </p:txBody>
      </p:sp>
    </p:spTree>
    <p:extLst>
      <p:ext uri="{BB962C8B-B14F-4D97-AF65-F5344CB8AC3E}">
        <p14:creationId xmlns:p14="http://schemas.microsoft.com/office/powerpoint/2010/main" val="273609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Big Picture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do you need to sort things in your daily activities?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GB" dirty="0"/>
              <a:t>Sort your room?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GB" dirty="0"/>
              <a:t>Sort DVDs, books or computer games so they are in order?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GB" dirty="0"/>
              <a:t>Sort out old clothes that you don’t want anymore?</a:t>
            </a:r>
          </a:p>
          <a:p>
            <a:r>
              <a:rPr lang="en-GB" dirty="0"/>
              <a:t>How do you think a computer sorts items?</a:t>
            </a:r>
          </a:p>
        </p:txBody>
      </p:sp>
    </p:spTree>
    <p:extLst>
      <p:ext uri="{BB962C8B-B14F-4D97-AF65-F5344CB8AC3E}">
        <p14:creationId xmlns:p14="http://schemas.microsoft.com/office/powerpoint/2010/main" val="398519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Understand the principles of a bubble sort.</a:t>
            </a:r>
          </a:p>
          <a:p>
            <a:pPr lvl="0"/>
            <a:r>
              <a:rPr lang="en-GB" dirty="0"/>
              <a:t>Be able to perform a bubble sort on a set of data.</a:t>
            </a:r>
          </a:p>
          <a:p>
            <a:r>
              <a:rPr lang="en-GB" dirty="0"/>
              <a:t>Understand how the number of comparisons increases in a bubble sort.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3083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Bubble sort </a:t>
            </a:r>
            <a:r>
              <a:rPr lang="en-GB" dirty="0"/>
              <a:t>– moving through a list repeatedly, swapping elements that are in the wrong order.</a:t>
            </a:r>
          </a:p>
        </p:txBody>
      </p:sp>
    </p:spTree>
    <p:extLst>
      <p:ext uri="{BB962C8B-B14F-4D97-AF65-F5344CB8AC3E}">
        <p14:creationId xmlns:p14="http://schemas.microsoft.com/office/powerpoint/2010/main" val="314474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Bubble Sort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Take the first element and second element from the list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Compare them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IF element 1 &gt; element 2 THEN</a:t>
            </a:r>
          </a:p>
          <a:p>
            <a:pPr marL="895350" lvl="1" indent="-352425">
              <a:buFont typeface="Arial" panose="020B0604020202020204" pitchFamily="34" charset="0"/>
              <a:buChar char="−"/>
            </a:pPr>
            <a:r>
              <a:rPr lang="en-GB" sz="2200" dirty="0"/>
              <a:t>Swap then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ELSE</a:t>
            </a:r>
          </a:p>
          <a:p>
            <a:pPr marL="895350" lvl="1" indent="-352425">
              <a:buFont typeface="Arial" panose="020B0604020202020204" pitchFamily="34" charset="0"/>
              <a:buChar char="−"/>
            </a:pPr>
            <a:r>
              <a:rPr lang="en-GB" sz="2000" dirty="0"/>
              <a:t>Do </a:t>
            </a:r>
            <a:r>
              <a:rPr lang="en-GB" sz="2200" dirty="0"/>
              <a:t>nothing</a:t>
            </a:r>
            <a:endParaRPr lang="en-GB" sz="2000" dirty="0"/>
          </a:p>
          <a:p>
            <a:pPr marL="361950" indent="-361950">
              <a:buFont typeface="+mj-lt"/>
              <a:buAutoNum type="arabicPeriod"/>
            </a:pPr>
            <a:r>
              <a:rPr lang="en-GB" sz="2800" dirty="0"/>
              <a:t> </a:t>
            </a:r>
            <a:r>
              <a:rPr lang="en-GB" sz="1500" dirty="0"/>
              <a:t> </a:t>
            </a:r>
            <a:r>
              <a:rPr lang="en-GB" sz="2800" b="1" dirty="0"/>
              <a:t>Repeat</a:t>
            </a:r>
            <a:r>
              <a:rPr lang="en-GB" sz="2800" dirty="0"/>
              <a:t>: Move along the list to the next pair</a:t>
            </a:r>
          </a:p>
          <a:p>
            <a:pPr marL="895350" lvl="1" indent="-352425">
              <a:buFont typeface="Arial" panose="020B0604020202020204" pitchFamily="34" charset="0"/>
              <a:buChar char="−"/>
            </a:pPr>
            <a:r>
              <a:rPr lang="en-GB" sz="2200" dirty="0"/>
              <a:t>IF</a:t>
            </a:r>
            <a:r>
              <a:rPr lang="en-GB" sz="2600" dirty="0"/>
              <a:t> no more elements: </a:t>
            </a:r>
            <a:r>
              <a:rPr lang="en-GB" sz="2600" dirty="0" err="1"/>
              <a:t>Goto</a:t>
            </a:r>
            <a:r>
              <a:rPr lang="en-GB" sz="2600" dirty="0"/>
              <a:t> 1</a:t>
            </a:r>
          </a:p>
          <a:p>
            <a:pPr marL="895350" lvl="1" indent="-352425">
              <a:buFont typeface="Arial" panose="020B0604020202020204" pitchFamily="34" charset="0"/>
              <a:buChar char="−"/>
            </a:pPr>
            <a:r>
              <a:rPr lang="en-GB" sz="2200" dirty="0"/>
              <a:t>ELSE: </a:t>
            </a:r>
            <a:r>
              <a:rPr lang="en-GB" sz="2200" dirty="0" err="1"/>
              <a:t>Goto</a:t>
            </a:r>
            <a:r>
              <a:rPr lang="en-GB" sz="2200" dirty="0"/>
              <a:t> 2</a:t>
            </a:r>
          </a:p>
          <a:p>
            <a:pPr marL="542925" lvl="1" indent="0">
              <a:buNone/>
            </a:pPr>
            <a:r>
              <a:rPr lang="en-GB" sz="2200" b="1" dirty="0"/>
              <a:t>Until:</a:t>
            </a:r>
            <a:r>
              <a:rPr lang="en-GB" sz="2200" dirty="0"/>
              <a:t> you have moved through the entire list and </a:t>
            </a:r>
            <a:r>
              <a:rPr lang="en-GB" sz="2200" b="1" dirty="0"/>
              <a:t>not</a:t>
            </a:r>
            <a:r>
              <a:rPr lang="en-GB" sz="2200" dirty="0"/>
              <a:t> made any changes</a:t>
            </a:r>
          </a:p>
          <a:p>
            <a:pPr marL="514350" indent="-514350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1353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103822"/>
              </p:ext>
            </p:extLst>
          </p:nvPr>
        </p:nvGraphicFramePr>
        <p:xfrm>
          <a:off x="3275855" y="1296595"/>
          <a:ext cx="5656736" cy="7183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7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411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4851" marR="84851" marT="42426" marB="424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11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4851" marR="84851" marT="42426" marB="424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0135" y="1302668"/>
            <a:ext cx="25202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Element Number</a:t>
            </a:r>
          </a:p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360" y="2926685"/>
            <a:ext cx="3282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1) Compare elements 1 and 2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942161"/>
              </p:ext>
            </p:extLst>
          </p:nvPr>
        </p:nvGraphicFramePr>
        <p:xfrm>
          <a:off x="3283072" y="2565573"/>
          <a:ext cx="5656736" cy="7183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7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411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4851" marR="84851" marT="42426" marB="424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11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84851" marR="84851" marT="42426" marB="4242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4851" marR="84851" marT="42426" marB="4242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4851" marR="84851" marT="42426" marB="424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918803"/>
              </p:ext>
            </p:extLst>
          </p:nvPr>
        </p:nvGraphicFramePr>
        <p:xfrm>
          <a:off x="3259632" y="3436460"/>
          <a:ext cx="5656736" cy="7183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7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411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4851" marR="84851" marT="42426" marB="424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11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4851" marR="84851" marT="42426" marB="4242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84851" marR="84851" marT="42426" marB="4242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4851" marR="84851" marT="42426" marB="424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4851" marR="84851" marT="42426" marB="424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360" y="4643843"/>
            <a:ext cx="3282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4) Compare elements 2 and 3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866944"/>
              </p:ext>
            </p:extLst>
          </p:nvPr>
        </p:nvGraphicFramePr>
        <p:xfrm>
          <a:off x="3261439" y="5189036"/>
          <a:ext cx="5656736" cy="7183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7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411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4851" marR="84851" marT="42426" marB="424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11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4851" marR="84851" marT="42426" marB="424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4851" marR="84851" marT="42426" marB="4242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84851" marR="84851" marT="42426" marB="4242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4851" marR="84851" marT="42426" marB="424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6360" y="3463703"/>
            <a:ext cx="3349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2) Is element 1 &gt; element 2?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360" y="5214442"/>
            <a:ext cx="3199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5) Is element 2 &gt; element 3?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360" y="3779748"/>
            <a:ext cx="2546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Yes: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so swap them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360" y="5507940"/>
            <a:ext cx="25324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so swap them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805864"/>
              </p:ext>
            </p:extLst>
          </p:nvPr>
        </p:nvGraphicFramePr>
        <p:xfrm>
          <a:off x="3279911" y="4300556"/>
          <a:ext cx="5656736" cy="7183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7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70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411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4851" marR="84851" marT="42426" marB="424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11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4851" marR="84851" marT="42426" marB="424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84851" marR="84851" marT="42426" marB="4242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4851" marR="84851" marT="42426" marB="4242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84851" marR="84851" marT="42426" marB="424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4851" marR="84851" marT="42426" marB="424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Bubble Sort - Example</a:t>
            </a:r>
          </a:p>
        </p:txBody>
      </p:sp>
    </p:spTree>
    <p:extLst>
      <p:ext uri="{BB962C8B-B14F-4D97-AF65-F5344CB8AC3E}">
        <p14:creationId xmlns:p14="http://schemas.microsoft.com/office/powerpoint/2010/main" val="413441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3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479062"/>
              </p:ext>
            </p:extLst>
          </p:nvPr>
        </p:nvGraphicFramePr>
        <p:xfrm>
          <a:off x="3276000" y="1772816"/>
          <a:ext cx="5655600" cy="7256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8509" marR="88509" marT="44254" marB="44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8509" marR="88509" marT="44254" marB="44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8509" marR="88509" marT="44254" marB="44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8509" marR="88509" marT="44254" marB="44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88509" marR="88509" marT="44254" marB="44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8509" marR="88509" marT="44254" marB="44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88509" marR="88509" marT="44254" marB="44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8509" marR="88509" marT="44254" marB="442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8509" marR="88509" marT="44254" marB="4425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8509" marR="88509" marT="44254" marB="4425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88509" marR="88509" marT="44254" marB="4425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8509" marR="88509" marT="44254" marB="4425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88509" marR="88509" marT="44254" marB="44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88509" marR="88509" marT="44254" marB="44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88509" marR="88509" marT="44254" marB="442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8509" marR="88509" marT="44254" marB="4425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412583"/>
              </p:ext>
            </p:extLst>
          </p:nvPr>
        </p:nvGraphicFramePr>
        <p:xfrm>
          <a:off x="3276000" y="2880709"/>
          <a:ext cx="5655600" cy="720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8767" marR="88767" marT="44384" marB="4438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8767" marR="88767" marT="44384" marB="4438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8767" marR="88767" marT="44384" marB="4438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8767" marR="88767" marT="44384" marB="4438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88767" marR="88767" marT="44384" marB="4438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8767" marR="88767" marT="44384" marB="4438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162662"/>
              </p:ext>
            </p:extLst>
          </p:nvPr>
        </p:nvGraphicFramePr>
        <p:xfrm>
          <a:off x="3276000" y="3982946"/>
          <a:ext cx="5655600" cy="720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8767" marR="88767" marT="44384" marB="4438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8767" marR="88767" marT="44384" marB="4438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8767" marR="88767" marT="44384" marB="4438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8767" marR="88767" marT="44384" marB="4438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88767" marR="88767" marT="44384" marB="4438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88767" marR="88767" marT="44384" marB="4438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8767" marR="88767" marT="44384" marB="4438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927450"/>
              </p:ext>
            </p:extLst>
          </p:nvPr>
        </p:nvGraphicFramePr>
        <p:xfrm>
          <a:off x="3276000" y="5085184"/>
          <a:ext cx="5655600" cy="720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8767" marR="88767" marT="44384" marB="4438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8767" marR="88767" marT="44384" marB="4438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8767" marR="88767" marT="44384" marB="4438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8767" marR="88767" marT="44384" marB="4438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88767" marR="88767" marT="44384" marB="4438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88767" marR="88767" marT="44384" marB="4438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8767" marR="88767" marT="44384" marB="4438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Bubble Sort - Example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4000" y="1198800"/>
            <a:ext cx="8362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Talk through the next steps that are taken in the bubble sort:</a:t>
            </a:r>
          </a:p>
        </p:txBody>
      </p:sp>
    </p:spTree>
    <p:extLst>
      <p:ext uri="{BB962C8B-B14F-4D97-AF65-F5344CB8AC3E}">
        <p14:creationId xmlns:p14="http://schemas.microsoft.com/office/powerpoint/2010/main" val="312328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4432" y="2132856"/>
            <a:ext cx="2953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elements 5 and 6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366349"/>
              </p:ext>
            </p:extLst>
          </p:nvPr>
        </p:nvGraphicFramePr>
        <p:xfrm>
          <a:off x="3276000" y="1771200"/>
          <a:ext cx="5655600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237466"/>
              </p:ext>
            </p:extLst>
          </p:nvPr>
        </p:nvGraphicFramePr>
        <p:xfrm>
          <a:off x="3276000" y="2876400"/>
          <a:ext cx="5655600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061178"/>
              </p:ext>
            </p:extLst>
          </p:nvPr>
        </p:nvGraphicFramePr>
        <p:xfrm>
          <a:off x="3276000" y="3981600"/>
          <a:ext cx="5655600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921250"/>
              </p:ext>
            </p:extLst>
          </p:nvPr>
        </p:nvGraphicFramePr>
        <p:xfrm>
          <a:off x="3276000" y="5086800"/>
          <a:ext cx="5655600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04432" y="5435932"/>
            <a:ext cx="2664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Yes, so swap them</a:t>
            </a:r>
          </a:p>
        </p:txBody>
      </p:sp>
      <p:sp>
        <p:nvSpPr>
          <p:cNvPr id="3" name="Rectangle 2"/>
          <p:cNvSpPr/>
          <p:nvPr/>
        </p:nvSpPr>
        <p:spPr>
          <a:xfrm>
            <a:off x="204432" y="2862461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element 5 &gt; element 6?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04432" y="3230652"/>
            <a:ext cx="2112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Yes, so swap them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4432" y="4355812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elements 6 and 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4432" y="5039072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element 6 &gt; element 7?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Bubble Sort - Example</a:t>
            </a:r>
          </a:p>
        </p:txBody>
      </p:sp>
    </p:spTree>
    <p:extLst>
      <p:ext uri="{BB962C8B-B14F-4D97-AF65-F5344CB8AC3E}">
        <p14:creationId xmlns:p14="http://schemas.microsoft.com/office/powerpoint/2010/main" val="135970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746223"/>
              </p:ext>
            </p:extLst>
          </p:nvPr>
        </p:nvGraphicFramePr>
        <p:xfrm>
          <a:off x="3276000" y="1771200"/>
          <a:ext cx="5655600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484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84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947761"/>
              </p:ext>
            </p:extLst>
          </p:nvPr>
        </p:nvGraphicFramePr>
        <p:xfrm>
          <a:off x="3276000" y="2876400"/>
          <a:ext cx="5655600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4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4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170024"/>
              </p:ext>
            </p:extLst>
          </p:nvPr>
        </p:nvGraphicFramePr>
        <p:xfrm>
          <a:off x="3271808" y="5013176"/>
          <a:ext cx="5655600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4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4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91484" y="3729250"/>
            <a:ext cx="8760056" cy="1115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 have come to the end of the list.</a:t>
            </a:r>
          </a:p>
          <a:p>
            <a:pPr algn="ctr">
              <a:lnSpc>
                <a:spcPct val="114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change has been made.</a:t>
            </a:r>
          </a:p>
          <a:p>
            <a:pPr algn="ctr">
              <a:lnSpc>
                <a:spcPct val="114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So you start again.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Bubble Sort - Example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4432" y="2132856"/>
            <a:ext cx="2953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elements 7 and 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4432" y="2862461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element 7 &gt; element 8?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04432" y="3230652"/>
            <a:ext cx="2112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Yes, so swap them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0240" y="5012257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elements 1 and 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0240" y="5387388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Swap? No</a:t>
            </a:r>
          </a:p>
        </p:txBody>
      </p:sp>
    </p:spTree>
    <p:extLst>
      <p:ext uri="{BB962C8B-B14F-4D97-AF65-F5344CB8AC3E}">
        <p14:creationId xmlns:p14="http://schemas.microsoft.com/office/powerpoint/2010/main" val="414143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16" grpId="0"/>
      <p:bldP spid="17" grpId="0"/>
    </p:bld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Quotable">
  <a:themeElements>
    <a:clrScheme name="Custom 1">
      <a:dk1>
        <a:sysClr val="windowText" lastClr="000000"/>
      </a:dk1>
      <a:lt1>
        <a:sysClr val="window" lastClr="FFFFFF"/>
      </a:lt1>
      <a:dk2>
        <a:srgbClr val="454551"/>
      </a:dk2>
      <a:lt2>
        <a:srgbClr val="454551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</TotalTime>
  <Words>836</Words>
  <Application>Microsoft Office PowerPoint</Application>
  <PresentationFormat>On-screen Show (4:3)</PresentationFormat>
  <Paragraphs>453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Wingdings 2</vt:lpstr>
      <vt:lpstr>1_Custom Design</vt:lpstr>
      <vt:lpstr>Custom Design</vt:lpstr>
      <vt:lpstr>2_Custom Design</vt:lpstr>
      <vt:lpstr>Quotable</vt:lpstr>
      <vt:lpstr>Bubble Sort</vt:lpstr>
      <vt:lpstr>Big Picture</vt:lpstr>
      <vt:lpstr>Learning Objectives</vt:lpstr>
      <vt:lpstr>Key Words</vt:lpstr>
      <vt:lpstr>Bubble Sort</vt:lpstr>
      <vt:lpstr>Bubble Sort - Example</vt:lpstr>
      <vt:lpstr>Bubble Sort - Example</vt:lpstr>
      <vt:lpstr>Bubble Sort - Example</vt:lpstr>
      <vt:lpstr>Bubble Sort - Example</vt:lpstr>
      <vt:lpstr>Bubble Sort - Example</vt:lpstr>
      <vt:lpstr>Bubble Sort - Example</vt:lpstr>
      <vt:lpstr>Complexity</vt:lpstr>
    </vt:vector>
  </TitlesOfParts>
  <Company>Cambridge Assessment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(9-1) Computer Science Algorithms Bubble Sort</dc:title>
  <dc:creator>OCR</dc:creator>
  <cp:keywords>GCSE, 9-1, Computer Science, Algorithms, Bubble Sort</cp:keywords>
  <cp:lastModifiedBy>P Burgess</cp:lastModifiedBy>
  <cp:revision>48</cp:revision>
  <dcterms:created xsi:type="dcterms:W3CDTF">2015-10-07T12:54:48Z</dcterms:created>
  <dcterms:modified xsi:type="dcterms:W3CDTF">2018-04-05T14:33:27Z</dcterms:modified>
</cp:coreProperties>
</file>