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1"/>
    <p:sldMasterId id="2147483674" r:id="rId2"/>
    <p:sldMasterId id="2147483686" r:id="rId3"/>
    <p:sldMasterId id="2147483700" r:id="rId4"/>
  </p:sldMasterIdLst>
  <p:sldIdLst>
    <p:sldId id="256" r:id="rId5"/>
    <p:sldId id="296" r:id="rId6"/>
    <p:sldId id="297" r:id="rId7"/>
    <p:sldId id="299" r:id="rId8"/>
    <p:sldId id="300" r:id="rId9"/>
    <p:sldId id="301" r:id="rId10"/>
    <p:sldId id="302" r:id="rId11"/>
    <p:sldId id="303" r:id="rId12"/>
    <p:sldId id="304" r:id="rId13"/>
    <p:sldId id="305" r:id="rId14"/>
    <p:sldId id="306" r:id="rId15"/>
    <p:sldId id="308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CCFDB"/>
    <a:srgbClr val="8E74A0"/>
    <a:srgbClr val="ECE5EF"/>
    <a:srgbClr val="DFD3E5"/>
    <a:srgbClr val="D1C3D9"/>
    <a:srgbClr val="7EC246"/>
    <a:srgbClr val="5C9330"/>
    <a:srgbClr val="3CB668"/>
    <a:srgbClr val="2A7F49"/>
    <a:srgbClr val="369D5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1704" y="10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778098"/>
          </a:xfrm>
          <a:solidFill>
            <a:schemeClr val="accent2"/>
          </a:solidFill>
        </p:spPr>
        <p:txBody>
          <a:bodyPr/>
          <a:lstStyle>
            <a:lvl1pPr marL="444500" indent="0" algn="l" defTabSz="444500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600"/>
            </a:lvl1pPr>
            <a:lvl2pPr marL="742950" indent="-285750">
              <a:buFont typeface="Arial" panose="020B0604020202020204" pitchFamily="34" charset="0"/>
              <a:buChar char="•"/>
              <a:defRPr sz="2400"/>
            </a:lvl2pPr>
            <a:lvl3pPr>
              <a:defRPr sz="2200"/>
            </a:lvl3pPr>
            <a:lvl4pPr>
              <a:defRPr sz="1800"/>
            </a:lvl4pPr>
            <a:lvl5pPr>
              <a:defRPr sz="1600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48953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274000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38"/>
            <a:ext cx="9144000" cy="683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8313" y="1773238"/>
            <a:ext cx="8280400" cy="3816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792662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Header x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638"/>
            <a:ext cx="9144000" cy="68373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002060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>
          <a:xfrm>
            <a:off x="468313" y="1773238"/>
            <a:ext cx="4031679" cy="3816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1"/>
          </p:nvPr>
        </p:nvSpPr>
        <p:spPr>
          <a:xfrm>
            <a:off x="4716016" y="1772816"/>
            <a:ext cx="4031679" cy="381635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1031460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76AC-4418-4156-944D-CCC8F5C7C5E5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C22D-384E-4D13-BEA7-4A9EF786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445744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76AC-4418-4156-944D-CCC8F5C7C5E5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C22D-384E-4D13-BEA7-4A9EF786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7503514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76AC-4418-4156-944D-CCC8F5C7C5E5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C22D-384E-4D13-BEA7-4A9EF786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807183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76AC-4418-4156-944D-CCC8F5C7C5E5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C22D-384E-4D13-BEA7-4A9EF786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777741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76AC-4418-4156-944D-CCC8F5C7C5E5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C22D-384E-4D13-BEA7-4A9EF786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274861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76AC-4418-4156-944D-CCC8F5C7C5E5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C22D-384E-4D13-BEA7-4A9EF786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949558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76AC-4418-4156-944D-CCC8F5C7C5E5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C22D-384E-4D13-BEA7-4A9EF786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59528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406900"/>
            <a:ext cx="9144000" cy="1362075"/>
          </a:xfrm>
          <a:solidFill>
            <a:srgbClr val="7CCFDB"/>
          </a:solidFill>
        </p:spPr>
        <p:txBody>
          <a:bodyPr anchor="t"/>
          <a:lstStyle>
            <a:lvl1pPr algn="r">
              <a:defRPr sz="4000" b="1" cap="all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2" y="2906713"/>
            <a:ext cx="8421687" cy="150018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1522167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76AC-4418-4156-944D-CCC8F5C7C5E5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C22D-384E-4D13-BEA7-4A9EF786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5802842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76AC-4418-4156-944D-CCC8F5C7C5E5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C22D-384E-4D13-BEA7-4A9EF786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728743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76AC-4418-4156-944D-CCC8F5C7C5E5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C22D-384E-4D13-BEA7-4A9EF786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129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4276AC-4418-4156-944D-CCC8F5C7C5E5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20C22D-384E-4D13-BEA7-4A9EF786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7137747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B91-7EF0-4524-848B-0DDCB062F8EB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71F6-682F-47A3-ACEB-7B8FCB939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10429846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B91-7EF0-4524-848B-0DDCB062F8EB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71F6-682F-47A3-ACEB-7B8FCB939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6795465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B91-7EF0-4524-848B-0DDCB062F8EB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71F6-682F-47A3-ACEB-7B8FCB939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3609321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B91-7EF0-4524-848B-0DDCB062F8EB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71F6-682F-47A3-ACEB-7B8FCB939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409596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B91-7EF0-4524-848B-0DDCB062F8EB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71F6-682F-47A3-ACEB-7B8FCB939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7482553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B91-7EF0-4524-848B-0DDCB062F8EB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71F6-682F-47A3-ACEB-7B8FCB939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888934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404664"/>
            <a:ext cx="9144000" cy="778098"/>
          </a:xfrm>
          <a:solidFill>
            <a:srgbClr val="7CCFDB"/>
          </a:solidFill>
        </p:spPr>
        <p:txBody>
          <a:bodyPr/>
          <a:lstStyle>
            <a:lvl1pPr marL="444500" indent="0" algn="l" defTabSz="360363"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9271559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B91-7EF0-4524-848B-0DDCB062F8EB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71F6-682F-47A3-ACEB-7B8FCB939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218830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B91-7EF0-4524-848B-0DDCB062F8EB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71F6-682F-47A3-ACEB-7B8FCB939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719791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B91-7EF0-4524-848B-0DDCB062F8EB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71F6-682F-47A3-ACEB-7B8FCB939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330125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B91-7EF0-4524-848B-0DDCB062F8EB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71F6-682F-47A3-ACEB-7B8FCB939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991353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7F2B91-7EF0-4524-848B-0DDCB062F8EB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071F6-682F-47A3-ACEB-7B8FCB939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39346311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-3175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5760" y="0"/>
                </a:moveTo>
                <a:lnTo>
                  <a:pt x="0" y="0"/>
                </a:lnTo>
                <a:lnTo>
                  <a:pt x="0" y="3090"/>
                </a:lnTo>
                <a:lnTo>
                  <a:pt x="943" y="3090"/>
                </a:lnTo>
                <a:lnTo>
                  <a:pt x="1123" y="3270"/>
                </a:lnTo>
                <a:lnTo>
                  <a:pt x="1123" y="3270"/>
                </a:lnTo>
                <a:lnTo>
                  <a:pt x="1127" y="3272"/>
                </a:lnTo>
                <a:lnTo>
                  <a:pt x="1133" y="3275"/>
                </a:lnTo>
                <a:lnTo>
                  <a:pt x="1139" y="3278"/>
                </a:lnTo>
                <a:lnTo>
                  <a:pt x="1144" y="3278"/>
                </a:lnTo>
                <a:lnTo>
                  <a:pt x="1150" y="3278"/>
                </a:lnTo>
                <a:lnTo>
                  <a:pt x="1155" y="3275"/>
                </a:lnTo>
                <a:lnTo>
                  <a:pt x="1161" y="3272"/>
                </a:lnTo>
                <a:lnTo>
                  <a:pt x="1165" y="3270"/>
                </a:lnTo>
                <a:lnTo>
                  <a:pt x="1345" y="3090"/>
                </a:lnTo>
                <a:lnTo>
                  <a:pt x="5760" y="3090"/>
                </a:lnTo>
                <a:lnTo>
                  <a:pt x="5760" y="0"/>
                </a:lnTo>
                <a:close/>
              </a:path>
            </a:pathLst>
          </a:custGeom>
          <a:solidFill>
            <a:schemeClr val="accent6">
              <a:lumMod val="60000"/>
              <a:lumOff val="40000"/>
            </a:schemeClr>
          </a:solidFill>
          <a:ln/>
          <a:effectLst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7501" y="1449148"/>
            <a:ext cx="7929000" cy="2971051"/>
          </a:xfrm>
        </p:spPr>
        <p:txBody>
          <a:bodyPr/>
          <a:lstStyle>
            <a:lvl1pPr>
              <a:defRPr sz="405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7501" y="5280847"/>
            <a:ext cx="7929000" cy="434974"/>
          </a:xfrm>
        </p:spPr>
        <p:txBody>
          <a:bodyPr anchor="t"/>
          <a:lstStyle>
            <a:lvl1pPr marL="0" indent="0" algn="l">
              <a:buNone/>
              <a:defRPr>
                <a:solidFill>
                  <a:schemeClr val="tx1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B9EBBA-996F-894A-B54A-D6246ED52CEA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4492306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500" y="447188"/>
            <a:ext cx="7928999" cy="9704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4034" y="2222287"/>
            <a:ext cx="7915931" cy="3636511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3A1323-8D79-1946-B0D7-40001CF92E9D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811391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7"/>
          <p:cNvSpPr/>
          <p:nvPr/>
        </p:nvSpPr>
        <p:spPr bwMode="auto">
          <a:xfrm>
            <a:off x="0" y="2"/>
            <a:ext cx="9144000" cy="5203825"/>
          </a:xfrm>
          <a:custGeom>
            <a:avLst/>
            <a:gdLst/>
            <a:ahLst/>
            <a:cxnLst/>
            <a:rect l="0" t="0" r="r" b="b"/>
            <a:pathLst>
              <a:path w="5760" h="3278">
                <a:moveTo>
                  <a:pt x="0" y="0"/>
                </a:moveTo>
                <a:lnTo>
                  <a:pt x="5760" y="0"/>
                </a:lnTo>
                <a:lnTo>
                  <a:pt x="5760" y="3090"/>
                </a:lnTo>
                <a:lnTo>
                  <a:pt x="4817" y="3090"/>
                </a:lnTo>
                <a:lnTo>
                  <a:pt x="4637" y="3270"/>
                </a:lnTo>
                <a:lnTo>
                  <a:pt x="4637" y="3270"/>
                </a:lnTo>
                <a:lnTo>
                  <a:pt x="4633" y="3272"/>
                </a:lnTo>
                <a:lnTo>
                  <a:pt x="4627" y="3275"/>
                </a:lnTo>
                <a:lnTo>
                  <a:pt x="4621" y="3278"/>
                </a:lnTo>
                <a:lnTo>
                  <a:pt x="4616" y="3278"/>
                </a:lnTo>
                <a:lnTo>
                  <a:pt x="4610" y="3278"/>
                </a:lnTo>
                <a:lnTo>
                  <a:pt x="4605" y="3275"/>
                </a:lnTo>
                <a:lnTo>
                  <a:pt x="4599" y="3272"/>
                </a:lnTo>
                <a:lnTo>
                  <a:pt x="4595" y="3270"/>
                </a:lnTo>
                <a:lnTo>
                  <a:pt x="4415" y="3090"/>
                </a:lnTo>
                <a:lnTo>
                  <a:pt x="0" y="3090"/>
                </a:lnTo>
                <a:lnTo>
                  <a:pt x="0" y="0"/>
                </a:lnTo>
                <a:lnTo>
                  <a:pt x="0" y="0"/>
                </a:lnTo>
                <a:close/>
              </a:path>
            </a:pathLst>
          </a:custGeom>
          <a:ln>
            <a:headEnd/>
            <a:tailEnd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500" y="2951396"/>
            <a:ext cx="7921064" cy="1468800"/>
          </a:xfrm>
        </p:spPr>
        <p:txBody>
          <a:bodyPr anchor="b"/>
          <a:lstStyle>
            <a:lvl1pPr algn="r">
              <a:defRPr sz="360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500" y="5281202"/>
            <a:ext cx="7921064" cy="433955"/>
          </a:xfrm>
        </p:spPr>
        <p:txBody>
          <a:bodyPr anchor="t">
            <a:noAutofit/>
          </a:bodyPr>
          <a:lstStyle>
            <a:lvl1pPr marL="0" indent="0" algn="r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2291634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4034" y="2222288"/>
            <a:ext cx="3889405" cy="36387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0562" y="2222287"/>
            <a:ext cx="3895937" cy="363876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302355-E14B-8545-A8F8-0FE83CC9D524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7950672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046" y="2174875"/>
            <a:ext cx="3892393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1047" y="2751139"/>
            <a:ext cx="3892392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0562" y="2174875"/>
            <a:ext cx="3895937" cy="576262"/>
          </a:xfrm>
        </p:spPr>
        <p:txBody>
          <a:bodyPr anchor="b">
            <a:noAutofit/>
          </a:bodyPr>
          <a:lstStyle>
            <a:lvl1pPr marL="0" indent="0" algn="ctr">
              <a:buNone/>
              <a:defRPr sz="1500" b="0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0562" y="2751139"/>
            <a:ext cx="3895937" cy="3109913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640F58-564D-2B4F-AE67-E407BA4FCF45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2464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78098"/>
          </a:xfrm>
          <a:solidFill>
            <a:srgbClr val="7CCFDB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45087972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3A34C8-038E-2045-AF43-DF7DBB8E0E9E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676441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18C68F-D26B-8F47-958C-23B49CF8A634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3999149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804864" y="446088"/>
            <a:ext cx="2660650" cy="1814651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864" y="446088"/>
            <a:ext cx="2660650" cy="1618396"/>
          </a:xfrm>
        </p:spPr>
        <p:txBody>
          <a:bodyPr anchor="b"/>
          <a:lstStyle>
            <a:lvl1pPr algn="l">
              <a:defRPr sz="1500" b="1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41725" y="446089"/>
            <a:ext cx="4689475" cy="541496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04864" y="2260739"/>
            <a:ext cx="2660650" cy="3600311"/>
          </a:xfrm>
        </p:spPr>
        <p:txBody>
          <a:bodyPr/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F5E60-9974-AC48-9591-99C2BB44B7CF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946236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046" y="727523"/>
            <a:ext cx="3639741" cy="1617163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9" name="Picture Placeholder 11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4573588" y="0"/>
            <a:ext cx="4570412" cy="6858000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noFill/>
          <a:ln w="9525">
            <a:solidFill>
              <a:schemeClr val="tx2"/>
            </a:solidFill>
            <a:round/>
            <a:headEnd/>
            <a:tailEnd/>
          </a:ln>
          <a:effectLst/>
        </p:spPr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algn="ctr">
              <a:buFontTx/>
              <a:buNone/>
              <a:defRPr sz="105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1046" y="2344684"/>
            <a:ext cx="3639741" cy="3516365"/>
          </a:xfrm>
        </p:spPr>
        <p:txBody>
          <a:bodyPr anchor="t"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914358" y="6041363"/>
            <a:ext cx="732659" cy="365125"/>
          </a:xfrm>
        </p:spPr>
        <p:txBody>
          <a:bodyPr/>
          <a:lstStyle/>
          <a:p>
            <a:fld id="{18C79C5D-2A6F-F04D-97DA-BEF2467B64E4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42797" y="6041363"/>
            <a:ext cx="247156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647017" y="5915889"/>
            <a:ext cx="796616" cy="490599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81022784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7500" y="4800600"/>
            <a:ext cx="7921064" cy="566738"/>
          </a:xfrm>
        </p:spPr>
        <p:txBody>
          <a:bodyPr anchor="b">
            <a:normAutofit/>
          </a:bodyPr>
          <a:lstStyle>
            <a:lvl1pPr algn="l">
              <a:defRPr sz="1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5" name="Picture Placeholder 14"/>
          <p:cNvSpPr>
            <a:spLocks noGrp="1" noChangeAspect="1"/>
          </p:cNvSpPr>
          <p:nvPr>
            <p:ph type="pic" sz="quarter" idx="13"/>
          </p:nvPr>
        </p:nvSpPr>
        <p:spPr bwMode="auto">
          <a:xfrm>
            <a:off x="0" y="0"/>
            <a:ext cx="9144000" cy="4800600"/>
          </a:xfrm>
          <a:custGeom>
            <a:avLst/>
            <a:gdLst/>
            <a:ahLst/>
            <a:cxnLst/>
            <a:rect l="0" t="0" r="r" b="b"/>
            <a:pathLst>
              <a:path w="5760" h="3289">
                <a:moveTo>
                  <a:pt x="5760" y="0"/>
                </a:moveTo>
                <a:lnTo>
                  <a:pt x="0" y="0"/>
                </a:lnTo>
                <a:lnTo>
                  <a:pt x="0" y="3100"/>
                </a:lnTo>
                <a:lnTo>
                  <a:pt x="943" y="3100"/>
                </a:lnTo>
                <a:lnTo>
                  <a:pt x="1123" y="3281"/>
                </a:lnTo>
                <a:lnTo>
                  <a:pt x="1123" y="3281"/>
                </a:lnTo>
                <a:lnTo>
                  <a:pt x="1127" y="3283"/>
                </a:lnTo>
                <a:lnTo>
                  <a:pt x="1133" y="3286"/>
                </a:lnTo>
                <a:lnTo>
                  <a:pt x="1139" y="3289"/>
                </a:lnTo>
                <a:lnTo>
                  <a:pt x="1144" y="3289"/>
                </a:lnTo>
                <a:lnTo>
                  <a:pt x="1150" y="3289"/>
                </a:lnTo>
                <a:lnTo>
                  <a:pt x="1155" y="3286"/>
                </a:lnTo>
                <a:lnTo>
                  <a:pt x="1161" y="3283"/>
                </a:lnTo>
                <a:lnTo>
                  <a:pt x="1165" y="3281"/>
                </a:lnTo>
                <a:lnTo>
                  <a:pt x="1345" y="3100"/>
                </a:lnTo>
                <a:lnTo>
                  <a:pt x="5760" y="3100"/>
                </a:lnTo>
                <a:lnTo>
                  <a:pt x="5760" y="0"/>
                </a:lnTo>
                <a:close/>
              </a:path>
            </a:pathLst>
          </a:custGeom>
          <a:noFill/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wrap="square" numCol="1" anchor="t" anchorCtr="0" compatLnSpc="1">
            <a:prstTxWarp prst="textNoShape">
              <a:avLst/>
            </a:prstTxWarp>
            <a:normAutofit/>
          </a:bodyPr>
          <a:lstStyle>
            <a:lvl1pPr marL="0" indent="0" algn="ctr">
              <a:buFontTx/>
              <a:buNone/>
              <a:defRPr sz="1200"/>
            </a:lvl1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7500" y="5367338"/>
            <a:ext cx="7921064" cy="493712"/>
          </a:xfrm>
        </p:spPr>
        <p:txBody>
          <a:bodyPr>
            <a:normAutofit/>
          </a:bodyPr>
          <a:lstStyle>
            <a:lvl1pPr marL="0" indent="0">
              <a:buNone/>
              <a:defRPr sz="9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79C5D-2A6F-F04D-97DA-BEF2467B64E4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458629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 6"/>
          <p:cNvSpPr>
            <a:spLocks noChangeAspect="1"/>
          </p:cNvSpPr>
          <p:nvPr/>
        </p:nvSpPr>
        <p:spPr bwMode="auto">
          <a:xfrm>
            <a:off x="473773" y="1081456"/>
            <a:ext cx="4749312" cy="3239188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8239" y="1238502"/>
            <a:ext cx="4420380" cy="2645912"/>
          </a:xfrm>
        </p:spPr>
        <p:txBody>
          <a:bodyPr anchor="b"/>
          <a:lstStyle>
            <a:lvl1pPr algn="l">
              <a:defRPr sz="3150" b="1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9893" y="4443681"/>
            <a:ext cx="4418727" cy="713241"/>
          </a:xfrm>
        </p:spPr>
        <p:txBody>
          <a:bodyPr anchor="t">
            <a:noAutofit/>
          </a:bodyPr>
          <a:lstStyle>
            <a:lvl1pPr marL="0" indent="0" algn="l">
              <a:buNone/>
              <a:defRPr sz="1350">
                <a:solidFill>
                  <a:schemeClr val="tx1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5680982" y="1081457"/>
            <a:ext cx="2857501" cy="407546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FA1846-DA80-1C48-A609-854EA85C59AD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98385026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Freeform 6"/>
          <p:cNvSpPr>
            <a:spLocks noChangeAspect="1"/>
          </p:cNvSpPr>
          <p:nvPr/>
        </p:nvSpPr>
        <p:spPr bwMode="auto">
          <a:xfrm>
            <a:off x="855664" y="2286585"/>
            <a:ext cx="3671336" cy="2503972"/>
          </a:xfrm>
          <a:custGeom>
            <a:avLst/>
            <a:gdLst/>
            <a:ahLst/>
            <a:cxnLst/>
            <a:rect l="0" t="0" r="r" b="b"/>
            <a:pathLst>
              <a:path w="3384" h="2308">
                <a:moveTo>
                  <a:pt x="3340" y="0"/>
                </a:moveTo>
                <a:lnTo>
                  <a:pt x="44" y="0"/>
                </a:lnTo>
                <a:lnTo>
                  <a:pt x="44" y="0"/>
                </a:lnTo>
                <a:lnTo>
                  <a:pt x="34" y="0"/>
                </a:lnTo>
                <a:lnTo>
                  <a:pt x="26" y="4"/>
                </a:lnTo>
                <a:lnTo>
                  <a:pt x="20" y="8"/>
                </a:lnTo>
                <a:lnTo>
                  <a:pt x="12" y="12"/>
                </a:lnTo>
                <a:lnTo>
                  <a:pt x="8" y="20"/>
                </a:lnTo>
                <a:lnTo>
                  <a:pt x="4" y="26"/>
                </a:lnTo>
                <a:lnTo>
                  <a:pt x="0" y="34"/>
                </a:lnTo>
                <a:lnTo>
                  <a:pt x="0" y="44"/>
                </a:lnTo>
                <a:lnTo>
                  <a:pt x="0" y="2076"/>
                </a:lnTo>
                <a:lnTo>
                  <a:pt x="0" y="2076"/>
                </a:lnTo>
                <a:lnTo>
                  <a:pt x="0" y="2086"/>
                </a:lnTo>
                <a:lnTo>
                  <a:pt x="4" y="2094"/>
                </a:lnTo>
                <a:lnTo>
                  <a:pt x="8" y="2100"/>
                </a:lnTo>
                <a:lnTo>
                  <a:pt x="12" y="2108"/>
                </a:lnTo>
                <a:lnTo>
                  <a:pt x="20" y="2112"/>
                </a:lnTo>
                <a:lnTo>
                  <a:pt x="26" y="2116"/>
                </a:lnTo>
                <a:lnTo>
                  <a:pt x="34" y="2120"/>
                </a:lnTo>
                <a:lnTo>
                  <a:pt x="44" y="2120"/>
                </a:lnTo>
                <a:lnTo>
                  <a:pt x="474" y="2120"/>
                </a:lnTo>
                <a:lnTo>
                  <a:pt x="650" y="2296"/>
                </a:lnTo>
                <a:lnTo>
                  <a:pt x="650" y="2296"/>
                </a:lnTo>
                <a:lnTo>
                  <a:pt x="656" y="2300"/>
                </a:lnTo>
                <a:lnTo>
                  <a:pt x="664" y="2304"/>
                </a:lnTo>
                <a:lnTo>
                  <a:pt x="672" y="2308"/>
                </a:lnTo>
                <a:lnTo>
                  <a:pt x="680" y="2308"/>
                </a:lnTo>
                <a:lnTo>
                  <a:pt x="688" y="2308"/>
                </a:lnTo>
                <a:lnTo>
                  <a:pt x="696" y="2304"/>
                </a:lnTo>
                <a:lnTo>
                  <a:pt x="704" y="2300"/>
                </a:lnTo>
                <a:lnTo>
                  <a:pt x="710" y="2296"/>
                </a:lnTo>
                <a:lnTo>
                  <a:pt x="886" y="2120"/>
                </a:lnTo>
                <a:lnTo>
                  <a:pt x="3340" y="2120"/>
                </a:lnTo>
                <a:lnTo>
                  <a:pt x="3340" y="2120"/>
                </a:lnTo>
                <a:lnTo>
                  <a:pt x="3350" y="2120"/>
                </a:lnTo>
                <a:lnTo>
                  <a:pt x="3358" y="2116"/>
                </a:lnTo>
                <a:lnTo>
                  <a:pt x="3364" y="2112"/>
                </a:lnTo>
                <a:lnTo>
                  <a:pt x="3372" y="2108"/>
                </a:lnTo>
                <a:lnTo>
                  <a:pt x="3376" y="2100"/>
                </a:lnTo>
                <a:lnTo>
                  <a:pt x="3380" y="2094"/>
                </a:lnTo>
                <a:lnTo>
                  <a:pt x="3384" y="2086"/>
                </a:lnTo>
                <a:lnTo>
                  <a:pt x="3384" y="2076"/>
                </a:lnTo>
                <a:lnTo>
                  <a:pt x="3384" y="44"/>
                </a:lnTo>
                <a:lnTo>
                  <a:pt x="3384" y="44"/>
                </a:lnTo>
                <a:lnTo>
                  <a:pt x="3384" y="34"/>
                </a:lnTo>
                <a:lnTo>
                  <a:pt x="3380" y="26"/>
                </a:lnTo>
                <a:lnTo>
                  <a:pt x="3376" y="20"/>
                </a:lnTo>
                <a:lnTo>
                  <a:pt x="3372" y="12"/>
                </a:lnTo>
                <a:lnTo>
                  <a:pt x="3364" y="8"/>
                </a:lnTo>
                <a:lnTo>
                  <a:pt x="3358" y="4"/>
                </a:lnTo>
                <a:lnTo>
                  <a:pt x="3350" y="0"/>
                </a:lnTo>
                <a:lnTo>
                  <a:pt x="3340" y="0"/>
                </a:lnTo>
                <a:lnTo>
                  <a:pt x="3340" y="0"/>
                </a:lnTo>
                <a:close/>
              </a:path>
            </a:pathLst>
          </a:cu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1017817" y="2435958"/>
            <a:ext cx="3286891" cy="2007789"/>
          </a:xfrm>
        </p:spPr>
        <p:txBody>
          <a:bodyPr/>
          <a:lstStyle>
            <a:lvl1pPr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6"/>
          </p:nvPr>
        </p:nvSpPr>
        <p:spPr>
          <a:xfrm>
            <a:off x="4617000" y="2286001"/>
            <a:ext cx="3660225" cy="2295525"/>
          </a:xfrm>
        </p:spPr>
        <p:txBody>
          <a:bodyPr anchor="t"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54567-0DE4-3F47-BF90-CB84690072F9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0158338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/>
          <p:nvPr/>
        </p:nvSpPr>
        <p:spPr bwMode="auto">
          <a:xfrm>
            <a:off x="0" y="0"/>
            <a:ext cx="9144000" cy="2185988"/>
          </a:xfrm>
          <a:custGeom>
            <a:avLst/>
            <a:gdLst/>
            <a:ahLst/>
            <a:cxnLst/>
            <a:rect l="0" t="0" r="r" b="b"/>
            <a:pathLst>
              <a:path w="5760" h="1377">
                <a:moveTo>
                  <a:pt x="5760" y="0"/>
                </a:moveTo>
                <a:lnTo>
                  <a:pt x="0" y="0"/>
                </a:lnTo>
                <a:lnTo>
                  <a:pt x="0" y="1189"/>
                </a:lnTo>
                <a:lnTo>
                  <a:pt x="943" y="1189"/>
                </a:lnTo>
                <a:lnTo>
                  <a:pt x="1123" y="1369"/>
                </a:lnTo>
                <a:lnTo>
                  <a:pt x="1123" y="1369"/>
                </a:lnTo>
                <a:lnTo>
                  <a:pt x="1127" y="1371"/>
                </a:lnTo>
                <a:lnTo>
                  <a:pt x="1133" y="1374"/>
                </a:lnTo>
                <a:lnTo>
                  <a:pt x="1139" y="1377"/>
                </a:lnTo>
                <a:lnTo>
                  <a:pt x="1144" y="1377"/>
                </a:lnTo>
                <a:lnTo>
                  <a:pt x="1150" y="1377"/>
                </a:lnTo>
                <a:lnTo>
                  <a:pt x="1155" y="1374"/>
                </a:lnTo>
                <a:lnTo>
                  <a:pt x="1161" y="1371"/>
                </a:lnTo>
                <a:lnTo>
                  <a:pt x="1165" y="1369"/>
                </a:lnTo>
                <a:lnTo>
                  <a:pt x="1345" y="1189"/>
                </a:lnTo>
                <a:lnTo>
                  <a:pt x="5760" y="1189"/>
                </a:lnTo>
                <a:lnTo>
                  <a:pt x="5760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52C72-DE31-F449-A4ED-4C594FD91407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3969092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Freeform 6"/>
          <p:cNvSpPr>
            <a:spLocks noChangeAspect="1"/>
          </p:cNvSpPr>
          <p:nvPr/>
        </p:nvSpPr>
        <p:spPr bwMode="auto">
          <a:xfrm>
            <a:off x="5752239" y="446089"/>
            <a:ext cx="3391762" cy="5414962"/>
          </a:xfrm>
          <a:custGeom>
            <a:avLst/>
            <a:gdLst/>
            <a:ahLst/>
            <a:cxnLst/>
            <a:rect l="0" t="0" r="r" b="b"/>
            <a:pathLst>
              <a:path w="2879" h="4320">
                <a:moveTo>
                  <a:pt x="183" y="0"/>
                </a:moveTo>
                <a:lnTo>
                  <a:pt x="183" y="1197"/>
                </a:lnTo>
                <a:lnTo>
                  <a:pt x="8" y="1372"/>
                </a:lnTo>
                <a:lnTo>
                  <a:pt x="8" y="1372"/>
                </a:lnTo>
                <a:lnTo>
                  <a:pt x="6" y="1376"/>
                </a:lnTo>
                <a:lnTo>
                  <a:pt x="3" y="1382"/>
                </a:lnTo>
                <a:lnTo>
                  <a:pt x="0" y="1387"/>
                </a:lnTo>
                <a:lnTo>
                  <a:pt x="0" y="1393"/>
                </a:lnTo>
                <a:lnTo>
                  <a:pt x="0" y="1399"/>
                </a:lnTo>
                <a:lnTo>
                  <a:pt x="3" y="1404"/>
                </a:lnTo>
                <a:lnTo>
                  <a:pt x="6" y="1410"/>
                </a:lnTo>
                <a:lnTo>
                  <a:pt x="8" y="1414"/>
                </a:lnTo>
                <a:lnTo>
                  <a:pt x="183" y="1589"/>
                </a:lnTo>
                <a:lnTo>
                  <a:pt x="183" y="4320"/>
                </a:lnTo>
                <a:lnTo>
                  <a:pt x="2879" y="4320"/>
                </a:lnTo>
                <a:lnTo>
                  <a:pt x="2879" y="0"/>
                </a:lnTo>
                <a:lnTo>
                  <a:pt x="183" y="0"/>
                </a:lnTo>
                <a:close/>
              </a:path>
            </a:pathLst>
          </a:custGeom>
          <a:ln/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137656" y="586171"/>
            <a:ext cx="1871093" cy="51347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7501" y="446089"/>
            <a:ext cx="4958655" cy="5414962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62726E-379B-B349-9EED-81ED093FA806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0866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78098"/>
          </a:xfrm>
          <a:solidFill>
            <a:srgbClr val="7CCFDB"/>
          </a:solidFill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271662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897012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2129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522779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448CA66-A653-4008-9682-A2418F4E62C6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000E6B-4536-45D2-8197-CAE0F8DEEDE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234928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13" Type="http://schemas.openxmlformats.org/officeDocument/2006/relationships/slideLayout" Target="../slideLayouts/slideLayout47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slideLayout" Target="../slideLayouts/slideLayout46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5" Type="http://schemas.openxmlformats.org/officeDocument/2006/relationships/theme" Target="../theme/theme4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Relationship Id="rId14" Type="http://schemas.openxmlformats.org/officeDocument/2006/relationships/slideLayout" Target="../slideLayouts/slideLayout4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27765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6" name="TextBox 5"/>
          <p:cNvSpPr txBox="1"/>
          <p:nvPr userDrawn="1"/>
        </p:nvSpPr>
        <p:spPr>
          <a:xfrm>
            <a:off x="8028384" y="6525344"/>
            <a:ext cx="172819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800" dirty="0">
                <a:latin typeface="Arial" panose="020B0604020202020204" pitchFamily="34" charset="0"/>
                <a:cs typeface="Arial" panose="020B0604020202020204" pitchFamily="34" charset="0"/>
              </a:rPr>
              <a:t>© OCR 2016</a:t>
            </a:r>
          </a:p>
        </p:txBody>
      </p:sp>
    </p:spTree>
    <p:extLst>
      <p:ext uri="{BB962C8B-B14F-4D97-AF65-F5344CB8AC3E}">
        <p14:creationId xmlns:p14="http://schemas.microsoft.com/office/powerpoint/2010/main" val="77763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4" r:id="rId1"/>
    <p:sldLayoutId id="2147483665" r:id="rId2"/>
    <p:sldLayoutId id="2147483666" r:id="rId3"/>
    <p:sldLayoutId id="2147483667" r:id="rId4"/>
    <p:sldLayoutId id="2147483668" r:id="rId5"/>
    <p:sldLayoutId id="2147483669" r:id="rId6"/>
    <p:sldLayoutId id="2147483670" r:id="rId7"/>
    <p:sldLayoutId id="2147483671" r:id="rId8"/>
    <p:sldLayoutId id="2147483672" r:id="rId9"/>
    <p:sldLayoutId id="2147483673" r:id="rId10"/>
    <p:sldLayoutId id="2147483698" r:id="rId11"/>
    <p:sldLayoutId id="2147483699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7CCFDB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4276AC-4418-4156-944D-CCC8F5C7C5E5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20C22D-384E-4D13-BEA7-4A9EF786DD0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71303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7F2B91-7EF0-4524-848B-0DDCB062F8EB}" type="datetimeFigureOut">
              <a:rPr lang="en-GB" smtClean="0"/>
              <a:t>05/04/2018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071F6-682F-47A3-ACEB-7B8FCB939DC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80974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7500" y="447188"/>
            <a:ext cx="7928999" cy="970450"/>
          </a:xfrm>
          <a:prstGeom prst="rect">
            <a:avLst/>
          </a:prstGeom>
          <a:effectLst>
            <a:outerShdw blurRad="50800" dir="14400000">
              <a:srgbClr val="000000">
                <a:alpha val="60000"/>
              </a:srgbClr>
            </a:outerShdw>
          </a:effectLst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500" y="2184402"/>
            <a:ext cx="7922464" cy="3674397"/>
          </a:xfrm>
          <a:prstGeom prst="rect">
            <a:avLst/>
          </a:prstGeom>
          <a:effectLst>
            <a:outerShdw blurRad="50800" dir="14400000">
              <a:srgbClr val="000000">
                <a:alpha val="40000"/>
              </a:srgbClr>
            </a:outerShdw>
          </a:effectLst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636" y="6041363"/>
            <a:ext cx="648324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675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00969" y="6041363"/>
            <a:ext cx="1007780" cy="3651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675">
                <a:solidFill>
                  <a:schemeClr val="tx1"/>
                </a:solidFill>
              </a:defRPr>
            </a:lvl1pPr>
          </a:lstStyle>
          <a:p>
            <a:fld id="{09B482E8-6E0E-1B4F-B1FD-C69DB9E858D9}" type="datetimeFigureOut">
              <a:rPr lang="en-US" dirty="0"/>
              <a:pPr/>
              <a:t>4/5/2018</a:t>
            </a:fld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008749" y="5915889"/>
            <a:ext cx="796616" cy="490599"/>
          </a:xfrm>
          <a:prstGeom prst="rect">
            <a:avLst/>
          </a:prstGeom>
        </p:spPr>
        <p:txBody>
          <a:bodyPr vert="horz" lIns="91440" tIns="45720" rIns="91440" bIns="10800" rtlCol="0" anchor="b"/>
          <a:lstStyle>
            <a:lvl1pPr algn="r">
              <a:defRPr sz="15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5696358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1" r:id="rId1"/>
    <p:sldLayoutId id="2147483702" r:id="rId2"/>
    <p:sldLayoutId id="2147483703" r:id="rId3"/>
    <p:sldLayoutId id="2147483704" r:id="rId4"/>
    <p:sldLayoutId id="2147483705" r:id="rId5"/>
    <p:sldLayoutId id="2147483706" r:id="rId6"/>
    <p:sldLayoutId id="2147483707" r:id="rId7"/>
    <p:sldLayoutId id="2147483708" r:id="rId8"/>
    <p:sldLayoutId id="2147483709" r:id="rId9"/>
    <p:sldLayoutId id="2147483710" r:id="rId10"/>
    <p:sldLayoutId id="2147483711" r:id="rId11"/>
    <p:sldLayoutId id="2147483712" r:id="rId12"/>
    <p:sldLayoutId id="2147483713" r:id="rId13"/>
    <p:sldLayoutId id="2147483714" r:id="rId14"/>
  </p:sldLayoutIdLst>
  <p:hf sldNum="0" hdr="0" ftr="0" dt="0"/>
  <p:txStyles>
    <p:titleStyle>
      <a:lvl1pPr algn="l" defTabSz="342900" rtl="0" eaLnBrk="1" latinLnBrk="0" hangingPunct="1">
        <a:spcBef>
          <a:spcPct val="0"/>
        </a:spcBef>
        <a:buNone/>
        <a:defRPr sz="3000" b="1" kern="1200">
          <a:solidFill>
            <a:srgbClr val="FEFEFE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57175" indent="-257175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557213" indent="-214313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105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5pPr>
      <a:lvl6pPr marL="18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6pPr>
      <a:lvl7pPr marL="21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7pPr>
      <a:lvl8pPr marL="24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8pPr>
      <a:lvl9pPr marL="2700000" indent="-171450" algn="l" defTabSz="342900" rtl="0" eaLnBrk="1" latinLnBrk="0" hangingPunct="1">
        <a:spcBef>
          <a:spcPct val="20000"/>
        </a:spcBef>
        <a:spcAft>
          <a:spcPts val="450"/>
        </a:spcAft>
        <a:buClr>
          <a:schemeClr val="accent1"/>
        </a:buClr>
        <a:buFont typeface="Wingdings 2" charset="2"/>
        <a:buChar char=""/>
        <a:defRPr sz="9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3429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5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Bubble Sort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/>
              <a:t>Key Revision Points</a:t>
            </a:r>
          </a:p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26321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728104"/>
              </p:ext>
            </p:extLst>
          </p:nvPr>
        </p:nvGraphicFramePr>
        <p:xfrm>
          <a:off x="3276000" y="1771200"/>
          <a:ext cx="5655600" cy="731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0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54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4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511524"/>
              </p:ext>
            </p:extLst>
          </p:nvPr>
        </p:nvGraphicFramePr>
        <p:xfrm>
          <a:off x="3276000" y="2876400"/>
          <a:ext cx="5655600" cy="731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0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54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4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6451349"/>
              </p:ext>
            </p:extLst>
          </p:nvPr>
        </p:nvGraphicFramePr>
        <p:xfrm>
          <a:off x="3276000" y="3981600"/>
          <a:ext cx="5655600" cy="731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0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54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4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2870934"/>
              </p:ext>
            </p:extLst>
          </p:nvPr>
        </p:nvGraphicFramePr>
        <p:xfrm>
          <a:off x="3276000" y="5086800"/>
          <a:ext cx="5655600" cy="731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0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54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4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411760" y="2333675"/>
            <a:ext cx="4572000" cy="2862322"/>
          </a:xfrm>
          <a:prstGeom prst="rect">
            <a:avLst/>
          </a:prstGeom>
        </p:spPr>
        <p:txBody>
          <a:bodyPr>
            <a:spAutoFit/>
          </a:bodyPr>
          <a:lstStyle/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  <a:p>
            <a:endParaRPr lang="en-GB" dirty="0"/>
          </a:p>
        </p:txBody>
      </p:sp>
      <p:sp>
        <p:nvSpPr>
          <p:cNvPr id="19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Bubble Sort - Example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1140536" y="1763524"/>
            <a:ext cx="2135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Compare 2 and 3</a:t>
            </a:r>
          </a:p>
        </p:txBody>
      </p:sp>
      <p:sp>
        <p:nvSpPr>
          <p:cNvPr id="22" name="Rectangle 21"/>
          <p:cNvSpPr/>
          <p:nvPr/>
        </p:nvSpPr>
        <p:spPr>
          <a:xfrm>
            <a:off x="1140536" y="5435932"/>
            <a:ext cx="2135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Swap? No</a:t>
            </a:r>
          </a:p>
        </p:txBody>
      </p:sp>
      <p:sp>
        <p:nvSpPr>
          <p:cNvPr id="23" name="Rectangle 22"/>
          <p:cNvSpPr/>
          <p:nvPr/>
        </p:nvSpPr>
        <p:spPr>
          <a:xfrm>
            <a:off x="1140536" y="2862461"/>
            <a:ext cx="2135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Compare 3 and 4</a:t>
            </a:r>
          </a:p>
        </p:txBody>
      </p:sp>
      <p:sp>
        <p:nvSpPr>
          <p:cNvPr id="24" name="Rectangle 23"/>
          <p:cNvSpPr/>
          <p:nvPr/>
        </p:nvSpPr>
        <p:spPr>
          <a:xfrm>
            <a:off x="1140535" y="3230652"/>
            <a:ext cx="213531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Swap? No</a:t>
            </a:r>
          </a:p>
        </p:txBody>
      </p:sp>
      <p:sp>
        <p:nvSpPr>
          <p:cNvPr id="25" name="Rectangle 24"/>
          <p:cNvSpPr/>
          <p:nvPr/>
        </p:nvSpPr>
        <p:spPr>
          <a:xfrm>
            <a:off x="1140536" y="3986014"/>
            <a:ext cx="2135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Compare 4 and 5</a:t>
            </a:r>
          </a:p>
        </p:txBody>
      </p:sp>
      <p:sp>
        <p:nvSpPr>
          <p:cNvPr id="26" name="Rectangle 25"/>
          <p:cNvSpPr/>
          <p:nvPr/>
        </p:nvSpPr>
        <p:spPr>
          <a:xfrm>
            <a:off x="1140536" y="5039072"/>
            <a:ext cx="213532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Compare 5 and 6</a:t>
            </a:r>
          </a:p>
        </p:txBody>
      </p:sp>
      <p:sp>
        <p:nvSpPr>
          <p:cNvPr id="27" name="Rectangle 26"/>
          <p:cNvSpPr/>
          <p:nvPr/>
        </p:nvSpPr>
        <p:spPr>
          <a:xfrm>
            <a:off x="1144190" y="2132856"/>
            <a:ext cx="213166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Swap? No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144190" y="4355812"/>
            <a:ext cx="213166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Swap? No</a:t>
            </a:r>
          </a:p>
        </p:txBody>
      </p:sp>
    </p:spTree>
    <p:extLst>
      <p:ext uri="{BB962C8B-B14F-4D97-AF65-F5344CB8AC3E}">
        <p14:creationId xmlns:p14="http://schemas.microsoft.com/office/powerpoint/2010/main" val="1944353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1602153"/>
              </p:ext>
            </p:extLst>
          </p:nvPr>
        </p:nvGraphicFramePr>
        <p:xfrm>
          <a:off x="3276000" y="1771200"/>
          <a:ext cx="5655600" cy="731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0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54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4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855135"/>
              </p:ext>
            </p:extLst>
          </p:nvPr>
        </p:nvGraphicFramePr>
        <p:xfrm>
          <a:off x="3276000" y="2876400"/>
          <a:ext cx="5655600" cy="731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0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54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4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5501816"/>
              </p:ext>
            </p:extLst>
          </p:nvPr>
        </p:nvGraphicFramePr>
        <p:xfrm>
          <a:off x="3276000" y="3981600"/>
          <a:ext cx="5655600" cy="7416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0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323529" y="4941168"/>
            <a:ext cx="345638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You’ve reached the end.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Have you made any swaps?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Yes, so start again.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Bubble Sort - Example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140536" y="1761232"/>
            <a:ext cx="21353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Compare 6 and 7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140536" y="2862461"/>
            <a:ext cx="132632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Swap? Yes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140536" y="3995772"/>
            <a:ext cx="196720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Compare 7 and 8</a:t>
            </a:r>
          </a:p>
        </p:txBody>
      </p:sp>
      <p:sp>
        <p:nvSpPr>
          <p:cNvPr id="19" name="Rectangle 18"/>
          <p:cNvSpPr/>
          <p:nvPr/>
        </p:nvSpPr>
        <p:spPr>
          <a:xfrm>
            <a:off x="1144191" y="4355812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Swap? No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3851920" y="5091454"/>
            <a:ext cx="2952328" cy="715089"/>
          </a:xfrm>
          <a:prstGeom prst="roundRect">
            <a:avLst/>
          </a:prstGeom>
          <a:solidFill>
            <a:srgbClr val="7CCFDB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Task: 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Work in pairs to complete the bubble sort.</a:t>
            </a:r>
            <a:endParaRPr lang="en-GB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7756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5" grpId="0"/>
      <p:bldP spid="17" grpId="0"/>
      <p:bldP spid="19" grpId="0"/>
      <p:bldP spid="2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Complexity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In a list of 10 numbers...</a:t>
            </a:r>
          </a:p>
          <a:p>
            <a:pPr lvl="1">
              <a:buFont typeface="Arial" panose="020B0604020202020204" pitchFamily="34" charset="0"/>
              <a:buChar char="−"/>
            </a:pPr>
            <a:r>
              <a:rPr lang="en-GB" dirty="0"/>
              <a:t>…positioned in the worst case (i.e. all of the elements are in reverse order)...</a:t>
            </a:r>
          </a:p>
          <a:p>
            <a:pPr lvl="1">
              <a:buFont typeface="Arial" panose="020B0604020202020204" pitchFamily="34" charset="0"/>
              <a:buChar char="−"/>
            </a:pPr>
            <a:r>
              <a:rPr lang="en-GB" dirty="0"/>
              <a:t>how many comparisons would the sort algorithm need to do?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GB" sz="2200" dirty="0"/>
              <a:t>100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en-GB" sz="2200" dirty="0"/>
              <a:t>n*n  where n is the number of elements</a:t>
            </a:r>
          </a:p>
          <a:p>
            <a:r>
              <a:rPr lang="en-GB" dirty="0"/>
              <a:t>The average number of swaps is n^2.</a:t>
            </a:r>
          </a:p>
        </p:txBody>
      </p:sp>
    </p:spTree>
    <p:extLst>
      <p:ext uri="{BB962C8B-B14F-4D97-AF65-F5344CB8AC3E}">
        <p14:creationId xmlns:p14="http://schemas.microsoft.com/office/powerpoint/2010/main" val="27360925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Big Picture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When do you need to sort things in your daily activities?</a:t>
            </a:r>
          </a:p>
          <a:p>
            <a:pPr lvl="1">
              <a:buFont typeface="Arial" panose="020B0604020202020204" pitchFamily="34" charset="0"/>
              <a:buChar char="−"/>
            </a:pPr>
            <a:r>
              <a:rPr lang="en-GB" dirty="0"/>
              <a:t>Sort your room?</a:t>
            </a:r>
          </a:p>
          <a:p>
            <a:pPr lvl="1">
              <a:buFont typeface="Arial" panose="020B0604020202020204" pitchFamily="34" charset="0"/>
              <a:buChar char="−"/>
            </a:pPr>
            <a:r>
              <a:rPr lang="en-GB" dirty="0"/>
              <a:t>Sort DVDs, books or computer games so they are in order?</a:t>
            </a:r>
          </a:p>
          <a:p>
            <a:pPr lvl="1">
              <a:buFont typeface="Arial" panose="020B0604020202020204" pitchFamily="34" charset="0"/>
              <a:buChar char="−"/>
            </a:pPr>
            <a:r>
              <a:rPr lang="en-GB" dirty="0"/>
              <a:t>Sort out old clothes that you don’t want anymore?</a:t>
            </a:r>
          </a:p>
          <a:p>
            <a:r>
              <a:rPr lang="en-GB" dirty="0"/>
              <a:t>How do you think a computer sorts items?</a:t>
            </a:r>
          </a:p>
        </p:txBody>
      </p:sp>
    </p:spTree>
    <p:extLst>
      <p:ext uri="{BB962C8B-B14F-4D97-AF65-F5344CB8AC3E}">
        <p14:creationId xmlns:p14="http://schemas.microsoft.com/office/powerpoint/2010/main" val="3985198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Learning Objectives</a:t>
            </a:r>
            <a:endParaRPr lang="en-GB" b="1" dirty="0">
              <a:solidFill>
                <a:srgbClr val="002060"/>
              </a:solidFill>
            </a:endParaRPr>
          </a:p>
        </p:txBody>
      </p:sp>
      <p:sp>
        <p:nvSpPr>
          <p:cNvPr id="3" name="Tex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Understand the principles of a bubble sort.</a:t>
            </a:r>
          </a:p>
          <a:p>
            <a:pPr lvl="0"/>
            <a:r>
              <a:rPr lang="en-GB" dirty="0"/>
              <a:t>Be able to perform a bubble sort on a set of data.</a:t>
            </a:r>
          </a:p>
          <a:p>
            <a:r>
              <a:rPr lang="en-GB" dirty="0"/>
              <a:t>Understand how the number of comparisons increases in a bubble sort.</a:t>
            </a:r>
            <a:endParaRPr lang="en-GB" sz="3200" dirty="0"/>
          </a:p>
        </p:txBody>
      </p:sp>
    </p:spTree>
    <p:extLst>
      <p:ext uri="{BB962C8B-B14F-4D97-AF65-F5344CB8AC3E}">
        <p14:creationId xmlns:p14="http://schemas.microsoft.com/office/powerpoint/2010/main" val="313083740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Key Words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b="1" dirty="0"/>
              <a:t>Bubble sort </a:t>
            </a:r>
            <a:r>
              <a:rPr lang="en-GB" dirty="0"/>
              <a:t>– moving through a list repeatedly, swapping elements that are in the wrong order.</a:t>
            </a:r>
          </a:p>
        </p:txBody>
      </p:sp>
    </p:spTree>
    <p:extLst>
      <p:ext uri="{BB962C8B-B14F-4D97-AF65-F5344CB8AC3E}">
        <p14:creationId xmlns:p14="http://schemas.microsoft.com/office/powerpoint/2010/main" val="31447447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Bubble Sort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493095"/>
          </a:xfrm>
        </p:spPr>
        <p:txBody>
          <a:bodyPr>
            <a:normAutofit fontScale="92500"/>
          </a:bodyPr>
          <a:lstStyle/>
          <a:p>
            <a:pPr marL="514350" indent="-514350">
              <a:buFont typeface="+mj-lt"/>
              <a:buAutoNum type="arabicPeriod"/>
            </a:pPr>
            <a:r>
              <a:rPr lang="en-GB" dirty="0"/>
              <a:t>Take the first element and second element from the list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Compare them</a:t>
            </a:r>
          </a:p>
          <a:p>
            <a:pPr marL="514350" indent="-514350">
              <a:buFont typeface="+mj-lt"/>
              <a:buAutoNum type="arabicPeriod"/>
            </a:pPr>
            <a:r>
              <a:rPr lang="en-GB" dirty="0"/>
              <a:t>IF element 1 &gt; element 2 THEN</a:t>
            </a:r>
          </a:p>
          <a:p>
            <a:pPr marL="895350" lvl="1" indent="-352425">
              <a:buFont typeface="Arial" panose="020B0604020202020204" pitchFamily="34" charset="0"/>
              <a:buChar char="−"/>
            </a:pPr>
            <a:r>
              <a:rPr lang="en-GB" sz="2200" dirty="0"/>
              <a:t>Swap then</a:t>
            </a:r>
          </a:p>
          <a:p>
            <a:pPr marL="514350" indent="-514350">
              <a:buFont typeface="+mj-lt"/>
              <a:buAutoNum type="arabicPeriod"/>
            </a:pPr>
            <a:r>
              <a:rPr lang="en-GB" sz="2400" dirty="0"/>
              <a:t>ELSE</a:t>
            </a:r>
          </a:p>
          <a:p>
            <a:pPr marL="895350" lvl="1" indent="-352425">
              <a:buFont typeface="Arial" panose="020B0604020202020204" pitchFamily="34" charset="0"/>
              <a:buChar char="−"/>
            </a:pPr>
            <a:r>
              <a:rPr lang="en-GB" sz="2000" dirty="0"/>
              <a:t>Do </a:t>
            </a:r>
            <a:r>
              <a:rPr lang="en-GB" sz="2200" dirty="0"/>
              <a:t>nothing</a:t>
            </a:r>
            <a:endParaRPr lang="en-GB" sz="2000" dirty="0"/>
          </a:p>
          <a:p>
            <a:pPr marL="361950" indent="-361950">
              <a:buFont typeface="+mj-lt"/>
              <a:buAutoNum type="arabicPeriod"/>
            </a:pPr>
            <a:r>
              <a:rPr lang="en-GB" sz="2800" dirty="0"/>
              <a:t> </a:t>
            </a:r>
            <a:r>
              <a:rPr lang="en-GB" sz="1500" dirty="0"/>
              <a:t> </a:t>
            </a:r>
            <a:r>
              <a:rPr lang="en-GB" sz="2800" b="1" dirty="0"/>
              <a:t>Repeat</a:t>
            </a:r>
            <a:r>
              <a:rPr lang="en-GB" sz="2800" dirty="0"/>
              <a:t>: Move along the list to the next pair</a:t>
            </a:r>
          </a:p>
          <a:p>
            <a:pPr marL="895350" lvl="1" indent="-352425">
              <a:buFont typeface="Arial" panose="020B0604020202020204" pitchFamily="34" charset="0"/>
              <a:buChar char="−"/>
            </a:pPr>
            <a:r>
              <a:rPr lang="en-GB" sz="2200" dirty="0"/>
              <a:t>IF</a:t>
            </a:r>
            <a:r>
              <a:rPr lang="en-GB" sz="2600" dirty="0"/>
              <a:t> no more elements: </a:t>
            </a:r>
            <a:r>
              <a:rPr lang="en-GB" sz="2600" dirty="0" err="1"/>
              <a:t>Goto</a:t>
            </a:r>
            <a:r>
              <a:rPr lang="en-GB" sz="2600" dirty="0"/>
              <a:t> 1</a:t>
            </a:r>
          </a:p>
          <a:p>
            <a:pPr marL="895350" lvl="1" indent="-352425">
              <a:buFont typeface="Arial" panose="020B0604020202020204" pitchFamily="34" charset="0"/>
              <a:buChar char="−"/>
            </a:pPr>
            <a:r>
              <a:rPr lang="en-GB" sz="2200" dirty="0"/>
              <a:t>ELSE: </a:t>
            </a:r>
            <a:r>
              <a:rPr lang="en-GB" sz="2200" dirty="0" err="1"/>
              <a:t>Goto</a:t>
            </a:r>
            <a:r>
              <a:rPr lang="en-GB" sz="2200" dirty="0"/>
              <a:t> 2</a:t>
            </a:r>
          </a:p>
          <a:p>
            <a:pPr marL="542925" lvl="1" indent="0">
              <a:buNone/>
            </a:pPr>
            <a:r>
              <a:rPr lang="en-GB" sz="2200" b="1" dirty="0"/>
              <a:t>Until:</a:t>
            </a:r>
            <a:r>
              <a:rPr lang="en-GB" sz="2200" dirty="0"/>
              <a:t> you have moved through the entire list and </a:t>
            </a:r>
            <a:r>
              <a:rPr lang="en-GB" sz="2200" b="1" dirty="0"/>
              <a:t>not</a:t>
            </a:r>
            <a:r>
              <a:rPr lang="en-GB" sz="2200" dirty="0"/>
              <a:t> made any changes</a:t>
            </a:r>
          </a:p>
          <a:p>
            <a:pPr marL="514350" indent="-514350"/>
            <a:endParaRPr lang="en-GB" sz="2400" dirty="0"/>
          </a:p>
        </p:txBody>
      </p:sp>
    </p:spTree>
    <p:extLst>
      <p:ext uri="{BB962C8B-B14F-4D97-AF65-F5344CB8AC3E}">
        <p14:creationId xmlns:p14="http://schemas.microsoft.com/office/powerpoint/2010/main" val="23135391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13103822"/>
              </p:ext>
            </p:extLst>
          </p:nvPr>
        </p:nvGraphicFramePr>
        <p:xfrm>
          <a:off x="3275855" y="1296595"/>
          <a:ext cx="5656736" cy="71834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07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4118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84851" marR="84851" marT="42426" marB="4242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118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84851" marR="84851" marT="42426" marB="4242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40135" y="1302668"/>
            <a:ext cx="25202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Element Number</a:t>
            </a:r>
          </a:p>
          <a:p>
            <a:pPr algn="r"/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Value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76360" y="2926685"/>
            <a:ext cx="3282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266700"/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1) Compare elements 1 and 2</a:t>
            </a:r>
          </a:p>
          <a:p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60942161"/>
              </p:ext>
            </p:extLst>
          </p:nvPr>
        </p:nvGraphicFramePr>
        <p:xfrm>
          <a:off x="3283072" y="2565573"/>
          <a:ext cx="5656736" cy="71834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07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4118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84851" marR="84851" marT="42426" marB="4242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118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84851" marR="84851" marT="42426" marB="42426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84851" marR="84851" marT="42426" marB="42426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84851" marR="84851" marT="42426" marB="4242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60918803"/>
              </p:ext>
            </p:extLst>
          </p:nvPr>
        </p:nvGraphicFramePr>
        <p:xfrm>
          <a:off x="3259632" y="3436460"/>
          <a:ext cx="5656736" cy="71834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07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4118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84851" marR="84851" marT="42426" marB="4242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118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84851" marR="84851" marT="42426" marB="42426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84851" marR="84851" marT="42426" marB="42426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84851" marR="84851" marT="42426" marB="424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84851" marR="84851" marT="42426" marB="4242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76360" y="4643843"/>
            <a:ext cx="32824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4) Compare elements 2 and 3</a:t>
            </a:r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19866944"/>
              </p:ext>
            </p:extLst>
          </p:nvPr>
        </p:nvGraphicFramePr>
        <p:xfrm>
          <a:off x="3261439" y="5189036"/>
          <a:ext cx="5656736" cy="71834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07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4118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84851" marR="84851" marT="42426" marB="4242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118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84851" marR="84851" marT="42426" marB="424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84851" marR="84851" marT="42426" marB="42426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84851" marR="84851" marT="42426" marB="42426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84851" marR="84851" marT="42426" marB="4242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>
            <a:off x="76360" y="3463703"/>
            <a:ext cx="33499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2) Is element 1 &gt; element 2? </a:t>
            </a:r>
          </a:p>
        </p:txBody>
      </p:sp>
      <p:sp>
        <p:nvSpPr>
          <p:cNvPr id="11" name="Rectangle 10"/>
          <p:cNvSpPr/>
          <p:nvPr/>
        </p:nvSpPr>
        <p:spPr>
          <a:xfrm>
            <a:off x="76360" y="5214442"/>
            <a:ext cx="31994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5) Is element 2 &gt; element 3?</a:t>
            </a:r>
          </a:p>
        </p:txBody>
      </p:sp>
      <p:sp>
        <p:nvSpPr>
          <p:cNvPr id="12" name="Rectangle 11"/>
          <p:cNvSpPr/>
          <p:nvPr/>
        </p:nvSpPr>
        <p:spPr>
          <a:xfrm>
            <a:off x="76360" y="3779748"/>
            <a:ext cx="254600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3)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Yes: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 so swap them</a:t>
            </a:r>
          </a:p>
        </p:txBody>
      </p:sp>
      <p:sp>
        <p:nvSpPr>
          <p:cNvPr id="13" name="Rectangle 12"/>
          <p:cNvSpPr/>
          <p:nvPr/>
        </p:nvSpPr>
        <p:spPr>
          <a:xfrm>
            <a:off x="76360" y="5507940"/>
            <a:ext cx="253249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6) </a:t>
            </a:r>
            <a:r>
              <a:rPr lang="en-GB" b="1" dirty="0">
                <a:latin typeface="Arial" panose="020B0604020202020204" pitchFamily="34" charset="0"/>
                <a:cs typeface="Arial" panose="020B0604020202020204" pitchFamily="34" charset="0"/>
              </a:rPr>
              <a:t>Yes</a:t>
            </a:r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: so swap them</a:t>
            </a:r>
          </a:p>
        </p:txBody>
      </p: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25805864"/>
              </p:ext>
            </p:extLst>
          </p:nvPr>
        </p:nvGraphicFramePr>
        <p:xfrm>
          <a:off x="3279911" y="4300556"/>
          <a:ext cx="5656736" cy="718344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070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70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44118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84851" marR="84851" marT="42426" marB="42426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118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84851" marR="84851" marT="42426" marB="42426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84851" marR="84851" marT="42426" marB="42426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84851" marR="84851" marT="42426" marB="42426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84851" marR="84851" marT="42426" marB="42426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84851" marR="84851" marT="42426" marB="42426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Bubble Sort - Example</a:t>
            </a:r>
          </a:p>
        </p:txBody>
      </p:sp>
    </p:spTree>
    <p:extLst>
      <p:ext uri="{BB962C8B-B14F-4D97-AF65-F5344CB8AC3E}">
        <p14:creationId xmlns:p14="http://schemas.microsoft.com/office/powerpoint/2010/main" val="41344163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  <p:bldP spid="3" grpId="0"/>
      <p:bldP spid="11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3479062"/>
              </p:ext>
            </p:extLst>
          </p:nvPr>
        </p:nvGraphicFramePr>
        <p:xfrm>
          <a:off x="3276000" y="1772816"/>
          <a:ext cx="5655600" cy="725656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0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88509" marR="88509" marT="44254" marB="442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88509" marR="88509" marT="44254" marB="442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88509" marR="88509" marT="44254" marB="442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88509" marR="88509" marT="44254" marB="442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88509" marR="88509" marT="44254" marB="442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88509" marR="88509" marT="44254" marB="442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88509" marR="88509" marT="44254" marB="442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88509" marR="88509" marT="44254" marB="4425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88509" marR="88509" marT="44254" marB="44254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88509" marR="88509" marT="44254" marB="44254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88509" marR="88509" marT="44254" marB="44254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88509" marR="88509" marT="44254" marB="44254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88509" marR="88509" marT="44254" marB="442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88509" marR="88509" marT="44254" marB="442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88509" marR="88509" marT="44254" marB="4425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8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88509" marR="88509" marT="44254" marB="4425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0412583"/>
              </p:ext>
            </p:extLst>
          </p:nvPr>
        </p:nvGraphicFramePr>
        <p:xfrm>
          <a:off x="3276000" y="2880709"/>
          <a:ext cx="5655600" cy="720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0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88767" marR="88767" marT="44384" marB="443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88767" marR="88767" marT="44384" marB="443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88767" marR="88767" marT="44384" marB="443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88767" marR="88767" marT="44384" marB="443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88767" marR="88767" marT="44384" marB="443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88767" marR="88767" marT="44384" marB="443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88767" marR="88767" marT="44384" marB="443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88767" marR="88767" marT="44384" marB="4438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88767" marR="88767" marT="44384" marB="44384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88767" marR="88767" marT="44384" marB="44384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88767" marR="88767" marT="44384" marB="4438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88767" marR="88767" marT="44384" marB="4438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88767" marR="88767" marT="44384" marB="443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88767" marR="88767" marT="44384" marB="443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88767" marR="88767" marT="44384" marB="443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88767" marR="88767" marT="44384" marB="4438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4162662"/>
              </p:ext>
            </p:extLst>
          </p:nvPr>
        </p:nvGraphicFramePr>
        <p:xfrm>
          <a:off x="3276000" y="3982946"/>
          <a:ext cx="5655600" cy="720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0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88767" marR="88767" marT="44384" marB="443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88767" marR="88767" marT="44384" marB="443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88767" marR="88767" marT="44384" marB="443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88767" marR="88767" marT="44384" marB="443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88767" marR="88767" marT="44384" marB="443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88767" marR="88767" marT="44384" marB="443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88767" marR="88767" marT="44384" marB="443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88767" marR="88767" marT="44384" marB="4438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88767" marR="88767" marT="44384" marB="44384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88767" marR="88767" marT="44384" marB="44384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88767" marR="88767" marT="44384" marB="44384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88767" marR="88767" marT="44384" marB="44384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88767" marR="88767" marT="44384" marB="44384"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88767" marR="88767" marT="44384" marB="443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88767" marR="88767" marT="44384" marB="443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88767" marR="88767" marT="44384" marB="4438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19927450"/>
              </p:ext>
            </p:extLst>
          </p:nvPr>
        </p:nvGraphicFramePr>
        <p:xfrm>
          <a:off x="3276000" y="5085184"/>
          <a:ext cx="5655600" cy="72000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0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88767" marR="88767" marT="44384" marB="443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88767" marR="88767" marT="44384" marB="443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88767" marR="88767" marT="44384" marB="443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88767" marR="88767" marT="44384" marB="443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88767" marR="88767" marT="44384" marB="443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88767" marR="88767" marT="44384" marB="443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88767" marR="88767" marT="44384" marB="443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88767" marR="88767" marT="44384" marB="44384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88767" marR="88767" marT="44384" marB="44384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88767" marR="88767" marT="44384" marB="44384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88767" marR="88767" marT="44384" marB="44384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88767" marR="88767" marT="44384" marB="4438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 marL="88767" marR="88767" marT="44384" marB="44384"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88767" marR="88767" marT="44384" marB="443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 marL="88767" marR="88767" marT="44384" marB="44384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sz="1700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88767" marR="88767" marT="44384" marB="44384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3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Bubble Sort - Example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324000" y="1198800"/>
            <a:ext cx="836273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Talk through the next steps that are taken in the bubble sort:</a:t>
            </a:r>
          </a:p>
        </p:txBody>
      </p:sp>
    </p:spTree>
    <p:extLst>
      <p:ext uri="{BB962C8B-B14F-4D97-AF65-F5344CB8AC3E}">
        <p14:creationId xmlns:p14="http://schemas.microsoft.com/office/powerpoint/2010/main" val="312328817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204432" y="2132856"/>
            <a:ext cx="2953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Compare elements 5 and 6</a:t>
            </a:r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7366349"/>
              </p:ext>
            </p:extLst>
          </p:nvPr>
        </p:nvGraphicFramePr>
        <p:xfrm>
          <a:off x="3276000" y="1771200"/>
          <a:ext cx="5655600" cy="731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0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00237466"/>
              </p:ext>
            </p:extLst>
          </p:nvPr>
        </p:nvGraphicFramePr>
        <p:xfrm>
          <a:off x="3276000" y="2876400"/>
          <a:ext cx="5655600" cy="731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0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5061178"/>
              </p:ext>
            </p:extLst>
          </p:nvPr>
        </p:nvGraphicFramePr>
        <p:xfrm>
          <a:off x="3276000" y="3981600"/>
          <a:ext cx="5655600" cy="731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0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4921250"/>
              </p:ext>
            </p:extLst>
          </p:nvPr>
        </p:nvGraphicFramePr>
        <p:xfrm>
          <a:off x="3276000" y="5086800"/>
          <a:ext cx="5655600" cy="731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0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00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2" name="Rectangle 1"/>
          <p:cNvSpPr/>
          <p:nvPr/>
        </p:nvSpPr>
        <p:spPr>
          <a:xfrm>
            <a:off x="204432" y="5435932"/>
            <a:ext cx="266429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Yes, so swap them</a:t>
            </a:r>
          </a:p>
        </p:txBody>
      </p:sp>
      <p:sp>
        <p:nvSpPr>
          <p:cNvPr id="3" name="Rectangle 2"/>
          <p:cNvSpPr/>
          <p:nvPr/>
        </p:nvSpPr>
        <p:spPr>
          <a:xfrm>
            <a:off x="204432" y="2862461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Is element 5 &gt; element 6? </a:t>
            </a:r>
          </a:p>
        </p:txBody>
      </p:sp>
      <p:sp>
        <p:nvSpPr>
          <p:cNvPr id="9" name="Rectangle 8"/>
          <p:cNvSpPr/>
          <p:nvPr/>
        </p:nvSpPr>
        <p:spPr>
          <a:xfrm>
            <a:off x="204432" y="3230652"/>
            <a:ext cx="2112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Yes, so swap them</a:t>
            </a:r>
          </a:p>
        </p:txBody>
      </p:sp>
      <p:sp>
        <p:nvSpPr>
          <p:cNvPr id="10" name="Rectangle 9"/>
          <p:cNvSpPr/>
          <p:nvPr/>
        </p:nvSpPr>
        <p:spPr>
          <a:xfrm>
            <a:off x="204432" y="4355812"/>
            <a:ext cx="2967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Compare elements 6 and 7</a:t>
            </a:r>
          </a:p>
        </p:txBody>
      </p:sp>
      <p:sp>
        <p:nvSpPr>
          <p:cNvPr id="11" name="Rectangle 10"/>
          <p:cNvSpPr/>
          <p:nvPr/>
        </p:nvSpPr>
        <p:spPr>
          <a:xfrm>
            <a:off x="204432" y="5039072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Is element 6 &gt; element 7? 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Bubble Sort - Example</a:t>
            </a:r>
          </a:p>
        </p:txBody>
      </p:sp>
    </p:spTree>
    <p:extLst>
      <p:ext uri="{BB962C8B-B14F-4D97-AF65-F5344CB8AC3E}">
        <p14:creationId xmlns:p14="http://schemas.microsoft.com/office/powerpoint/2010/main" val="13597084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9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14746223"/>
              </p:ext>
            </p:extLst>
          </p:nvPr>
        </p:nvGraphicFramePr>
        <p:xfrm>
          <a:off x="3276000" y="1771200"/>
          <a:ext cx="5655600" cy="731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0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4841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4841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74947761"/>
              </p:ext>
            </p:extLst>
          </p:nvPr>
        </p:nvGraphicFramePr>
        <p:xfrm>
          <a:off x="3276000" y="2876400"/>
          <a:ext cx="5655600" cy="731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0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54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4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solidFill>
                      <a:srgbClr val="FFFF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170024"/>
              </p:ext>
            </p:extLst>
          </p:nvPr>
        </p:nvGraphicFramePr>
        <p:xfrm>
          <a:off x="3271808" y="5013176"/>
          <a:ext cx="5655600" cy="73152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06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06950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3654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400"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GB" dirty="0"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13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9" name="Rectangle 8"/>
          <p:cNvSpPr/>
          <p:nvPr/>
        </p:nvSpPr>
        <p:spPr>
          <a:xfrm>
            <a:off x="191484" y="3729250"/>
            <a:ext cx="8760056" cy="11156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14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You have come to the end of the list.</a:t>
            </a:r>
          </a:p>
          <a:p>
            <a:pPr algn="ctr">
              <a:lnSpc>
                <a:spcPct val="114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 change has been made.</a:t>
            </a:r>
          </a:p>
          <a:p>
            <a:pPr algn="ctr">
              <a:lnSpc>
                <a:spcPct val="114000"/>
              </a:lnSpc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So you start again.</a:t>
            </a:r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Bubble Sort - Example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04432" y="2132856"/>
            <a:ext cx="295378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Compare elements 7 and 8</a:t>
            </a:r>
          </a:p>
        </p:txBody>
      </p:sp>
      <p:sp>
        <p:nvSpPr>
          <p:cNvPr id="14" name="Rectangle 13"/>
          <p:cNvSpPr/>
          <p:nvPr/>
        </p:nvSpPr>
        <p:spPr>
          <a:xfrm>
            <a:off x="204432" y="2862461"/>
            <a:ext cx="290977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Is element 7 &gt; element 8? </a:t>
            </a:r>
          </a:p>
        </p:txBody>
      </p:sp>
      <p:sp>
        <p:nvSpPr>
          <p:cNvPr id="15" name="Rectangle 14"/>
          <p:cNvSpPr/>
          <p:nvPr/>
        </p:nvSpPr>
        <p:spPr>
          <a:xfrm>
            <a:off x="204432" y="3230652"/>
            <a:ext cx="21127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Yes, so swap them</a:t>
            </a:r>
          </a:p>
        </p:txBody>
      </p:sp>
      <p:sp>
        <p:nvSpPr>
          <p:cNvPr id="16" name="Rectangle 15"/>
          <p:cNvSpPr/>
          <p:nvPr/>
        </p:nvSpPr>
        <p:spPr>
          <a:xfrm>
            <a:off x="200240" y="5012257"/>
            <a:ext cx="296747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Compare elements 1 and 2</a:t>
            </a:r>
          </a:p>
        </p:txBody>
      </p:sp>
      <p:sp>
        <p:nvSpPr>
          <p:cNvPr id="17" name="Rectangle 16"/>
          <p:cNvSpPr/>
          <p:nvPr/>
        </p:nvSpPr>
        <p:spPr>
          <a:xfrm>
            <a:off x="200240" y="5387388"/>
            <a:ext cx="124906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>
                <a:latin typeface="Arial" panose="020B0604020202020204" pitchFamily="34" charset="0"/>
                <a:cs typeface="Arial" panose="020B0604020202020204" pitchFamily="34" charset="0"/>
              </a:rPr>
              <a:t>Swap? No</a:t>
            </a:r>
          </a:p>
        </p:txBody>
      </p:sp>
    </p:spTree>
    <p:extLst>
      <p:ext uri="{BB962C8B-B14F-4D97-AF65-F5344CB8AC3E}">
        <p14:creationId xmlns:p14="http://schemas.microsoft.com/office/powerpoint/2010/main" val="4141430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4" grpId="0"/>
      <p:bldP spid="15" grpId="0"/>
      <p:bldP spid="16" grpId="0"/>
      <p:bldP spid="17" grpId="0"/>
    </p:bldLst>
  </p:timing>
</p:sld>
</file>

<file path=ppt/theme/_rels/theme4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Quotable">
  <a:themeElements>
    <a:clrScheme name="Custom 1">
      <a:dk1>
        <a:sysClr val="windowText" lastClr="000000"/>
      </a:dk1>
      <a:lt1>
        <a:sysClr val="window" lastClr="FFFFFF"/>
      </a:lt1>
      <a:dk2>
        <a:srgbClr val="454551"/>
      </a:dk2>
      <a:lt2>
        <a:srgbClr val="454551"/>
      </a:lt2>
      <a:accent1>
        <a:srgbClr val="E32D91"/>
      </a:accent1>
      <a:accent2>
        <a:srgbClr val="C830CC"/>
      </a:accent2>
      <a:accent3>
        <a:srgbClr val="4EA6DC"/>
      </a:accent3>
      <a:accent4>
        <a:srgbClr val="4775E7"/>
      </a:accent4>
      <a:accent5>
        <a:srgbClr val="8971E1"/>
      </a:accent5>
      <a:accent6>
        <a:srgbClr val="D54773"/>
      </a:accent6>
      <a:hlink>
        <a:srgbClr val="6B9F25"/>
      </a:hlink>
      <a:folHlink>
        <a:srgbClr val="8C8C8C"/>
      </a:folHlink>
    </a:clrScheme>
    <a:fontScheme name="Quotable">
      <a:maj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Quotable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lumMod val="105000"/>
              </a:schemeClr>
            </a:gs>
            <a:gs pos="100000">
              <a:schemeClr val="phClr">
                <a:tint val="9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98000"/>
                <a:lumMod val="102000"/>
              </a:schemeClr>
              <a:schemeClr val="phClr">
                <a:shade val="98000"/>
                <a:lumMod val="98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innerShdw blurRad="63500" dist="25400" dir="13500000">
              <a:srgbClr val="000000">
                <a:alpha val="75000"/>
              </a:srgbClr>
            </a:inn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</a:schemeClr>
            </a:gs>
            <a:gs pos="100000">
              <a:schemeClr val="phClr">
                <a:tint val="84000"/>
                <a:shade val="84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90000"/>
                <a:satMod val="120000"/>
                <a:lumMod val="90000"/>
              </a:schemeClr>
            </a:gs>
            <a:gs pos="100000">
              <a:schemeClr val="phClr"/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Quotable" id="{39EC5628-30ED-4578-ACD8-9820EDB8E15A}" vid="{98D1675B-7325-48AD-994B-0DEF3379A98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806</TotalTime>
  <Words>836</Words>
  <Application>Microsoft Office PowerPoint</Application>
  <PresentationFormat>On-screen Show (4:3)</PresentationFormat>
  <Paragraphs>453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12</vt:i4>
      </vt:variant>
    </vt:vector>
  </HeadingPairs>
  <TitlesOfParts>
    <vt:vector size="21" baseType="lpstr">
      <vt:lpstr>Arial</vt:lpstr>
      <vt:lpstr>Calibri</vt:lpstr>
      <vt:lpstr>Century Gothic</vt:lpstr>
      <vt:lpstr>Courier New</vt:lpstr>
      <vt:lpstr>Wingdings 2</vt:lpstr>
      <vt:lpstr>1_Custom Design</vt:lpstr>
      <vt:lpstr>Custom Design</vt:lpstr>
      <vt:lpstr>2_Custom Design</vt:lpstr>
      <vt:lpstr>Quotable</vt:lpstr>
      <vt:lpstr>Bubble Sort</vt:lpstr>
      <vt:lpstr>Big Picture</vt:lpstr>
      <vt:lpstr>Learning Objectives</vt:lpstr>
      <vt:lpstr>Key Words</vt:lpstr>
      <vt:lpstr>Bubble Sort</vt:lpstr>
      <vt:lpstr>Bubble Sort - Example</vt:lpstr>
      <vt:lpstr>Bubble Sort - Example</vt:lpstr>
      <vt:lpstr>Bubble Sort - Example</vt:lpstr>
      <vt:lpstr>Bubble Sort - Example</vt:lpstr>
      <vt:lpstr>Bubble Sort - Example</vt:lpstr>
      <vt:lpstr>Bubble Sort - Example</vt:lpstr>
      <vt:lpstr>Complexity</vt:lpstr>
    </vt:vector>
  </TitlesOfParts>
  <Company>Cambridge Assessment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GCSE (9-1) Computer Science Algorithms Bubble Sort</dc:title>
  <dc:creator>OCR</dc:creator>
  <cp:keywords>GCSE, 9-1, Computer Science, Algorithms, Bubble Sort</cp:keywords>
  <cp:lastModifiedBy>P Burgess</cp:lastModifiedBy>
  <cp:revision>48</cp:revision>
  <dcterms:created xsi:type="dcterms:W3CDTF">2015-10-07T12:54:48Z</dcterms:created>
  <dcterms:modified xsi:type="dcterms:W3CDTF">2018-04-05T14:33:27Z</dcterms:modified>
</cp:coreProperties>
</file>