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8"/>
  </p:notesMasterIdLst>
  <p:sldIdLst>
    <p:sldId id="256" r:id="rId2"/>
    <p:sldId id="257" r:id="rId3"/>
    <p:sldId id="266" r:id="rId4"/>
    <p:sldId id="260" r:id="rId5"/>
    <p:sldId id="263" r:id="rId6"/>
    <p:sldId id="261" r:id="rId7"/>
    <p:sldId id="262" r:id="rId8"/>
    <p:sldId id="264" r:id="rId9"/>
    <p:sldId id="265" r:id="rId10"/>
    <p:sldId id="267" r:id="rId11"/>
    <p:sldId id="271" r:id="rId12"/>
    <p:sldId id="270" r:id="rId13"/>
    <p:sldId id="272" r:id="rId14"/>
    <p:sldId id="268" r:id="rId15"/>
    <p:sldId id="273" r:id="rId16"/>
    <p:sldId id="269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9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1" autoAdjust="0"/>
    <p:restoredTop sz="95280" autoAdjust="0"/>
  </p:normalViewPr>
  <p:slideViewPr>
    <p:cSldViewPr snapToGrid="0">
      <p:cViewPr varScale="1">
        <p:scale>
          <a:sx n="109" d="100"/>
          <a:sy n="109" d="100"/>
        </p:scale>
        <p:origin x="744" y="102"/>
      </p:cViewPr>
      <p:guideLst/>
    </p:cSldViewPr>
  </p:slideViewPr>
  <p:outlineViewPr>
    <p:cViewPr>
      <p:scale>
        <a:sx n="33" d="100"/>
        <a:sy n="33" d="100"/>
      </p:scale>
      <p:origin x="0" y="-2316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AE227-8148-4A1B-9DA8-24078E4AC116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F9F71-A888-4A5B-BFA4-C5B8AEC823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270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F9F71-A888-4A5B-BFA4-C5B8AEC8236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423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F9F71-A888-4A5B-BFA4-C5B8AEC8236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729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F9F71-A888-4A5B-BFA4-C5B8AEC8236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106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F9F71-A888-4A5B-BFA4-C5B8AEC8236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181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If adding 4 1s, the result is binary 4.   100, put a 0</a:t>
            </a:r>
            <a:r>
              <a:rPr lang="en-GB" baseline="0" dirty="0"/>
              <a:t> in the box </a:t>
            </a:r>
            <a:r>
              <a:rPr lang="en-GB" dirty="0"/>
              <a:t>carry the 1 across </a:t>
            </a:r>
            <a:r>
              <a:rPr lang="en-GB" b="1" dirty="0"/>
              <a:t>two</a:t>
            </a:r>
            <a:r>
              <a:rPr lang="en-GB" b="0" dirty="0"/>
              <a:t> columns</a:t>
            </a:r>
            <a:r>
              <a:rPr lang="en-GB" b="0" baseline="0" dirty="0"/>
              <a:t> to the left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F9F71-A888-4A5B-BFA4-C5B8AEC8236A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07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CE34-4D65-4F56-AC2C-5956A72AC37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06A3-60E6-4EFC-87BC-CD01D5DAC1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533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CE34-4D65-4F56-AC2C-5956A72AC37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06A3-60E6-4EFC-87BC-CD01D5DAC1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3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CE34-4D65-4F56-AC2C-5956A72AC37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06A3-60E6-4EFC-87BC-CD01D5DAC1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810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CE34-4D65-4F56-AC2C-5956A72AC37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06A3-60E6-4EFC-87BC-CD01D5DAC1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330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CE34-4D65-4F56-AC2C-5956A72AC37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06A3-60E6-4EFC-87BC-CD01D5DAC1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600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CE34-4D65-4F56-AC2C-5956A72AC37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06A3-60E6-4EFC-87BC-CD01D5DAC1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998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CE34-4D65-4F56-AC2C-5956A72AC37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06A3-60E6-4EFC-87BC-CD01D5DAC1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52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CE34-4D65-4F56-AC2C-5956A72AC37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06A3-60E6-4EFC-87BC-CD01D5DAC1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380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CE34-4D65-4F56-AC2C-5956A72AC37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06A3-60E6-4EFC-87BC-CD01D5DAC1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37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CE34-4D65-4F56-AC2C-5956A72AC37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06A3-60E6-4EFC-87BC-CD01D5DAC1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898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CE34-4D65-4F56-AC2C-5956A72AC37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06A3-60E6-4EFC-87BC-CD01D5DAC1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066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CE34-4D65-4F56-AC2C-5956A72AC37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06A3-60E6-4EFC-87BC-CD01D5DAC1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06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CE34-4D65-4F56-AC2C-5956A72AC37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06A3-60E6-4EFC-87BC-CD01D5DAC1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374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AEAACE34-4D65-4F56-AC2C-5956A72AC37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C0C106A3-60E6-4EFC-87BC-CD01D5DAC1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112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EAACE34-4D65-4F56-AC2C-5956A72AC375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C0C106A3-60E6-4EFC-87BC-CD01D5DAC1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8460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7039" y="3072301"/>
            <a:ext cx="10591800" cy="2387600"/>
          </a:xfrm>
        </p:spPr>
        <p:txBody>
          <a:bodyPr>
            <a:normAutofit fontScale="90000"/>
          </a:bodyPr>
          <a:lstStyle/>
          <a:p>
            <a:r>
              <a:rPr lang="en-GB" dirty="0"/>
              <a:t>Data Representation – Numbers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956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Hexadecimal - binary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11988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3A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3		A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0011			1010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00111010</a:t>
            </a:r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>
          <a:xfrm flipH="1">
            <a:off x="2351943" y="3050020"/>
            <a:ext cx="408158" cy="358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cxnSpLocks/>
          </p:cNvCxnSpPr>
          <p:nvPr/>
        </p:nvCxnSpPr>
        <p:spPr>
          <a:xfrm flipH="1">
            <a:off x="3616960" y="4589585"/>
            <a:ext cx="294640" cy="327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cxnSpLocks/>
          </p:cNvCxnSpPr>
          <p:nvPr/>
        </p:nvCxnSpPr>
        <p:spPr>
          <a:xfrm>
            <a:off x="3028462" y="2983630"/>
            <a:ext cx="279400" cy="316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cxnSpLocks/>
          </p:cNvCxnSpPr>
          <p:nvPr/>
        </p:nvCxnSpPr>
        <p:spPr>
          <a:xfrm>
            <a:off x="3601720" y="3841668"/>
            <a:ext cx="386080" cy="463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/>
          </p:cNvCxnSpPr>
          <p:nvPr/>
        </p:nvCxnSpPr>
        <p:spPr>
          <a:xfrm flipH="1">
            <a:off x="1991359" y="3786187"/>
            <a:ext cx="286434" cy="4302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cxnSpLocks/>
          </p:cNvCxnSpPr>
          <p:nvPr/>
        </p:nvCxnSpPr>
        <p:spPr>
          <a:xfrm>
            <a:off x="1793631" y="4589585"/>
            <a:ext cx="268849" cy="398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>
          <a:xfrm>
            <a:off x="5902960" y="1825625"/>
            <a:ext cx="498856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dirty="0"/>
              <a:t>F20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/>
              <a:t>F		2		0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/>
              <a:t>1111		0010		0000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/>
              <a:t>111100100000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8757920" y="2184400"/>
            <a:ext cx="1391920" cy="680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8341360" y="2260600"/>
            <a:ext cx="60960" cy="604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776720" y="2222500"/>
            <a:ext cx="1254760" cy="642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8371840" y="3300095"/>
            <a:ext cx="0" cy="559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0200640" y="3263781"/>
            <a:ext cx="0" cy="559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563360" y="3300095"/>
            <a:ext cx="0" cy="559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9194800" y="4318000"/>
            <a:ext cx="955040" cy="599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563360" y="4318000"/>
            <a:ext cx="716280" cy="599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8371840" y="4318000"/>
            <a:ext cx="0" cy="559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626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Have a go, hex-bin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681480" cy="3955415"/>
          </a:xfrm>
        </p:spPr>
        <p:txBody>
          <a:bodyPr/>
          <a:lstStyle/>
          <a:p>
            <a:pPr marL="514350" indent="-514350">
              <a:buAutoNum type="arabicPlain"/>
            </a:pPr>
            <a:r>
              <a:rPr lang="en-GB" dirty="0"/>
              <a:t>11</a:t>
            </a:r>
          </a:p>
          <a:p>
            <a:pPr marL="514350" indent="-514350">
              <a:buAutoNum type="arabicPlain"/>
            </a:pPr>
            <a:r>
              <a:rPr lang="en-GB" dirty="0"/>
              <a:t>2A</a:t>
            </a:r>
          </a:p>
          <a:p>
            <a:pPr marL="514350" indent="-514350">
              <a:buAutoNum type="arabicPlain"/>
            </a:pPr>
            <a:r>
              <a:rPr lang="en-GB" dirty="0"/>
              <a:t>BB</a:t>
            </a:r>
          </a:p>
          <a:p>
            <a:pPr marL="514350" indent="-514350">
              <a:buAutoNum type="arabicPlain"/>
            </a:pPr>
            <a:r>
              <a:rPr lang="en-GB" dirty="0"/>
              <a:t>6C</a:t>
            </a:r>
          </a:p>
          <a:p>
            <a:pPr marL="514350" indent="-514350">
              <a:buAutoNum type="arabicPlain"/>
            </a:pPr>
            <a:r>
              <a:rPr lang="en-GB" dirty="0"/>
              <a:t>A0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82217" y="2980593"/>
            <a:ext cx="2305343" cy="3509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lain" startAt="6"/>
            </a:pPr>
            <a:r>
              <a:rPr lang="en-GB" sz="1800" dirty="0"/>
              <a:t>50F</a:t>
            </a:r>
          </a:p>
          <a:p>
            <a:pPr marL="514350" indent="-514350">
              <a:buAutoNum type="arabicPlain" startAt="6"/>
            </a:pPr>
            <a:r>
              <a:rPr lang="en-GB" sz="1800" dirty="0"/>
              <a:t>9BD</a:t>
            </a:r>
          </a:p>
          <a:p>
            <a:pPr marL="514350" indent="-514350">
              <a:buAutoNum type="arabicPlain" startAt="6"/>
            </a:pPr>
            <a:r>
              <a:rPr lang="en-GB" sz="1800" dirty="0"/>
              <a:t>D5AA</a:t>
            </a:r>
          </a:p>
          <a:p>
            <a:pPr marL="514350" indent="-514350">
              <a:buAutoNum type="arabicPlain" startAt="6"/>
            </a:pPr>
            <a:r>
              <a:rPr lang="en-GB" sz="1800" dirty="0"/>
              <a:t>1974</a:t>
            </a:r>
          </a:p>
          <a:p>
            <a:pPr marL="514350" indent="-514350">
              <a:buAutoNum type="arabicPlain" startAt="6"/>
            </a:pPr>
            <a:r>
              <a:rPr lang="en-GB" sz="1800" dirty="0"/>
              <a:t>26ABEB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8960" y="5385239"/>
            <a:ext cx="1173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Answers: 1 = 00010001, 2 = 00101010, 3 = 10111011, 4 = 01101100, 5 = 10100000, 6 = 010100001111,</a:t>
            </a:r>
          </a:p>
          <a:p>
            <a:r>
              <a:rPr lang="en-GB" dirty="0"/>
              <a:t>7 = 100110111101, 8 = 1101010110101010, 9 = 0001100101110100, 10 = 001001101010101111101011</a:t>
            </a:r>
          </a:p>
        </p:txBody>
      </p:sp>
    </p:spTree>
    <p:extLst>
      <p:ext uri="{BB962C8B-B14F-4D97-AF65-F5344CB8AC3E}">
        <p14:creationId xmlns:p14="http://schemas.microsoft.com/office/powerpoint/2010/main" val="414461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Binary - Hexadecimal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11988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10011110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1001		1110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9			14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9E</a:t>
            </a:r>
          </a:p>
        </p:txBody>
      </p:sp>
      <p:cxnSp>
        <p:nvCxnSpPr>
          <p:cNvPr id="6" name="Straight Arrow Connector 5"/>
          <p:cNvCxnSpPr>
            <a:cxnSpLocks/>
          </p:cNvCxnSpPr>
          <p:nvPr/>
        </p:nvCxnSpPr>
        <p:spPr>
          <a:xfrm flipH="1">
            <a:off x="2153920" y="3035101"/>
            <a:ext cx="426720" cy="393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cxnSpLocks/>
          </p:cNvCxnSpPr>
          <p:nvPr/>
        </p:nvCxnSpPr>
        <p:spPr>
          <a:xfrm flipH="1">
            <a:off x="3251200" y="4633119"/>
            <a:ext cx="274320" cy="3554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cxnSpLocks/>
          </p:cNvCxnSpPr>
          <p:nvPr/>
        </p:nvCxnSpPr>
        <p:spPr>
          <a:xfrm>
            <a:off x="3271519" y="3025726"/>
            <a:ext cx="447040" cy="4032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cxnSpLocks/>
          </p:cNvCxnSpPr>
          <p:nvPr/>
        </p:nvCxnSpPr>
        <p:spPr>
          <a:xfrm>
            <a:off x="3543300" y="3822899"/>
            <a:ext cx="0" cy="4429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cxnSpLocks/>
          </p:cNvCxnSpPr>
          <p:nvPr/>
        </p:nvCxnSpPr>
        <p:spPr>
          <a:xfrm flipH="1">
            <a:off x="2103120" y="3822899"/>
            <a:ext cx="165295" cy="382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cxnSpLocks/>
          </p:cNvCxnSpPr>
          <p:nvPr/>
        </p:nvCxnSpPr>
        <p:spPr>
          <a:xfrm>
            <a:off x="2367280" y="4688840"/>
            <a:ext cx="213360" cy="299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Content Placeholder 2"/>
          <p:cNvSpPr txBox="1">
            <a:spLocks/>
          </p:cNvSpPr>
          <p:nvPr/>
        </p:nvSpPr>
        <p:spPr>
          <a:xfrm>
            <a:off x="5902960" y="2071809"/>
            <a:ext cx="498856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dirty="0"/>
              <a:t>111101011011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/>
              <a:t>1111		0101		1011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/>
              <a:t>15		5		11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dirty="0"/>
              <a:t>F5B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8757920" y="2430584"/>
            <a:ext cx="1391920" cy="680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8341360" y="2506784"/>
            <a:ext cx="60960" cy="604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6776720" y="2468684"/>
            <a:ext cx="1254760" cy="642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371840" y="3546279"/>
            <a:ext cx="0" cy="559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0200640" y="3509965"/>
            <a:ext cx="0" cy="559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563360" y="3546279"/>
            <a:ext cx="0" cy="559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8829040" y="4564184"/>
            <a:ext cx="1178560" cy="741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776720" y="4523862"/>
            <a:ext cx="1178560" cy="7108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8371840" y="4564184"/>
            <a:ext cx="0" cy="559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887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Have a go, binary-hex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042920" cy="4351338"/>
          </a:xfrm>
        </p:spPr>
        <p:txBody>
          <a:bodyPr/>
          <a:lstStyle/>
          <a:p>
            <a:pPr marL="514350" indent="-514350">
              <a:buAutoNum type="arabicPlain"/>
            </a:pPr>
            <a:r>
              <a:rPr lang="en-GB" dirty="0"/>
              <a:t>01100001</a:t>
            </a:r>
          </a:p>
          <a:p>
            <a:pPr marL="514350" indent="-514350">
              <a:buAutoNum type="arabicPlain"/>
            </a:pPr>
            <a:r>
              <a:rPr lang="en-GB" dirty="0"/>
              <a:t>10111111</a:t>
            </a:r>
          </a:p>
          <a:p>
            <a:pPr marL="514350" indent="-514350">
              <a:buAutoNum type="arabicPlain"/>
            </a:pPr>
            <a:r>
              <a:rPr lang="en-GB" dirty="0"/>
              <a:t>10000000</a:t>
            </a:r>
          </a:p>
          <a:p>
            <a:pPr marL="514350" indent="-514350">
              <a:buAutoNum type="arabicPlain"/>
            </a:pPr>
            <a:r>
              <a:rPr lang="en-GB" dirty="0"/>
              <a:t>01011111</a:t>
            </a:r>
          </a:p>
          <a:p>
            <a:pPr marL="514350" indent="-514350">
              <a:buAutoNum type="arabicPlain"/>
            </a:pPr>
            <a:r>
              <a:rPr lang="en-GB" dirty="0"/>
              <a:t>111001101011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066539" y="3008196"/>
            <a:ext cx="4058920" cy="26346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lain" startAt="6"/>
            </a:pPr>
            <a:r>
              <a:rPr lang="en-GB" sz="1800" dirty="0"/>
              <a:t>001010101100</a:t>
            </a:r>
          </a:p>
          <a:p>
            <a:pPr marL="514350" indent="-514350">
              <a:buAutoNum type="arabicPlain" startAt="6"/>
            </a:pPr>
            <a:r>
              <a:rPr lang="en-GB" sz="1800" dirty="0"/>
              <a:t>111100001111</a:t>
            </a:r>
          </a:p>
          <a:p>
            <a:pPr marL="514350" indent="-514350">
              <a:buAutoNum type="arabicPlain" startAt="6"/>
            </a:pPr>
            <a:r>
              <a:rPr lang="en-GB" sz="1800" dirty="0"/>
              <a:t>001100111111</a:t>
            </a:r>
          </a:p>
          <a:p>
            <a:pPr marL="514350" indent="-514350">
              <a:buAutoNum type="arabicPlain" startAt="6"/>
            </a:pPr>
            <a:r>
              <a:rPr lang="en-GB" sz="1800" dirty="0"/>
              <a:t>0101111000101011</a:t>
            </a:r>
          </a:p>
          <a:p>
            <a:pPr marL="514350" indent="-514350">
              <a:buAutoNum type="arabicPlain" startAt="6"/>
            </a:pPr>
            <a:r>
              <a:rPr lang="en-GB" sz="1800" dirty="0"/>
              <a:t>1111111100010110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5273479"/>
            <a:ext cx="8773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Answers: 1 = 6A, 2 = BF, 3 = 80, 4 = 5F, 5 = E6B, 6 = 2AC, 7 = F0F, 8 = 33F, 9 = 5E2B, 10 = FF16</a:t>
            </a:r>
          </a:p>
        </p:txBody>
      </p:sp>
    </p:spTree>
    <p:extLst>
      <p:ext uri="{BB962C8B-B14F-4D97-AF65-F5344CB8AC3E}">
        <p14:creationId xmlns:p14="http://schemas.microsoft.com/office/powerpoint/2010/main" val="185451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Hexadecimal - Decimal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76520" cy="4351338"/>
          </a:xfrm>
        </p:spPr>
        <p:txBody>
          <a:bodyPr/>
          <a:lstStyle/>
          <a:p>
            <a:r>
              <a:rPr lang="en-GB" dirty="0"/>
              <a:t>Convert to binary and then to decimal…</a:t>
            </a:r>
          </a:p>
          <a:p>
            <a:r>
              <a:rPr lang="en-GB" dirty="0"/>
              <a:t>Or…</a:t>
            </a:r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550250"/>
              </p:ext>
            </p:extLst>
          </p:nvPr>
        </p:nvGraphicFramePr>
        <p:xfrm>
          <a:off x="1717040" y="2415931"/>
          <a:ext cx="2164080" cy="861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360">
                  <a:extLst>
                    <a:ext uri="{9D8B030D-6E8A-4147-A177-3AD203B41FA5}">
                      <a16:colId xmlns:a16="http://schemas.microsoft.com/office/drawing/2014/main" val="300891948"/>
                    </a:ext>
                  </a:extLst>
                </a:gridCol>
                <a:gridCol w="721360">
                  <a:extLst>
                    <a:ext uri="{9D8B030D-6E8A-4147-A177-3AD203B41FA5}">
                      <a16:colId xmlns:a16="http://schemas.microsoft.com/office/drawing/2014/main" val="2986780332"/>
                    </a:ext>
                  </a:extLst>
                </a:gridCol>
                <a:gridCol w="721360">
                  <a:extLst>
                    <a:ext uri="{9D8B030D-6E8A-4147-A177-3AD203B41FA5}">
                      <a16:colId xmlns:a16="http://schemas.microsoft.com/office/drawing/2014/main" val="305070016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16</a:t>
                      </a:r>
                      <a:r>
                        <a:rPr lang="en-GB" sz="2400" b="1" kern="1200" baseline="30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16</a:t>
                      </a:r>
                      <a:r>
                        <a:rPr lang="en-GB" sz="2400" baseline="30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16</a:t>
                      </a:r>
                      <a:r>
                        <a:rPr lang="en-GB" sz="2400" b="1" kern="1200" baseline="30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677110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72401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552180" y="2886948"/>
            <a:ext cx="2885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(3 * 16) + (10 * 1) = 58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355160"/>
              </p:ext>
            </p:extLst>
          </p:nvPr>
        </p:nvGraphicFramePr>
        <p:xfrm>
          <a:off x="9273540" y="1905487"/>
          <a:ext cx="1442720" cy="861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360">
                  <a:extLst>
                    <a:ext uri="{9D8B030D-6E8A-4147-A177-3AD203B41FA5}">
                      <a16:colId xmlns:a16="http://schemas.microsoft.com/office/drawing/2014/main" val="2986780332"/>
                    </a:ext>
                  </a:extLst>
                </a:gridCol>
                <a:gridCol w="721360">
                  <a:extLst>
                    <a:ext uri="{9D8B030D-6E8A-4147-A177-3AD203B41FA5}">
                      <a16:colId xmlns:a16="http://schemas.microsoft.com/office/drawing/2014/main" val="305070016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16</a:t>
                      </a:r>
                      <a:r>
                        <a:rPr lang="en-GB" sz="2400" baseline="30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16</a:t>
                      </a:r>
                      <a:r>
                        <a:rPr lang="en-GB" sz="2400" b="1" kern="1200" baseline="30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677110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72401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803480"/>
              </p:ext>
            </p:extLst>
          </p:nvPr>
        </p:nvGraphicFramePr>
        <p:xfrm>
          <a:off x="8552180" y="3871239"/>
          <a:ext cx="2164080" cy="861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360">
                  <a:extLst>
                    <a:ext uri="{9D8B030D-6E8A-4147-A177-3AD203B41FA5}">
                      <a16:colId xmlns:a16="http://schemas.microsoft.com/office/drawing/2014/main" val="300891948"/>
                    </a:ext>
                  </a:extLst>
                </a:gridCol>
                <a:gridCol w="721360">
                  <a:extLst>
                    <a:ext uri="{9D8B030D-6E8A-4147-A177-3AD203B41FA5}">
                      <a16:colId xmlns:a16="http://schemas.microsoft.com/office/drawing/2014/main" val="2986780332"/>
                    </a:ext>
                  </a:extLst>
                </a:gridCol>
                <a:gridCol w="721360">
                  <a:extLst>
                    <a:ext uri="{9D8B030D-6E8A-4147-A177-3AD203B41FA5}">
                      <a16:colId xmlns:a16="http://schemas.microsoft.com/office/drawing/2014/main" val="305070016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16</a:t>
                      </a:r>
                      <a:r>
                        <a:rPr lang="en-GB" sz="2400" b="1" kern="1200" baseline="30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16</a:t>
                      </a:r>
                      <a:r>
                        <a:rPr lang="en-GB" sz="2400" baseline="30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16</a:t>
                      </a:r>
                      <a:r>
                        <a:rPr lang="en-GB" sz="2400" b="1" kern="1200" baseline="30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677110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72401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552180" y="2343915"/>
            <a:ext cx="642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3A =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60310" y="5093038"/>
            <a:ext cx="4174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(1 * 16 * 16 ) + (13 * 16) + (3 * 1) = 467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81290" y="4298236"/>
            <a:ext cx="770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1D3 =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919836"/>
              </p:ext>
            </p:extLst>
          </p:nvPr>
        </p:nvGraphicFramePr>
        <p:xfrm>
          <a:off x="1717040" y="4578729"/>
          <a:ext cx="2164080" cy="861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360">
                  <a:extLst>
                    <a:ext uri="{9D8B030D-6E8A-4147-A177-3AD203B41FA5}">
                      <a16:colId xmlns:a16="http://schemas.microsoft.com/office/drawing/2014/main" val="300891948"/>
                    </a:ext>
                  </a:extLst>
                </a:gridCol>
                <a:gridCol w="721360">
                  <a:extLst>
                    <a:ext uri="{9D8B030D-6E8A-4147-A177-3AD203B41FA5}">
                      <a16:colId xmlns:a16="http://schemas.microsoft.com/office/drawing/2014/main" val="2986780332"/>
                    </a:ext>
                  </a:extLst>
                </a:gridCol>
                <a:gridCol w="721360">
                  <a:extLst>
                    <a:ext uri="{9D8B030D-6E8A-4147-A177-3AD203B41FA5}">
                      <a16:colId xmlns:a16="http://schemas.microsoft.com/office/drawing/2014/main" val="305070016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256</a:t>
                      </a:r>
                      <a:endParaRPr lang="en-GB" sz="2400" b="1" kern="1200" baseline="300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16</a:t>
                      </a:r>
                      <a:endParaRPr lang="en-GB" sz="2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  <a:endParaRPr lang="en-GB" sz="2400" b="1" kern="1200" baseline="300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677110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724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79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Have a go, hex-</a:t>
            </a:r>
            <a:r>
              <a:rPr lang="en-GB" dirty="0" err="1"/>
              <a:t>dec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5273479"/>
            <a:ext cx="10195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Answers: 1 = 17, 2 = 42, 3 = 187, 4 = 108, 5 = 160, 6 = 1295, 7 = 2493, 8 = 54698, 9 = 6516, 10 = 2534379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05254" y="2279260"/>
            <a:ext cx="1681480" cy="3133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lain"/>
            </a:pPr>
            <a:r>
              <a:rPr lang="en-GB" dirty="0"/>
              <a:t>11</a:t>
            </a:r>
          </a:p>
          <a:p>
            <a:pPr marL="514350" indent="-514350">
              <a:buFont typeface="Arial" panose="020B0604020202020204" pitchFamily="34" charset="0"/>
              <a:buAutoNum type="arabicPlain"/>
            </a:pPr>
            <a:r>
              <a:rPr lang="en-GB" dirty="0"/>
              <a:t>2A</a:t>
            </a:r>
          </a:p>
          <a:p>
            <a:pPr marL="514350" indent="-514350">
              <a:buFont typeface="Arial" panose="020B0604020202020204" pitchFamily="34" charset="0"/>
              <a:buAutoNum type="arabicPlain"/>
            </a:pPr>
            <a:r>
              <a:rPr lang="en-GB" dirty="0"/>
              <a:t>BB</a:t>
            </a:r>
          </a:p>
          <a:p>
            <a:pPr marL="514350" indent="-514350">
              <a:buFont typeface="Arial" panose="020B0604020202020204" pitchFamily="34" charset="0"/>
              <a:buAutoNum type="arabicPlain"/>
            </a:pPr>
            <a:r>
              <a:rPr lang="en-GB" dirty="0"/>
              <a:t>6C</a:t>
            </a:r>
          </a:p>
          <a:p>
            <a:pPr marL="514350" indent="-514350">
              <a:buFont typeface="Arial" panose="020B0604020202020204" pitchFamily="34" charset="0"/>
              <a:buAutoNum type="arabicPlain"/>
            </a:pPr>
            <a:r>
              <a:rPr lang="en-GB" dirty="0"/>
              <a:t>A0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876800" y="2418277"/>
            <a:ext cx="2118360" cy="3039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lain" startAt="6"/>
            </a:pPr>
            <a:r>
              <a:rPr lang="en-GB" dirty="0"/>
              <a:t>50F</a:t>
            </a:r>
          </a:p>
          <a:p>
            <a:pPr marL="514350" indent="-514350">
              <a:buAutoNum type="arabicPlain" startAt="6"/>
            </a:pPr>
            <a:r>
              <a:rPr lang="en-GB" dirty="0"/>
              <a:t>9BD</a:t>
            </a:r>
          </a:p>
          <a:p>
            <a:pPr marL="514350" indent="-514350">
              <a:buAutoNum type="arabicPlain" startAt="6"/>
            </a:pPr>
            <a:r>
              <a:rPr lang="en-GB" dirty="0"/>
              <a:t>D5AA</a:t>
            </a:r>
          </a:p>
          <a:p>
            <a:pPr marL="514350" indent="-514350">
              <a:buAutoNum type="arabicPlain" startAt="6"/>
            </a:pPr>
            <a:r>
              <a:rPr lang="en-GB" dirty="0"/>
              <a:t>1974</a:t>
            </a:r>
          </a:p>
          <a:p>
            <a:pPr marL="514350" indent="-514350">
              <a:buAutoNum type="arabicPlain" startAt="6"/>
            </a:pPr>
            <a:r>
              <a:rPr lang="en-GB" dirty="0"/>
              <a:t>26ABEB</a:t>
            </a:r>
          </a:p>
        </p:txBody>
      </p:sp>
    </p:spTree>
    <p:extLst>
      <p:ext uri="{BB962C8B-B14F-4D97-AF65-F5344CB8AC3E}">
        <p14:creationId xmlns:p14="http://schemas.microsoft.com/office/powerpoint/2010/main" val="393648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GB" dirty="0"/>
              <a:t>Decimal – Hexadecimal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78120" cy="4351338"/>
          </a:xfrm>
        </p:spPr>
        <p:txBody>
          <a:bodyPr/>
          <a:lstStyle/>
          <a:p>
            <a:r>
              <a:rPr lang="en-GB" dirty="0"/>
              <a:t>Convert to binary and then </a:t>
            </a:r>
            <a:r>
              <a:rPr lang="en-GB" dirty="0" err="1"/>
              <a:t>hexa</a:t>
            </a:r>
            <a:endParaRPr lang="en-GB" dirty="0"/>
          </a:p>
          <a:p>
            <a:r>
              <a:rPr lang="en-GB" dirty="0"/>
              <a:t>Or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110304"/>
              </p:ext>
            </p:extLst>
          </p:nvPr>
        </p:nvGraphicFramePr>
        <p:xfrm>
          <a:off x="1861038" y="4323677"/>
          <a:ext cx="2164080" cy="861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360">
                  <a:extLst>
                    <a:ext uri="{9D8B030D-6E8A-4147-A177-3AD203B41FA5}">
                      <a16:colId xmlns:a16="http://schemas.microsoft.com/office/drawing/2014/main" val="300891948"/>
                    </a:ext>
                  </a:extLst>
                </a:gridCol>
                <a:gridCol w="721360">
                  <a:extLst>
                    <a:ext uri="{9D8B030D-6E8A-4147-A177-3AD203B41FA5}">
                      <a16:colId xmlns:a16="http://schemas.microsoft.com/office/drawing/2014/main" val="2986780332"/>
                    </a:ext>
                  </a:extLst>
                </a:gridCol>
                <a:gridCol w="721360">
                  <a:extLst>
                    <a:ext uri="{9D8B030D-6E8A-4147-A177-3AD203B41FA5}">
                      <a16:colId xmlns:a16="http://schemas.microsoft.com/office/drawing/2014/main" val="305070016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16</a:t>
                      </a:r>
                      <a:r>
                        <a:rPr lang="en-GB" sz="2400" b="1" kern="1200" baseline="30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16</a:t>
                      </a:r>
                      <a:r>
                        <a:rPr lang="en-GB" sz="2400" baseline="30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16</a:t>
                      </a:r>
                      <a:r>
                        <a:rPr lang="en-GB" sz="2400" b="1" kern="1200" baseline="30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677110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724013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082959"/>
              </p:ext>
            </p:extLst>
          </p:nvPr>
        </p:nvGraphicFramePr>
        <p:xfrm>
          <a:off x="7762240" y="2104511"/>
          <a:ext cx="2164080" cy="861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360">
                  <a:extLst>
                    <a:ext uri="{9D8B030D-6E8A-4147-A177-3AD203B41FA5}">
                      <a16:colId xmlns:a16="http://schemas.microsoft.com/office/drawing/2014/main" val="300891948"/>
                    </a:ext>
                  </a:extLst>
                </a:gridCol>
                <a:gridCol w="721360">
                  <a:extLst>
                    <a:ext uri="{9D8B030D-6E8A-4147-A177-3AD203B41FA5}">
                      <a16:colId xmlns:a16="http://schemas.microsoft.com/office/drawing/2014/main" val="2986780332"/>
                    </a:ext>
                  </a:extLst>
                </a:gridCol>
                <a:gridCol w="721360">
                  <a:extLst>
                    <a:ext uri="{9D8B030D-6E8A-4147-A177-3AD203B41FA5}">
                      <a16:colId xmlns:a16="http://schemas.microsoft.com/office/drawing/2014/main" val="305070016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256</a:t>
                      </a:r>
                      <a:endParaRPr lang="en-GB" sz="2400" b="1" kern="1200" baseline="300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16</a:t>
                      </a:r>
                      <a:endParaRPr lang="en-GB" sz="2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  <a:endParaRPr lang="en-GB" sz="2400" b="1" kern="1200" baseline="300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677110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724013"/>
                  </a:ext>
                </a:extLst>
              </a:tr>
            </a:tbl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>
          <a:xfrm>
            <a:off x="7040880" y="2073128"/>
            <a:ext cx="4998720" cy="5645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78</a:t>
            </a:r>
          </a:p>
          <a:p>
            <a:pPr marL="0" indent="0">
              <a:buNone/>
            </a:pPr>
            <a:r>
              <a:rPr lang="en-GB" dirty="0"/>
              <a:t>			 = 4E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199</a:t>
            </a:r>
          </a:p>
          <a:p>
            <a:pPr marL="0" indent="0">
              <a:buNone/>
            </a:pPr>
            <a:r>
              <a:rPr lang="en-GB" dirty="0"/>
              <a:t>			 = C7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299			  </a:t>
            </a:r>
          </a:p>
          <a:p>
            <a:pPr marL="0" indent="0">
              <a:buNone/>
            </a:pPr>
            <a:r>
              <a:rPr lang="en-GB" dirty="0"/>
              <a:t>			  = 12B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935043"/>
              </p:ext>
            </p:extLst>
          </p:nvPr>
        </p:nvGraphicFramePr>
        <p:xfrm>
          <a:off x="7762240" y="3628511"/>
          <a:ext cx="2164080" cy="861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360">
                  <a:extLst>
                    <a:ext uri="{9D8B030D-6E8A-4147-A177-3AD203B41FA5}">
                      <a16:colId xmlns:a16="http://schemas.microsoft.com/office/drawing/2014/main" val="300891948"/>
                    </a:ext>
                  </a:extLst>
                </a:gridCol>
                <a:gridCol w="721360">
                  <a:extLst>
                    <a:ext uri="{9D8B030D-6E8A-4147-A177-3AD203B41FA5}">
                      <a16:colId xmlns:a16="http://schemas.microsoft.com/office/drawing/2014/main" val="2986780332"/>
                    </a:ext>
                  </a:extLst>
                </a:gridCol>
                <a:gridCol w="721360">
                  <a:extLst>
                    <a:ext uri="{9D8B030D-6E8A-4147-A177-3AD203B41FA5}">
                      <a16:colId xmlns:a16="http://schemas.microsoft.com/office/drawing/2014/main" val="305070016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256</a:t>
                      </a:r>
                      <a:endParaRPr lang="en-GB" sz="2400" b="1" kern="1200" baseline="300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16</a:t>
                      </a:r>
                      <a:endParaRPr lang="en-GB" sz="2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  <a:endParaRPr lang="en-GB" sz="2400" b="1" kern="1200" baseline="300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677110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724013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106502"/>
              </p:ext>
            </p:extLst>
          </p:nvPr>
        </p:nvGraphicFramePr>
        <p:xfrm>
          <a:off x="7762240" y="5184737"/>
          <a:ext cx="2164080" cy="861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360">
                  <a:extLst>
                    <a:ext uri="{9D8B030D-6E8A-4147-A177-3AD203B41FA5}">
                      <a16:colId xmlns:a16="http://schemas.microsoft.com/office/drawing/2014/main" val="300891948"/>
                    </a:ext>
                  </a:extLst>
                </a:gridCol>
                <a:gridCol w="721360">
                  <a:extLst>
                    <a:ext uri="{9D8B030D-6E8A-4147-A177-3AD203B41FA5}">
                      <a16:colId xmlns:a16="http://schemas.microsoft.com/office/drawing/2014/main" val="2986780332"/>
                    </a:ext>
                  </a:extLst>
                </a:gridCol>
                <a:gridCol w="721360">
                  <a:extLst>
                    <a:ext uri="{9D8B030D-6E8A-4147-A177-3AD203B41FA5}">
                      <a16:colId xmlns:a16="http://schemas.microsoft.com/office/drawing/2014/main" val="305070016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256</a:t>
                      </a:r>
                      <a:endParaRPr lang="en-GB" sz="2400" b="1" kern="1200" baseline="300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16</a:t>
                      </a:r>
                      <a:endParaRPr lang="en-GB" sz="2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  <a:endParaRPr lang="en-GB" sz="2400" b="1" kern="1200" baseline="300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677110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724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14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Have a go – </a:t>
            </a:r>
            <a:r>
              <a:rPr lang="en-GB" dirty="0" err="1"/>
              <a:t>dec</a:t>
            </a:r>
            <a:r>
              <a:rPr lang="en-GB" dirty="0"/>
              <a:t>-hex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5273479"/>
            <a:ext cx="10195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Answers: 1 = 16, 2 = 3B, 3 = 64, 4 = BD, 5 = E7, 6 = 101, 7 = 420, 8 = 7D0, 9 = DFA, 10 = 7EBC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572972"/>
            <a:ext cx="1681480" cy="3955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lain"/>
            </a:pPr>
            <a:r>
              <a:rPr lang="en-GB" dirty="0"/>
              <a:t>22</a:t>
            </a:r>
          </a:p>
          <a:p>
            <a:pPr marL="514350" indent="-514350">
              <a:buFont typeface="Arial" panose="020B0604020202020204" pitchFamily="34" charset="0"/>
              <a:buAutoNum type="arabicPlain"/>
            </a:pPr>
            <a:r>
              <a:rPr lang="en-GB" dirty="0"/>
              <a:t>59</a:t>
            </a:r>
          </a:p>
          <a:p>
            <a:pPr marL="514350" indent="-514350">
              <a:buFont typeface="Arial" panose="020B0604020202020204" pitchFamily="34" charset="0"/>
              <a:buAutoNum type="arabicPlain"/>
            </a:pPr>
            <a:r>
              <a:rPr lang="en-GB" dirty="0"/>
              <a:t>100</a:t>
            </a:r>
          </a:p>
          <a:p>
            <a:pPr marL="514350" indent="-514350">
              <a:buFont typeface="Arial" panose="020B0604020202020204" pitchFamily="34" charset="0"/>
              <a:buAutoNum type="arabicPlain"/>
            </a:pPr>
            <a:r>
              <a:rPr lang="en-GB" dirty="0"/>
              <a:t>189</a:t>
            </a:r>
          </a:p>
          <a:p>
            <a:pPr marL="514350" indent="-514350">
              <a:buFont typeface="Arial" panose="020B0604020202020204" pitchFamily="34" charset="0"/>
              <a:buAutoNum type="arabicPlain"/>
            </a:pPr>
            <a:r>
              <a:rPr lang="en-GB" dirty="0"/>
              <a:t>231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983480" y="2572971"/>
            <a:ext cx="2118360" cy="3955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lain" startAt="6"/>
            </a:pPr>
            <a:r>
              <a:rPr lang="en-GB" dirty="0"/>
              <a:t>257</a:t>
            </a:r>
          </a:p>
          <a:p>
            <a:pPr marL="514350" indent="-514350">
              <a:buAutoNum type="arabicPlain" startAt="6"/>
            </a:pPr>
            <a:r>
              <a:rPr lang="en-GB" dirty="0"/>
              <a:t>1056</a:t>
            </a:r>
          </a:p>
          <a:p>
            <a:pPr marL="514350" indent="-514350">
              <a:buAutoNum type="arabicPlain" startAt="6"/>
            </a:pPr>
            <a:r>
              <a:rPr lang="en-GB" dirty="0"/>
              <a:t>2000</a:t>
            </a:r>
          </a:p>
          <a:p>
            <a:pPr marL="514350" indent="-514350">
              <a:buAutoNum type="arabicPlain" startAt="6"/>
            </a:pPr>
            <a:r>
              <a:rPr lang="en-GB" dirty="0"/>
              <a:t>3578</a:t>
            </a:r>
          </a:p>
          <a:p>
            <a:pPr marL="514350" indent="-514350">
              <a:buAutoNum type="arabicPlain" startAt="6"/>
            </a:pPr>
            <a:r>
              <a:rPr lang="en-GB" dirty="0"/>
              <a:t>32444</a:t>
            </a:r>
          </a:p>
        </p:txBody>
      </p:sp>
    </p:spTree>
    <p:extLst>
      <p:ext uri="{BB962C8B-B14F-4D97-AF65-F5344CB8AC3E}">
        <p14:creationId xmlns:p14="http://schemas.microsoft.com/office/powerpoint/2010/main" val="81346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Binary Addition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88334"/>
            <a:ext cx="2606040" cy="1107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What is 0 + 0?			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797939"/>
              </p:ext>
            </p:extLst>
          </p:nvPr>
        </p:nvGraphicFramePr>
        <p:xfrm>
          <a:off x="3444240" y="2388334"/>
          <a:ext cx="1082040" cy="110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020">
                  <a:extLst>
                    <a:ext uri="{9D8B030D-6E8A-4147-A177-3AD203B41FA5}">
                      <a16:colId xmlns:a16="http://schemas.microsoft.com/office/drawing/2014/main" val="1588568426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932843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029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30555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651593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685800" y="4847054"/>
            <a:ext cx="2606040" cy="1107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What is 0 + 1?			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330894"/>
              </p:ext>
            </p:extLst>
          </p:nvPr>
        </p:nvGraphicFramePr>
        <p:xfrm>
          <a:off x="3291840" y="4847054"/>
          <a:ext cx="1082040" cy="110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020">
                  <a:extLst>
                    <a:ext uri="{9D8B030D-6E8A-4147-A177-3AD203B41FA5}">
                      <a16:colId xmlns:a16="http://schemas.microsoft.com/office/drawing/2014/main" val="1588568426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932843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029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30555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651593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6253480" y="2347694"/>
            <a:ext cx="2606040" cy="1107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What is 1 + 1?			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329809"/>
              </p:ext>
            </p:extLst>
          </p:nvPr>
        </p:nvGraphicFramePr>
        <p:xfrm>
          <a:off x="8859520" y="2347694"/>
          <a:ext cx="1082040" cy="110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020">
                  <a:extLst>
                    <a:ext uri="{9D8B030D-6E8A-4147-A177-3AD203B41FA5}">
                      <a16:colId xmlns:a16="http://schemas.microsoft.com/office/drawing/2014/main" val="1588568426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932843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029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30555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651593"/>
                  </a:ext>
                </a:extLst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6253480" y="4806414"/>
            <a:ext cx="2606040" cy="1107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What is 1 + 1 + 1?			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308067"/>
              </p:ext>
            </p:extLst>
          </p:nvPr>
        </p:nvGraphicFramePr>
        <p:xfrm>
          <a:off x="8859520" y="4806414"/>
          <a:ext cx="1082040" cy="1478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020">
                  <a:extLst>
                    <a:ext uri="{9D8B030D-6E8A-4147-A177-3AD203B41FA5}">
                      <a16:colId xmlns:a16="http://schemas.microsoft.com/office/drawing/2014/main" val="1588568426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val="2932843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029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394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30555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651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1710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Binary addition – 4 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13436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0 + 0 = 0</a:t>
            </a:r>
          </a:p>
          <a:p>
            <a:pPr marL="0" indent="0">
              <a:buNone/>
            </a:pPr>
            <a:r>
              <a:rPr lang="en-GB" dirty="0"/>
              <a:t>0 + 1 = 1 </a:t>
            </a:r>
          </a:p>
          <a:p>
            <a:pPr marL="0" indent="0">
              <a:buNone/>
            </a:pPr>
            <a:r>
              <a:rPr lang="en-GB" dirty="0"/>
              <a:t>1 + 1 = 0 carry 1</a:t>
            </a:r>
          </a:p>
          <a:p>
            <a:pPr marL="0" indent="0">
              <a:buNone/>
            </a:pPr>
            <a:r>
              <a:rPr lang="en-GB" dirty="0"/>
              <a:t>1 + 1 + 1 = 1 carry 1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Delete </a:t>
            </a:r>
            <a:r>
              <a:rPr lang="en-GB" u="sng" dirty="0"/>
              <a:t>all</a:t>
            </a:r>
            <a:r>
              <a:rPr lang="en-GB" dirty="0"/>
              <a:t> boxes for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078726"/>
              </p:ext>
            </p:extLst>
          </p:nvPr>
        </p:nvGraphicFramePr>
        <p:xfrm>
          <a:off x="6553200" y="2519158"/>
          <a:ext cx="3505200" cy="15409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6300">
                  <a:extLst>
                    <a:ext uri="{9D8B030D-6E8A-4147-A177-3AD203B41FA5}">
                      <a16:colId xmlns:a16="http://schemas.microsoft.com/office/drawing/2014/main" val="4230149400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3085135261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1568866313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39080231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238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208355"/>
                  </a:ext>
                </a:extLst>
              </a:tr>
              <a:tr h="428414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844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23552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983464"/>
              </p:ext>
            </p:extLst>
          </p:nvPr>
        </p:nvGraphicFramePr>
        <p:xfrm>
          <a:off x="6586220" y="4703558"/>
          <a:ext cx="3505200" cy="15409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6300">
                  <a:extLst>
                    <a:ext uri="{9D8B030D-6E8A-4147-A177-3AD203B41FA5}">
                      <a16:colId xmlns:a16="http://schemas.microsoft.com/office/drawing/2014/main" val="4230149400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3085135261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1568866313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39080231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238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208355"/>
                  </a:ext>
                </a:extLst>
              </a:tr>
              <a:tr h="428414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844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23552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9174480" y="3262532"/>
            <a:ext cx="880110" cy="426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8305800" y="3262532"/>
            <a:ext cx="868680" cy="426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305800" y="3661312"/>
            <a:ext cx="868680" cy="426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7425690" y="3248562"/>
            <a:ext cx="880110" cy="426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530975" y="3270152"/>
            <a:ext cx="861695" cy="426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delete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204960" y="5452435"/>
            <a:ext cx="886460" cy="426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8338820" y="5452435"/>
            <a:ext cx="886460" cy="426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472680" y="5442275"/>
            <a:ext cx="855980" cy="426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7472680" y="5848464"/>
            <a:ext cx="853440" cy="426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6567170" y="5437090"/>
            <a:ext cx="872490" cy="426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41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Binary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303584"/>
            <a:ext cx="10855569" cy="42597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400" dirty="0"/>
              <a:t>1 = switch</a:t>
            </a:r>
            <a:r>
              <a:rPr lang="en-GB" sz="2400" baseline="0" dirty="0"/>
              <a:t> closed / electricity on, 0 = switch open / electricity off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If you send 1 bit, how many different combinations can you send?</a:t>
            </a:r>
          </a:p>
          <a:p>
            <a:pPr marL="0" indent="0">
              <a:buNone/>
            </a:pPr>
            <a:r>
              <a:rPr lang="en-GB" sz="2400" dirty="0"/>
              <a:t>	1  or  0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If you send 2 bits, how many different combinations can you sent?</a:t>
            </a:r>
          </a:p>
          <a:p>
            <a:pPr marL="0" indent="0">
              <a:buNone/>
            </a:pPr>
            <a:r>
              <a:rPr lang="en-GB" sz="2400" dirty="0"/>
              <a:t>	00   </a:t>
            </a:r>
            <a:r>
              <a:rPr lang="en-GB" sz="2400" dirty="0">
                <a:solidFill>
                  <a:schemeClr val="tx1">
                    <a:lumMod val="65000"/>
                  </a:schemeClr>
                </a:solidFill>
              </a:rPr>
              <a:t>01</a:t>
            </a:r>
            <a:r>
              <a:rPr lang="en-GB" sz="2400" dirty="0"/>
              <a:t>   10   </a:t>
            </a:r>
            <a:r>
              <a:rPr lang="en-GB" sz="2400" dirty="0">
                <a:solidFill>
                  <a:schemeClr val="tx1">
                    <a:lumMod val="65000"/>
                  </a:schemeClr>
                </a:solidFill>
              </a:rPr>
              <a:t>11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3 bits? 000 </a:t>
            </a:r>
            <a:r>
              <a:rPr lang="en-GB" sz="2400" dirty="0">
                <a:solidFill>
                  <a:schemeClr val="tx1">
                    <a:lumMod val="65000"/>
                  </a:schemeClr>
                </a:solidFill>
              </a:rPr>
              <a:t>001</a:t>
            </a:r>
            <a:r>
              <a:rPr lang="en-GB" sz="2400" dirty="0"/>
              <a:t> 010 </a:t>
            </a:r>
            <a:r>
              <a:rPr lang="en-GB" sz="2400" dirty="0">
                <a:solidFill>
                  <a:schemeClr val="tx1">
                    <a:lumMod val="65000"/>
                  </a:schemeClr>
                </a:solidFill>
              </a:rPr>
              <a:t>011</a:t>
            </a:r>
            <a:r>
              <a:rPr lang="en-GB" sz="2400" dirty="0"/>
              <a:t> etc</a:t>
            </a:r>
          </a:p>
          <a:p>
            <a:pPr marL="0" indent="0">
              <a:buNone/>
            </a:pPr>
            <a:r>
              <a:rPr lang="en-GB" sz="2400" dirty="0"/>
              <a:t>4 bits? 0000 </a:t>
            </a:r>
            <a:r>
              <a:rPr lang="en-GB" sz="2400" dirty="0">
                <a:solidFill>
                  <a:schemeClr val="tx1">
                    <a:lumMod val="65000"/>
                  </a:schemeClr>
                </a:solidFill>
              </a:rPr>
              <a:t>0001</a:t>
            </a:r>
            <a:r>
              <a:rPr lang="en-GB" sz="2400" dirty="0"/>
              <a:t> 0010 </a:t>
            </a:r>
            <a:r>
              <a:rPr lang="en-GB" sz="2400" dirty="0">
                <a:solidFill>
                  <a:schemeClr val="tx1">
                    <a:lumMod val="65000"/>
                  </a:schemeClr>
                </a:solidFill>
              </a:rPr>
              <a:t>0011 0100 </a:t>
            </a:r>
            <a:r>
              <a:rPr lang="en-GB" sz="2400" dirty="0"/>
              <a:t>etc.</a:t>
            </a:r>
          </a:p>
          <a:p>
            <a:pPr marL="0" indent="0">
              <a:buNone/>
            </a:pPr>
            <a:r>
              <a:rPr lang="en-GB" sz="2400" dirty="0"/>
              <a:t>5 bits? 00001 </a:t>
            </a:r>
            <a:r>
              <a:rPr lang="en-GB" sz="2400" dirty="0">
                <a:solidFill>
                  <a:schemeClr val="tx1">
                    <a:lumMod val="65000"/>
                  </a:schemeClr>
                </a:solidFill>
              </a:rPr>
              <a:t>00010</a:t>
            </a:r>
            <a:r>
              <a:rPr lang="en-GB" sz="2400" dirty="0"/>
              <a:t> 00011 </a:t>
            </a:r>
            <a:r>
              <a:rPr lang="en-GB" sz="2400" dirty="0">
                <a:solidFill>
                  <a:schemeClr val="tx1">
                    <a:lumMod val="65000"/>
                  </a:schemeClr>
                </a:solidFill>
              </a:rPr>
              <a:t>00100</a:t>
            </a:r>
            <a:r>
              <a:rPr lang="en-GB" sz="2400" dirty="0"/>
              <a:t> etc.</a:t>
            </a:r>
          </a:p>
        </p:txBody>
      </p:sp>
    </p:spTree>
    <p:extLst>
      <p:ext uri="{BB962C8B-B14F-4D97-AF65-F5344CB8AC3E}">
        <p14:creationId xmlns:p14="http://schemas.microsoft.com/office/powerpoint/2010/main" val="71030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502063"/>
              </p:ext>
            </p:extLst>
          </p:nvPr>
        </p:nvGraphicFramePr>
        <p:xfrm>
          <a:off x="1412236" y="2250699"/>
          <a:ext cx="4500888" cy="15409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2611">
                  <a:extLst>
                    <a:ext uri="{9D8B030D-6E8A-4147-A177-3AD203B41FA5}">
                      <a16:colId xmlns:a16="http://schemas.microsoft.com/office/drawing/2014/main" val="3166726187"/>
                    </a:ext>
                  </a:extLst>
                </a:gridCol>
                <a:gridCol w="562611">
                  <a:extLst>
                    <a:ext uri="{9D8B030D-6E8A-4147-A177-3AD203B41FA5}">
                      <a16:colId xmlns:a16="http://schemas.microsoft.com/office/drawing/2014/main" val="1982445380"/>
                    </a:ext>
                  </a:extLst>
                </a:gridCol>
                <a:gridCol w="562611">
                  <a:extLst>
                    <a:ext uri="{9D8B030D-6E8A-4147-A177-3AD203B41FA5}">
                      <a16:colId xmlns:a16="http://schemas.microsoft.com/office/drawing/2014/main" val="2943221286"/>
                    </a:ext>
                  </a:extLst>
                </a:gridCol>
                <a:gridCol w="562611">
                  <a:extLst>
                    <a:ext uri="{9D8B030D-6E8A-4147-A177-3AD203B41FA5}">
                      <a16:colId xmlns:a16="http://schemas.microsoft.com/office/drawing/2014/main" val="3796143450"/>
                    </a:ext>
                  </a:extLst>
                </a:gridCol>
                <a:gridCol w="562611">
                  <a:extLst>
                    <a:ext uri="{9D8B030D-6E8A-4147-A177-3AD203B41FA5}">
                      <a16:colId xmlns:a16="http://schemas.microsoft.com/office/drawing/2014/main" val="4230149400"/>
                    </a:ext>
                  </a:extLst>
                </a:gridCol>
                <a:gridCol w="562611">
                  <a:extLst>
                    <a:ext uri="{9D8B030D-6E8A-4147-A177-3AD203B41FA5}">
                      <a16:colId xmlns:a16="http://schemas.microsoft.com/office/drawing/2014/main" val="3085135261"/>
                    </a:ext>
                  </a:extLst>
                </a:gridCol>
                <a:gridCol w="562611">
                  <a:extLst>
                    <a:ext uri="{9D8B030D-6E8A-4147-A177-3AD203B41FA5}">
                      <a16:colId xmlns:a16="http://schemas.microsoft.com/office/drawing/2014/main" val="1568866313"/>
                    </a:ext>
                  </a:extLst>
                </a:gridCol>
                <a:gridCol w="562611">
                  <a:extLst>
                    <a:ext uri="{9D8B030D-6E8A-4147-A177-3AD203B41FA5}">
                      <a16:colId xmlns:a16="http://schemas.microsoft.com/office/drawing/2014/main" val="39080231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238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208355"/>
                  </a:ext>
                </a:extLst>
              </a:tr>
              <a:tr h="428414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844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23552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428991"/>
              </p:ext>
            </p:extLst>
          </p:nvPr>
        </p:nvGraphicFramePr>
        <p:xfrm>
          <a:off x="1412236" y="4353819"/>
          <a:ext cx="4500888" cy="15409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2611">
                  <a:extLst>
                    <a:ext uri="{9D8B030D-6E8A-4147-A177-3AD203B41FA5}">
                      <a16:colId xmlns:a16="http://schemas.microsoft.com/office/drawing/2014/main" val="3166726187"/>
                    </a:ext>
                  </a:extLst>
                </a:gridCol>
                <a:gridCol w="562611">
                  <a:extLst>
                    <a:ext uri="{9D8B030D-6E8A-4147-A177-3AD203B41FA5}">
                      <a16:colId xmlns:a16="http://schemas.microsoft.com/office/drawing/2014/main" val="1982445380"/>
                    </a:ext>
                  </a:extLst>
                </a:gridCol>
                <a:gridCol w="562611">
                  <a:extLst>
                    <a:ext uri="{9D8B030D-6E8A-4147-A177-3AD203B41FA5}">
                      <a16:colId xmlns:a16="http://schemas.microsoft.com/office/drawing/2014/main" val="2943221286"/>
                    </a:ext>
                  </a:extLst>
                </a:gridCol>
                <a:gridCol w="562611">
                  <a:extLst>
                    <a:ext uri="{9D8B030D-6E8A-4147-A177-3AD203B41FA5}">
                      <a16:colId xmlns:a16="http://schemas.microsoft.com/office/drawing/2014/main" val="3796143450"/>
                    </a:ext>
                  </a:extLst>
                </a:gridCol>
                <a:gridCol w="562611">
                  <a:extLst>
                    <a:ext uri="{9D8B030D-6E8A-4147-A177-3AD203B41FA5}">
                      <a16:colId xmlns:a16="http://schemas.microsoft.com/office/drawing/2014/main" val="4230149400"/>
                    </a:ext>
                  </a:extLst>
                </a:gridCol>
                <a:gridCol w="562611">
                  <a:extLst>
                    <a:ext uri="{9D8B030D-6E8A-4147-A177-3AD203B41FA5}">
                      <a16:colId xmlns:a16="http://schemas.microsoft.com/office/drawing/2014/main" val="3085135261"/>
                    </a:ext>
                  </a:extLst>
                </a:gridCol>
                <a:gridCol w="562611">
                  <a:extLst>
                    <a:ext uri="{9D8B030D-6E8A-4147-A177-3AD203B41FA5}">
                      <a16:colId xmlns:a16="http://schemas.microsoft.com/office/drawing/2014/main" val="1568866313"/>
                    </a:ext>
                  </a:extLst>
                </a:gridCol>
                <a:gridCol w="562611">
                  <a:extLst>
                    <a:ext uri="{9D8B030D-6E8A-4147-A177-3AD203B41FA5}">
                      <a16:colId xmlns:a16="http://schemas.microsoft.com/office/drawing/2014/main" val="39080231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238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208355"/>
                  </a:ext>
                </a:extLst>
              </a:tr>
              <a:tr h="428414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844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23552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29638" y="5114126"/>
            <a:ext cx="965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(1)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27520" y="3091841"/>
            <a:ext cx="4328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Overflow = the result of the addition is too large to fit in 8 bits.  A 9</a:t>
            </a:r>
            <a:r>
              <a:rPr lang="en-GB" baseline="30000" dirty="0"/>
              <a:t>th</a:t>
            </a:r>
            <a:r>
              <a:rPr lang="en-GB" dirty="0"/>
              <a:t> bit is needed to store the result. </a:t>
            </a:r>
          </a:p>
        </p:txBody>
      </p:sp>
      <p:sp>
        <p:nvSpPr>
          <p:cNvPr id="2" name="Rectangle 1"/>
          <p:cNvSpPr/>
          <p:nvPr/>
        </p:nvSpPr>
        <p:spPr>
          <a:xfrm>
            <a:off x="5364480" y="2986453"/>
            <a:ext cx="548644" cy="430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792976" y="2986453"/>
            <a:ext cx="548644" cy="430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232902" y="2986453"/>
            <a:ext cx="548644" cy="430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669018" y="2997883"/>
            <a:ext cx="548644" cy="430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124184" y="2997883"/>
            <a:ext cx="548644" cy="430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552680" y="2997883"/>
            <a:ext cx="548644" cy="430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992606" y="2997883"/>
            <a:ext cx="548644" cy="430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428722" y="3009313"/>
            <a:ext cx="548644" cy="430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347994" y="5114126"/>
            <a:ext cx="548644" cy="430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787333" y="5101426"/>
            <a:ext cx="548644" cy="430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4224036" y="5114126"/>
            <a:ext cx="548644" cy="430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3660152" y="5110316"/>
            <a:ext cx="548644" cy="430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3107698" y="5110316"/>
            <a:ext cx="548644" cy="430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2536194" y="5110316"/>
            <a:ext cx="548644" cy="430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1976120" y="5110316"/>
            <a:ext cx="548644" cy="430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1412236" y="5114126"/>
            <a:ext cx="548644" cy="430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863592" y="5107539"/>
            <a:ext cx="548644" cy="430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2524764" y="5544656"/>
            <a:ext cx="575314" cy="350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3103229" y="5544656"/>
            <a:ext cx="575314" cy="350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3654095" y="5544656"/>
            <a:ext cx="575314" cy="350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4192310" y="5544656"/>
            <a:ext cx="575314" cy="350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4787920" y="5550769"/>
            <a:ext cx="575314" cy="350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2533660" y="3434670"/>
            <a:ext cx="575314" cy="350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112125" y="3434670"/>
            <a:ext cx="575314" cy="350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662991" y="3434670"/>
            <a:ext cx="575314" cy="350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4201206" y="3434670"/>
            <a:ext cx="575314" cy="350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796816" y="3440783"/>
            <a:ext cx="575314" cy="350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1967856" y="3441748"/>
            <a:ext cx="575314" cy="350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76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Have a go, binary addition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460295"/>
              </p:ext>
            </p:extLst>
          </p:nvPr>
        </p:nvGraphicFramePr>
        <p:xfrm>
          <a:off x="645160" y="1512146"/>
          <a:ext cx="341884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7355">
                  <a:extLst>
                    <a:ext uri="{9D8B030D-6E8A-4147-A177-3AD203B41FA5}">
                      <a16:colId xmlns:a16="http://schemas.microsoft.com/office/drawing/2014/main" val="3166726187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1982445380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2943221286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3796143450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4230149400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3085135261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1568866313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3908023176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23861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20835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84471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854453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960399"/>
              </p:ext>
            </p:extLst>
          </p:nvPr>
        </p:nvGraphicFramePr>
        <p:xfrm>
          <a:off x="655320" y="3274906"/>
          <a:ext cx="341884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7355">
                  <a:extLst>
                    <a:ext uri="{9D8B030D-6E8A-4147-A177-3AD203B41FA5}">
                      <a16:colId xmlns:a16="http://schemas.microsoft.com/office/drawing/2014/main" val="3166726187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1982445380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2943221286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3796143450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4230149400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3085135261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1568866313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3908023176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23861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20835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84471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670329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737580"/>
              </p:ext>
            </p:extLst>
          </p:nvPr>
        </p:nvGraphicFramePr>
        <p:xfrm>
          <a:off x="655320" y="5037666"/>
          <a:ext cx="341884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7355">
                  <a:extLst>
                    <a:ext uri="{9D8B030D-6E8A-4147-A177-3AD203B41FA5}">
                      <a16:colId xmlns:a16="http://schemas.microsoft.com/office/drawing/2014/main" val="3166726187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1982445380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2943221286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3796143450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4230149400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3085135261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1568866313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3908023176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23861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20835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84471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95416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788987"/>
              </p:ext>
            </p:extLst>
          </p:nvPr>
        </p:nvGraphicFramePr>
        <p:xfrm>
          <a:off x="7360138" y="1417638"/>
          <a:ext cx="341884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7355">
                  <a:extLst>
                    <a:ext uri="{9D8B030D-6E8A-4147-A177-3AD203B41FA5}">
                      <a16:colId xmlns:a16="http://schemas.microsoft.com/office/drawing/2014/main" val="3166726187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1982445380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2943221286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3796143450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4230149400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3085135261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1568866313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3908023176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23861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20835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84471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512906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577327"/>
              </p:ext>
            </p:extLst>
          </p:nvPr>
        </p:nvGraphicFramePr>
        <p:xfrm>
          <a:off x="7360138" y="3192727"/>
          <a:ext cx="341884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7355">
                  <a:extLst>
                    <a:ext uri="{9D8B030D-6E8A-4147-A177-3AD203B41FA5}">
                      <a16:colId xmlns:a16="http://schemas.microsoft.com/office/drawing/2014/main" val="3166726187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1982445380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2943221286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3796143450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4230149400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3085135261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1568866313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3908023176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23861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20835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84471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7244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573890"/>
              </p:ext>
            </p:extLst>
          </p:nvPr>
        </p:nvGraphicFramePr>
        <p:xfrm>
          <a:off x="7431258" y="4967816"/>
          <a:ext cx="3418840" cy="18334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7355">
                  <a:extLst>
                    <a:ext uri="{9D8B030D-6E8A-4147-A177-3AD203B41FA5}">
                      <a16:colId xmlns:a16="http://schemas.microsoft.com/office/drawing/2014/main" val="3166726187"/>
                    </a:ext>
                  </a:extLst>
                </a:gridCol>
                <a:gridCol w="410845">
                  <a:extLst>
                    <a:ext uri="{9D8B030D-6E8A-4147-A177-3AD203B41FA5}">
                      <a16:colId xmlns:a16="http://schemas.microsoft.com/office/drawing/2014/main" val="1982445380"/>
                    </a:ext>
                  </a:extLst>
                </a:gridCol>
                <a:gridCol w="443865">
                  <a:extLst>
                    <a:ext uri="{9D8B030D-6E8A-4147-A177-3AD203B41FA5}">
                      <a16:colId xmlns:a16="http://schemas.microsoft.com/office/drawing/2014/main" val="2943221286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3796143450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4230149400"/>
                    </a:ext>
                  </a:extLst>
                </a:gridCol>
                <a:gridCol w="418465">
                  <a:extLst>
                    <a:ext uri="{9D8B030D-6E8A-4147-A177-3AD203B41FA5}">
                      <a16:colId xmlns:a16="http://schemas.microsoft.com/office/drawing/2014/main" val="3085135261"/>
                    </a:ext>
                  </a:extLst>
                </a:gridCol>
                <a:gridCol w="436245">
                  <a:extLst>
                    <a:ext uri="{9D8B030D-6E8A-4147-A177-3AD203B41FA5}">
                      <a16:colId xmlns:a16="http://schemas.microsoft.com/office/drawing/2014/main" val="1568866313"/>
                    </a:ext>
                  </a:extLst>
                </a:gridCol>
                <a:gridCol w="427355">
                  <a:extLst>
                    <a:ext uri="{9D8B030D-6E8A-4147-A177-3AD203B41FA5}">
                      <a16:colId xmlns:a16="http://schemas.microsoft.com/office/drawing/2014/main" val="3908023176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23861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613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208355"/>
                  </a:ext>
                </a:extLst>
              </a:tr>
              <a:tr h="370365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84471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7244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72722" y="4018755"/>
            <a:ext cx="965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(1)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2722" y="5781515"/>
            <a:ext cx="965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(1)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87700" y="3924247"/>
            <a:ext cx="965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(1)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48660" y="6068007"/>
            <a:ext cx="965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(1)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72722" y="4006426"/>
            <a:ext cx="3901438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72722" y="2231337"/>
            <a:ext cx="3901438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72722" y="5785087"/>
            <a:ext cx="3901438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6877540" y="2137030"/>
            <a:ext cx="3901438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6877540" y="3911458"/>
            <a:ext cx="3901438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6948660" y="6080796"/>
            <a:ext cx="3901438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C5CDDC0-2D4C-4C52-87E6-2CAE6D791D62}"/>
              </a:ext>
            </a:extLst>
          </p:cNvPr>
          <p:cNvSpPr/>
          <p:nvPr/>
        </p:nvSpPr>
        <p:spPr>
          <a:xfrm>
            <a:off x="172722" y="2222120"/>
            <a:ext cx="3901438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Delete boxes for answers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60416F6-BABA-4A44-B59B-38ED4CE3A7C5}"/>
              </a:ext>
            </a:extLst>
          </p:cNvPr>
          <p:cNvSpPr/>
          <p:nvPr/>
        </p:nvSpPr>
        <p:spPr>
          <a:xfrm>
            <a:off x="6877540" y="2127813"/>
            <a:ext cx="3901438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95E4413-39DD-4CF2-BCE6-403B3BBF6CB2}"/>
              </a:ext>
            </a:extLst>
          </p:cNvPr>
          <p:cNvSpPr/>
          <p:nvPr/>
        </p:nvSpPr>
        <p:spPr>
          <a:xfrm>
            <a:off x="6877540" y="3902241"/>
            <a:ext cx="3901438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EBCD632-4FC6-4DD4-828E-A406ADBCF27C}"/>
              </a:ext>
            </a:extLst>
          </p:cNvPr>
          <p:cNvSpPr/>
          <p:nvPr/>
        </p:nvSpPr>
        <p:spPr>
          <a:xfrm>
            <a:off x="6948660" y="6071579"/>
            <a:ext cx="3901438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23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Binary</a:t>
            </a:r>
            <a:r>
              <a:rPr lang="en-GB" baseline="0" dirty="0"/>
              <a:t> Shifts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Move binary numbers a set number of places to the left, or the right</a:t>
            </a:r>
          </a:p>
          <a:p>
            <a:r>
              <a:rPr lang="en-GB" dirty="0"/>
              <a:t>Logical shift – spaces are filled in with 0s</a:t>
            </a:r>
          </a:p>
          <a:p>
            <a:r>
              <a:rPr lang="en-GB" dirty="0"/>
              <a:t>Arithmetic shift – when shifting left the spaces are filled with 0s, when shifting right they are filled with the MSB</a:t>
            </a:r>
          </a:p>
        </p:txBody>
      </p:sp>
    </p:spTree>
    <p:extLst>
      <p:ext uri="{BB962C8B-B14F-4D97-AF65-F5344CB8AC3E}">
        <p14:creationId xmlns:p14="http://schemas.microsoft.com/office/powerpoint/2010/main" val="31091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Logical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4887195"/>
              </p:ext>
            </p:extLst>
          </p:nvPr>
        </p:nvGraphicFramePr>
        <p:xfrm>
          <a:off x="3124200" y="2578712"/>
          <a:ext cx="489204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1505">
                  <a:extLst>
                    <a:ext uri="{9D8B030D-6E8A-4147-A177-3AD203B41FA5}">
                      <a16:colId xmlns:a16="http://schemas.microsoft.com/office/drawing/2014/main" val="1212616232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776433588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2817055035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3509290776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845969908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3614155833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219645204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3146759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60011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5680" y="3107032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Left shift 2 spaces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5862477"/>
              </p:ext>
            </p:extLst>
          </p:nvPr>
        </p:nvGraphicFramePr>
        <p:xfrm>
          <a:off x="3124200" y="3476364"/>
          <a:ext cx="489204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1505">
                  <a:extLst>
                    <a:ext uri="{9D8B030D-6E8A-4147-A177-3AD203B41FA5}">
                      <a16:colId xmlns:a16="http://schemas.microsoft.com/office/drawing/2014/main" val="1212616232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776433588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2817055035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3509290776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845969908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3614155833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219645204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3146759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600114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>
            <a:off x="3380740" y="2946536"/>
            <a:ext cx="1224280" cy="528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014470" y="2960268"/>
            <a:ext cx="1224280" cy="528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622800" y="2946536"/>
            <a:ext cx="1224280" cy="528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214620" y="2937328"/>
            <a:ext cx="1224280" cy="528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5872480" y="2926612"/>
            <a:ext cx="1224280" cy="528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530340" y="2926612"/>
            <a:ext cx="1224280" cy="528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6514244"/>
              </p:ext>
            </p:extLst>
          </p:nvPr>
        </p:nvGraphicFramePr>
        <p:xfrm>
          <a:off x="3124200" y="4803752"/>
          <a:ext cx="489204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1505">
                  <a:extLst>
                    <a:ext uri="{9D8B030D-6E8A-4147-A177-3AD203B41FA5}">
                      <a16:colId xmlns:a16="http://schemas.microsoft.com/office/drawing/2014/main" val="1212616232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776433588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2817055035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3509290776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845969908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3614155833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219645204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3146759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600114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995680" y="5332072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Right shift 2 spaces</a:t>
            </a:r>
          </a:p>
        </p:txBody>
      </p:sp>
      <p:graphicFrame>
        <p:nvGraphicFramePr>
          <p:cNvPr id="2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1156213"/>
              </p:ext>
            </p:extLst>
          </p:nvPr>
        </p:nvGraphicFramePr>
        <p:xfrm>
          <a:off x="3124200" y="5701404"/>
          <a:ext cx="489204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1505">
                  <a:extLst>
                    <a:ext uri="{9D8B030D-6E8A-4147-A177-3AD203B41FA5}">
                      <a16:colId xmlns:a16="http://schemas.microsoft.com/office/drawing/2014/main" val="1212616232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776433588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2817055035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3509290776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845969908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3614155833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219645204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3146759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600114"/>
                  </a:ext>
                </a:extLst>
              </a:tr>
            </a:tbl>
          </a:graphicData>
        </a:graphic>
      </p:graphicFrame>
      <p:cxnSp>
        <p:nvCxnSpPr>
          <p:cNvPr id="29" name="Straight Arrow Connector 28"/>
          <p:cNvCxnSpPr/>
          <p:nvPr/>
        </p:nvCxnSpPr>
        <p:spPr>
          <a:xfrm>
            <a:off x="3379470" y="5173084"/>
            <a:ext cx="1243330" cy="528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971290" y="5175704"/>
            <a:ext cx="1243330" cy="528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592955" y="5165426"/>
            <a:ext cx="1243330" cy="528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215255" y="5173084"/>
            <a:ext cx="1243330" cy="528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937885" y="5182250"/>
            <a:ext cx="1243330" cy="528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457950" y="5163918"/>
            <a:ext cx="1243330" cy="528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0274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Arithmetic</a:t>
            </a:r>
          </a:p>
        </p:txBody>
      </p:sp>
      <p:graphicFrame>
        <p:nvGraphicFramePr>
          <p:cNvPr id="2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9535244"/>
              </p:ext>
            </p:extLst>
          </p:nvPr>
        </p:nvGraphicFramePr>
        <p:xfrm>
          <a:off x="3124200" y="2649049"/>
          <a:ext cx="489204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1505">
                  <a:extLst>
                    <a:ext uri="{9D8B030D-6E8A-4147-A177-3AD203B41FA5}">
                      <a16:colId xmlns:a16="http://schemas.microsoft.com/office/drawing/2014/main" val="1212616232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776433588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2817055035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3509290776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845969908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3614155833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219645204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3146759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600114"/>
                  </a:ext>
                </a:extLst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995680" y="317736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Left shift 2 spaces</a:t>
            </a:r>
          </a:p>
        </p:txBody>
      </p:sp>
      <p:graphicFrame>
        <p:nvGraphicFramePr>
          <p:cNvPr id="2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5105062"/>
              </p:ext>
            </p:extLst>
          </p:nvPr>
        </p:nvGraphicFramePr>
        <p:xfrm>
          <a:off x="3124200" y="3546701"/>
          <a:ext cx="489204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1505">
                  <a:extLst>
                    <a:ext uri="{9D8B030D-6E8A-4147-A177-3AD203B41FA5}">
                      <a16:colId xmlns:a16="http://schemas.microsoft.com/office/drawing/2014/main" val="1212616232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776433588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2817055035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3509290776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845969908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3614155833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219645204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3146759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600114"/>
                  </a:ext>
                </a:extLst>
              </a:tr>
            </a:tbl>
          </a:graphicData>
        </a:graphic>
      </p:graphicFrame>
      <p:cxnSp>
        <p:nvCxnSpPr>
          <p:cNvPr id="26" name="Straight Arrow Connector 25"/>
          <p:cNvCxnSpPr/>
          <p:nvPr/>
        </p:nvCxnSpPr>
        <p:spPr>
          <a:xfrm flipH="1">
            <a:off x="3380740" y="3016873"/>
            <a:ext cx="1224280" cy="528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4014470" y="3030605"/>
            <a:ext cx="1224280" cy="528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4622800" y="3016873"/>
            <a:ext cx="1224280" cy="528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5214620" y="3007665"/>
            <a:ext cx="1224280" cy="528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5872480" y="2996949"/>
            <a:ext cx="1224280" cy="528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6530340" y="2996949"/>
            <a:ext cx="1224280" cy="528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4191631"/>
              </p:ext>
            </p:extLst>
          </p:nvPr>
        </p:nvGraphicFramePr>
        <p:xfrm>
          <a:off x="3124200" y="4874089"/>
          <a:ext cx="489204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1505">
                  <a:extLst>
                    <a:ext uri="{9D8B030D-6E8A-4147-A177-3AD203B41FA5}">
                      <a16:colId xmlns:a16="http://schemas.microsoft.com/office/drawing/2014/main" val="1212616232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776433588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2817055035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3509290776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845969908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3614155833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219645204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3146759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600114"/>
                  </a:ext>
                </a:extLst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995680" y="540240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Right shift 2 spaces</a:t>
            </a:r>
          </a:p>
        </p:txBody>
      </p:sp>
      <p:graphicFrame>
        <p:nvGraphicFramePr>
          <p:cNvPr id="3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7576606"/>
              </p:ext>
            </p:extLst>
          </p:nvPr>
        </p:nvGraphicFramePr>
        <p:xfrm>
          <a:off x="3124200" y="5771741"/>
          <a:ext cx="489204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1505">
                  <a:extLst>
                    <a:ext uri="{9D8B030D-6E8A-4147-A177-3AD203B41FA5}">
                      <a16:colId xmlns:a16="http://schemas.microsoft.com/office/drawing/2014/main" val="1212616232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776433588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2817055035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3509290776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845969908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3614155833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219645204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3146759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600114"/>
                  </a:ext>
                </a:extLst>
              </a:tr>
            </a:tbl>
          </a:graphicData>
        </a:graphic>
      </p:graphicFrame>
      <p:cxnSp>
        <p:nvCxnSpPr>
          <p:cNvPr id="35" name="Straight Arrow Connector 34"/>
          <p:cNvCxnSpPr/>
          <p:nvPr/>
        </p:nvCxnSpPr>
        <p:spPr>
          <a:xfrm>
            <a:off x="3379470" y="5243421"/>
            <a:ext cx="1243330" cy="528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971290" y="5246041"/>
            <a:ext cx="1243330" cy="528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592955" y="5235763"/>
            <a:ext cx="1243330" cy="528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215255" y="5243421"/>
            <a:ext cx="1243330" cy="528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937885" y="5252587"/>
            <a:ext cx="1243330" cy="528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6457950" y="5234255"/>
            <a:ext cx="1243330" cy="528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8290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</a:t>
            </a:r>
            <a:r>
              <a:rPr lang="en-GB" baseline="0" dirty="0"/>
              <a:t> do they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/>
              <a:t>Each</a:t>
            </a:r>
            <a:r>
              <a:rPr lang="en-GB" dirty="0"/>
              <a:t> left shift (log/</a:t>
            </a:r>
            <a:r>
              <a:rPr lang="en-GB" dirty="0" err="1"/>
              <a:t>ari</a:t>
            </a:r>
            <a:r>
              <a:rPr lang="en-GB" dirty="0"/>
              <a:t>) multiplies the number by 2 (so 3 shifts multiply by 2 x 2 x 2) etc.</a:t>
            </a:r>
          </a:p>
          <a:p>
            <a:r>
              <a:rPr lang="en-GB" u="sng" dirty="0"/>
              <a:t>Each</a:t>
            </a:r>
            <a:r>
              <a:rPr lang="en-GB" dirty="0"/>
              <a:t> logical right shift divides the number by 2 (so 2 shifts divides by 4) etc.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43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180" y="243205"/>
            <a:ext cx="10515600" cy="1325563"/>
          </a:xfrm>
        </p:spPr>
        <p:txBody>
          <a:bodyPr/>
          <a:lstStyle/>
          <a:p>
            <a:r>
              <a:rPr lang="en-GB" dirty="0"/>
              <a:t>Have a go, shifts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813427"/>
              </p:ext>
            </p:extLst>
          </p:nvPr>
        </p:nvGraphicFramePr>
        <p:xfrm>
          <a:off x="759460" y="1353027"/>
          <a:ext cx="7693660" cy="4326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8804">
                  <a:extLst>
                    <a:ext uri="{9D8B030D-6E8A-4147-A177-3AD203B41FA5}">
                      <a16:colId xmlns:a16="http://schemas.microsoft.com/office/drawing/2014/main" val="476614890"/>
                    </a:ext>
                  </a:extLst>
                </a:gridCol>
                <a:gridCol w="1786211">
                  <a:extLst>
                    <a:ext uri="{9D8B030D-6E8A-4147-A177-3AD203B41FA5}">
                      <a16:colId xmlns:a16="http://schemas.microsoft.com/office/drawing/2014/main" val="692480853"/>
                    </a:ext>
                  </a:extLst>
                </a:gridCol>
                <a:gridCol w="1786211">
                  <a:extLst>
                    <a:ext uri="{9D8B030D-6E8A-4147-A177-3AD203B41FA5}">
                      <a16:colId xmlns:a16="http://schemas.microsoft.com/office/drawing/2014/main" val="631616062"/>
                    </a:ext>
                  </a:extLst>
                </a:gridCol>
                <a:gridCol w="1895292">
                  <a:extLst>
                    <a:ext uri="{9D8B030D-6E8A-4147-A177-3AD203B41FA5}">
                      <a16:colId xmlns:a16="http://schemas.microsoft.com/office/drawing/2014/main" val="4285561435"/>
                    </a:ext>
                  </a:extLst>
                </a:gridCol>
                <a:gridCol w="1527142">
                  <a:extLst>
                    <a:ext uri="{9D8B030D-6E8A-4147-A177-3AD203B41FA5}">
                      <a16:colId xmlns:a16="http://schemas.microsoft.com/office/drawing/2014/main" val="339718656"/>
                    </a:ext>
                  </a:extLst>
                </a:gridCol>
              </a:tblGrid>
              <a:tr h="393310"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Left/Right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/>
                        <a:t>Num</a:t>
                      </a:r>
                      <a:r>
                        <a:rPr lang="en-GB" b="1" dirty="0"/>
                        <a:t> Places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Binary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644862"/>
                  </a:ext>
                </a:extLst>
              </a:tr>
              <a:tr h="39331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Logical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01011010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402158"/>
                  </a:ext>
                </a:extLst>
              </a:tr>
              <a:tr h="39331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Arithmetic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10101110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7200703"/>
                  </a:ext>
                </a:extLst>
              </a:tr>
              <a:tr h="39331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Logical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01011111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606047"/>
                  </a:ext>
                </a:extLst>
              </a:tr>
              <a:tr h="39331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Logical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11110010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19783"/>
                  </a:ext>
                </a:extLst>
              </a:tr>
              <a:tr h="39331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Logical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10111010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73261"/>
                  </a:ext>
                </a:extLst>
              </a:tr>
              <a:tr h="393310"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Arithmetic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00001110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795736"/>
                  </a:ext>
                </a:extLst>
              </a:tr>
              <a:tr h="393310"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Arithmetic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11010101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859876"/>
                  </a:ext>
                </a:extLst>
              </a:tr>
              <a:tr h="393310"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Logical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10101010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736247"/>
                  </a:ext>
                </a:extLst>
              </a:tr>
              <a:tr h="393310">
                <a:tc>
                  <a:txBody>
                    <a:bodyPr/>
                    <a:lstStyle/>
                    <a:p>
                      <a:r>
                        <a:rPr lang="en-GB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Logical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01111100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845150"/>
                  </a:ext>
                </a:extLst>
              </a:tr>
              <a:tr h="393310"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Arithmetic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10111111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73446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651706"/>
              </p:ext>
            </p:extLst>
          </p:nvPr>
        </p:nvGraphicFramePr>
        <p:xfrm>
          <a:off x="8670109" y="1353027"/>
          <a:ext cx="1527142" cy="4326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7142">
                  <a:extLst>
                    <a:ext uri="{9D8B030D-6E8A-4147-A177-3AD203B41FA5}">
                      <a16:colId xmlns:a16="http://schemas.microsoft.com/office/drawing/2014/main" val="2901782831"/>
                    </a:ext>
                  </a:extLst>
                </a:gridCol>
              </a:tblGrid>
              <a:tr h="39331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Answers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687245"/>
                  </a:ext>
                </a:extLst>
              </a:tr>
              <a:tr h="393310">
                <a:tc>
                  <a:txBody>
                    <a:bodyPr/>
                    <a:lstStyle/>
                    <a:p>
                      <a:r>
                        <a:rPr lang="en-GB" dirty="0"/>
                        <a:t>10110100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457911"/>
                  </a:ext>
                </a:extLst>
              </a:tr>
              <a:tr h="393310">
                <a:tc>
                  <a:txBody>
                    <a:bodyPr/>
                    <a:lstStyle/>
                    <a:p>
                      <a:r>
                        <a:rPr lang="en-GB" dirty="0"/>
                        <a:t>01011100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888320"/>
                  </a:ext>
                </a:extLst>
              </a:tr>
              <a:tr h="393310">
                <a:tc>
                  <a:txBody>
                    <a:bodyPr/>
                    <a:lstStyle/>
                    <a:p>
                      <a:r>
                        <a:rPr lang="en-GB" dirty="0"/>
                        <a:t>00010111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440171"/>
                  </a:ext>
                </a:extLst>
              </a:tr>
              <a:tr h="393310">
                <a:tc>
                  <a:txBody>
                    <a:bodyPr/>
                    <a:lstStyle/>
                    <a:p>
                      <a:r>
                        <a:rPr lang="en-GB" dirty="0"/>
                        <a:t>11001000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536206"/>
                  </a:ext>
                </a:extLst>
              </a:tr>
              <a:tr h="393310">
                <a:tc>
                  <a:txBody>
                    <a:bodyPr/>
                    <a:lstStyle/>
                    <a:p>
                      <a:r>
                        <a:rPr lang="en-GB" dirty="0"/>
                        <a:t>00010111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43539"/>
                  </a:ext>
                </a:extLst>
              </a:tr>
              <a:tr h="393310">
                <a:tc>
                  <a:txBody>
                    <a:bodyPr/>
                    <a:lstStyle/>
                    <a:p>
                      <a:r>
                        <a:rPr lang="en-GB" dirty="0"/>
                        <a:t>01110000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943499"/>
                  </a:ext>
                </a:extLst>
              </a:tr>
              <a:tr h="393310">
                <a:tc>
                  <a:txBody>
                    <a:bodyPr/>
                    <a:lstStyle/>
                    <a:p>
                      <a:r>
                        <a:rPr lang="en-GB" dirty="0"/>
                        <a:t>11111101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886758"/>
                  </a:ext>
                </a:extLst>
              </a:tr>
              <a:tr h="393310">
                <a:tc>
                  <a:txBody>
                    <a:bodyPr/>
                    <a:lstStyle/>
                    <a:p>
                      <a:r>
                        <a:rPr lang="en-GB" dirty="0"/>
                        <a:t>01000000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098060"/>
                  </a:ext>
                </a:extLst>
              </a:tr>
              <a:tr h="393310">
                <a:tc>
                  <a:txBody>
                    <a:bodyPr/>
                    <a:lstStyle/>
                    <a:p>
                      <a:r>
                        <a:rPr lang="en-GB" dirty="0"/>
                        <a:t>00000001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4378681"/>
                  </a:ext>
                </a:extLst>
              </a:tr>
              <a:tr h="393310">
                <a:tc>
                  <a:txBody>
                    <a:bodyPr/>
                    <a:lstStyle/>
                    <a:p>
                      <a:r>
                        <a:rPr lang="en-GB" dirty="0"/>
                        <a:t>11111110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8439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55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Terminology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5772070"/>
              </p:ext>
            </p:extLst>
          </p:nvPr>
        </p:nvGraphicFramePr>
        <p:xfrm>
          <a:off x="1778391" y="3022248"/>
          <a:ext cx="2890520" cy="14172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7720">
                  <a:extLst>
                    <a:ext uri="{9D8B030D-6E8A-4147-A177-3AD203B41FA5}">
                      <a16:colId xmlns:a16="http://schemas.microsoft.com/office/drawing/2014/main" val="407888603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182443085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GB" dirty="0"/>
                        <a:t>Bit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or 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3994897"/>
                  </a:ext>
                </a:extLst>
              </a:tr>
              <a:tr h="458622">
                <a:tc>
                  <a:txBody>
                    <a:bodyPr/>
                    <a:lstStyle/>
                    <a:p>
                      <a:r>
                        <a:rPr lang="en-GB" dirty="0"/>
                        <a:t>Nibble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 bits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0551760"/>
                  </a:ext>
                </a:extLst>
              </a:tr>
              <a:tr h="411411">
                <a:tc>
                  <a:txBody>
                    <a:bodyPr/>
                    <a:lstStyle/>
                    <a:p>
                      <a:r>
                        <a:rPr lang="en-GB" dirty="0"/>
                        <a:t>Byte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 nibbles / 8 bits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0720623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6974725"/>
              </p:ext>
            </p:extLst>
          </p:nvPr>
        </p:nvGraphicFramePr>
        <p:xfrm>
          <a:off x="5471160" y="2319738"/>
          <a:ext cx="4551681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192">
                  <a:extLst>
                    <a:ext uri="{9D8B030D-6E8A-4147-A177-3AD203B41FA5}">
                      <a16:colId xmlns:a16="http://schemas.microsoft.com/office/drawing/2014/main" val="407888603"/>
                    </a:ext>
                  </a:extLst>
                </a:gridCol>
                <a:gridCol w="1390648">
                  <a:extLst>
                    <a:ext uri="{9D8B030D-6E8A-4147-A177-3AD203B41FA5}">
                      <a16:colId xmlns:a16="http://schemas.microsoft.com/office/drawing/2014/main" val="1824430854"/>
                    </a:ext>
                  </a:extLst>
                </a:gridCol>
                <a:gridCol w="2148841">
                  <a:extLst>
                    <a:ext uri="{9D8B030D-6E8A-4147-A177-3AD203B41FA5}">
                      <a16:colId xmlns:a16="http://schemas.microsoft.com/office/drawing/2014/main" val="37996154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r>
                        <a:rPr lang="en-GB" dirty="0"/>
                        <a:t>KB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Kilobyte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1000/1024 bytes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399489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dirty="0"/>
                        <a:t>MB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Megabyte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1000/1024 KB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055176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dirty="0"/>
                        <a:t>GB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Gigabyte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1000/1024 MB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072062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dirty="0"/>
                        <a:t>TB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Terabyte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1000/1024 GB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889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8124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82600" y="220385"/>
            <a:ext cx="10515600" cy="1325563"/>
          </a:xfrm>
        </p:spPr>
        <p:txBody>
          <a:bodyPr/>
          <a:lstStyle/>
          <a:p>
            <a:r>
              <a:rPr lang="en-GB" dirty="0"/>
              <a:t>Binary - Decimal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72170"/>
              </p:ext>
            </p:extLst>
          </p:nvPr>
        </p:nvGraphicFramePr>
        <p:xfrm>
          <a:off x="441960" y="2617128"/>
          <a:ext cx="10515600" cy="800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121261623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77643358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81705503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50929077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84596990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61415583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21964520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314675984"/>
                    </a:ext>
                  </a:extLst>
                </a:gridCol>
              </a:tblGrid>
              <a:tr h="42989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666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60011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740400" y="3417863"/>
            <a:ext cx="129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667240" y="3397543"/>
            <a:ext cx="129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038840" y="3429000"/>
            <a:ext cx="129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= 9</a:t>
            </a:r>
          </a:p>
        </p:txBody>
      </p:sp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1156134"/>
              </p:ext>
            </p:extLst>
          </p:nvPr>
        </p:nvGraphicFramePr>
        <p:xfrm>
          <a:off x="441960" y="4517048"/>
          <a:ext cx="10515600" cy="800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121261623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77643358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81705503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50929077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84596990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61415583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21964520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314675984"/>
                    </a:ext>
                  </a:extLst>
                </a:gridCol>
              </a:tblGrid>
              <a:tr h="42989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666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600114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41960" y="5297463"/>
            <a:ext cx="129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128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78480" y="5273690"/>
            <a:ext cx="129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05320" y="5319688"/>
            <a:ext cx="129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76920" y="5307623"/>
            <a:ext cx="129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026140" y="5319688"/>
            <a:ext cx="129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= 166</a:t>
            </a:r>
          </a:p>
        </p:txBody>
      </p:sp>
    </p:spTree>
    <p:extLst>
      <p:ext uri="{BB962C8B-B14F-4D97-AF65-F5344CB8AC3E}">
        <p14:creationId xmlns:p14="http://schemas.microsoft.com/office/powerpoint/2010/main" val="37176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Have a go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4160" y="2115821"/>
            <a:ext cx="4739640" cy="393192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4	10011110</a:t>
            </a:r>
          </a:p>
          <a:p>
            <a:pPr marL="0" indent="0">
              <a:buNone/>
            </a:pPr>
            <a:r>
              <a:rPr lang="en-GB" dirty="0"/>
              <a:t>5	11111001</a:t>
            </a:r>
          </a:p>
          <a:p>
            <a:pPr marL="0" indent="0">
              <a:buNone/>
            </a:pPr>
            <a:r>
              <a:rPr lang="en-GB" dirty="0"/>
              <a:t>6	1011100101</a:t>
            </a:r>
          </a:p>
          <a:p>
            <a:pPr marL="0" indent="0">
              <a:buNone/>
            </a:pPr>
            <a:r>
              <a:rPr lang="en-GB" dirty="0"/>
              <a:t>7	11000000111</a:t>
            </a:r>
          </a:p>
          <a:p>
            <a:pPr marL="0" indent="0">
              <a:buNone/>
            </a:pPr>
            <a:r>
              <a:rPr lang="en-GB" dirty="0"/>
              <a:t>8 	100101100101</a:t>
            </a:r>
          </a:p>
          <a:p>
            <a:pPr marL="0" indent="0">
              <a:buNone/>
            </a:pPr>
            <a:r>
              <a:rPr lang="en-GB" dirty="0"/>
              <a:t>9 	1111001111010111</a:t>
            </a:r>
          </a:p>
          <a:p>
            <a:pPr marL="0" indent="0">
              <a:buNone/>
            </a:pPr>
            <a:r>
              <a:rPr lang="en-GB" dirty="0"/>
              <a:t>10	1000011100010110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4321293"/>
              </p:ext>
            </p:extLst>
          </p:nvPr>
        </p:nvGraphicFramePr>
        <p:xfrm>
          <a:off x="756920" y="2262188"/>
          <a:ext cx="4892040" cy="800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505">
                  <a:extLst>
                    <a:ext uri="{9D8B030D-6E8A-4147-A177-3AD203B41FA5}">
                      <a16:colId xmlns:a16="http://schemas.microsoft.com/office/drawing/2014/main" val="1212616232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776433588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2817055035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3509290776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845969908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3614155833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219645204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314675984"/>
                    </a:ext>
                  </a:extLst>
                </a:gridCol>
              </a:tblGrid>
              <a:tr h="42989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666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60011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8483250"/>
              </p:ext>
            </p:extLst>
          </p:nvPr>
        </p:nvGraphicFramePr>
        <p:xfrm>
          <a:off x="756920" y="3304222"/>
          <a:ext cx="4892040" cy="800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505">
                  <a:extLst>
                    <a:ext uri="{9D8B030D-6E8A-4147-A177-3AD203B41FA5}">
                      <a16:colId xmlns:a16="http://schemas.microsoft.com/office/drawing/2014/main" val="1212616232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776433588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2817055035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3509290776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845969908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3614155833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219645204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314675984"/>
                    </a:ext>
                  </a:extLst>
                </a:gridCol>
              </a:tblGrid>
              <a:tr h="42989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666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600114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9488322"/>
              </p:ext>
            </p:extLst>
          </p:nvPr>
        </p:nvGraphicFramePr>
        <p:xfrm>
          <a:off x="756920" y="4572794"/>
          <a:ext cx="4892040" cy="800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505">
                  <a:extLst>
                    <a:ext uri="{9D8B030D-6E8A-4147-A177-3AD203B41FA5}">
                      <a16:colId xmlns:a16="http://schemas.microsoft.com/office/drawing/2014/main" val="1212616232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776433588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2817055035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3509290776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845969908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3614155833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219645204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314675984"/>
                    </a:ext>
                  </a:extLst>
                </a:gridCol>
              </a:tblGrid>
              <a:tr h="42989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666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60011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1120" y="2262188"/>
            <a:ext cx="7670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2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3840" y="5878573"/>
            <a:ext cx="1173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Answers: 1 = 49, 2 = 154, 3 = 247, 4 = 158, 5 = 249, 6 = 741, 7 = 1543, 8 = 2405, 9 = 62423, 10 = 34582</a:t>
            </a:r>
          </a:p>
        </p:txBody>
      </p:sp>
    </p:spTree>
    <p:extLst>
      <p:ext uri="{BB962C8B-B14F-4D97-AF65-F5344CB8AC3E}">
        <p14:creationId xmlns:p14="http://schemas.microsoft.com/office/powerpoint/2010/main" val="161451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565375"/>
          </a:xfrm>
        </p:spPr>
        <p:txBody>
          <a:bodyPr>
            <a:normAutofit lnSpcReduction="10000"/>
          </a:bodyPr>
          <a:lstStyle/>
          <a:p>
            <a:r>
              <a:rPr lang="en-GB" dirty="0"/>
              <a:t>If the least significant bit (right most) is a 1, the number is odd</a:t>
            </a:r>
          </a:p>
          <a:p>
            <a:r>
              <a:rPr lang="en-GB" dirty="0"/>
              <a:t>All 1s = the next number -1</a:t>
            </a:r>
          </a:p>
          <a:p>
            <a:pPr marL="457200" lvl="1" indent="0">
              <a:buNone/>
            </a:pPr>
            <a:r>
              <a:rPr lang="en-GB" dirty="0"/>
              <a:t>e.g.  						</a:t>
            </a:r>
          </a:p>
          <a:p>
            <a:pPr marL="457200" lvl="1" indent="0">
              <a:buNone/>
            </a:pPr>
            <a:r>
              <a:rPr lang="en-GB" dirty="0"/>
              <a:t>							                                                = 127 (is 128-1)</a:t>
            </a:r>
          </a:p>
          <a:p>
            <a:pPr marL="457200" lvl="1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The smallest number in positive binary is always 0</a:t>
            </a:r>
          </a:p>
          <a:p>
            <a:r>
              <a:rPr lang="en-GB" dirty="0"/>
              <a:t>The number of combinations is equal to the next number</a:t>
            </a:r>
          </a:p>
          <a:p>
            <a:pPr marL="457200" lvl="1" indent="0">
              <a:buNone/>
            </a:pPr>
            <a:r>
              <a:rPr lang="en-GB" dirty="0"/>
              <a:t>e.g.  						</a:t>
            </a:r>
          </a:p>
          <a:p>
            <a:pPr marL="457200" lvl="1" indent="0">
              <a:buNone/>
            </a:pPr>
            <a:r>
              <a:rPr lang="en-GB" dirty="0"/>
              <a:t>							                                       = 128 different combinations</a:t>
            </a:r>
          </a:p>
          <a:p>
            <a:pPr marL="457200" lvl="1" indent="0">
              <a:buNone/>
            </a:pPr>
            <a:r>
              <a:rPr lang="en-GB" dirty="0"/>
              <a:t>							                                                    0 to 127</a:t>
            </a:r>
          </a:p>
          <a:p>
            <a:pPr marL="457200" lvl="1" indent="0">
              <a:buNone/>
            </a:pPr>
            <a:endParaRPr lang="en-GB" dirty="0"/>
          </a:p>
          <a:p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6832155"/>
              </p:ext>
            </p:extLst>
          </p:nvPr>
        </p:nvGraphicFramePr>
        <p:xfrm>
          <a:off x="1844431" y="2756486"/>
          <a:ext cx="437388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735">
                  <a:extLst>
                    <a:ext uri="{9D8B030D-6E8A-4147-A177-3AD203B41FA5}">
                      <a16:colId xmlns:a16="http://schemas.microsoft.com/office/drawing/2014/main" val="1212616232"/>
                    </a:ext>
                  </a:extLst>
                </a:gridCol>
                <a:gridCol w="546735">
                  <a:extLst>
                    <a:ext uri="{9D8B030D-6E8A-4147-A177-3AD203B41FA5}">
                      <a16:colId xmlns:a16="http://schemas.microsoft.com/office/drawing/2014/main" val="776433588"/>
                    </a:ext>
                  </a:extLst>
                </a:gridCol>
                <a:gridCol w="546735">
                  <a:extLst>
                    <a:ext uri="{9D8B030D-6E8A-4147-A177-3AD203B41FA5}">
                      <a16:colId xmlns:a16="http://schemas.microsoft.com/office/drawing/2014/main" val="2817055035"/>
                    </a:ext>
                  </a:extLst>
                </a:gridCol>
                <a:gridCol w="546735">
                  <a:extLst>
                    <a:ext uri="{9D8B030D-6E8A-4147-A177-3AD203B41FA5}">
                      <a16:colId xmlns:a16="http://schemas.microsoft.com/office/drawing/2014/main" val="3509290776"/>
                    </a:ext>
                  </a:extLst>
                </a:gridCol>
                <a:gridCol w="546735">
                  <a:extLst>
                    <a:ext uri="{9D8B030D-6E8A-4147-A177-3AD203B41FA5}">
                      <a16:colId xmlns:a16="http://schemas.microsoft.com/office/drawing/2014/main" val="1845969908"/>
                    </a:ext>
                  </a:extLst>
                </a:gridCol>
                <a:gridCol w="546735">
                  <a:extLst>
                    <a:ext uri="{9D8B030D-6E8A-4147-A177-3AD203B41FA5}">
                      <a16:colId xmlns:a16="http://schemas.microsoft.com/office/drawing/2014/main" val="3614155833"/>
                    </a:ext>
                  </a:extLst>
                </a:gridCol>
                <a:gridCol w="546735">
                  <a:extLst>
                    <a:ext uri="{9D8B030D-6E8A-4147-A177-3AD203B41FA5}">
                      <a16:colId xmlns:a16="http://schemas.microsoft.com/office/drawing/2014/main" val="1219645204"/>
                    </a:ext>
                  </a:extLst>
                </a:gridCol>
                <a:gridCol w="546735">
                  <a:extLst>
                    <a:ext uri="{9D8B030D-6E8A-4147-A177-3AD203B41FA5}">
                      <a16:colId xmlns:a16="http://schemas.microsoft.com/office/drawing/2014/main" val="1314675984"/>
                    </a:ext>
                  </a:extLst>
                </a:gridCol>
              </a:tblGrid>
              <a:tr h="42989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666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600114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9011355"/>
              </p:ext>
            </p:extLst>
          </p:nvPr>
        </p:nvGraphicFramePr>
        <p:xfrm>
          <a:off x="1972407" y="5399892"/>
          <a:ext cx="437388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735">
                  <a:extLst>
                    <a:ext uri="{9D8B030D-6E8A-4147-A177-3AD203B41FA5}">
                      <a16:colId xmlns:a16="http://schemas.microsoft.com/office/drawing/2014/main" val="1212616232"/>
                    </a:ext>
                  </a:extLst>
                </a:gridCol>
                <a:gridCol w="546735">
                  <a:extLst>
                    <a:ext uri="{9D8B030D-6E8A-4147-A177-3AD203B41FA5}">
                      <a16:colId xmlns:a16="http://schemas.microsoft.com/office/drawing/2014/main" val="776433588"/>
                    </a:ext>
                  </a:extLst>
                </a:gridCol>
                <a:gridCol w="546735">
                  <a:extLst>
                    <a:ext uri="{9D8B030D-6E8A-4147-A177-3AD203B41FA5}">
                      <a16:colId xmlns:a16="http://schemas.microsoft.com/office/drawing/2014/main" val="2817055035"/>
                    </a:ext>
                  </a:extLst>
                </a:gridCol>
                <a:gridCol w="546735">
                  <a:extLst>
                    <a:ext uri="{9D8B030D-6E8A-4147-A177-3AD203B41FA5}">
                      <a16:colId xmlns:a16="http://schemas.microsoft.com/office/drawing/2014/main" val="3509290776"/>
                    </a:ext>
                  </a:extLst>
                </a:gridCol>
                <a:gridCol w="546735">
                  <a:extLst>
                    <a:ext uri="{9D8B030D-6E8A-4147-A177-3AD203B41FA5}">
                      <a16:colId xmlns:a16="http://schemas.microsoft.com/office/drawing/2014/main" val="1845969908"/>
                    </a:ext>
                  </a:extLst>
                </a:gridCol>
                <a:gridCol w="546735">
                  <a:extLst>
                    <a:ext uri="{9D8B030D-6E8A-4147-A177-3AD203B41FA5}">
                      <a16:colId xmlns:a16="http://schemas.microsoft.com/office/drawing/2014/main" val="3614155833"/>
                    </a:ext>
                  </a:extLst>
                </a:gridCol>
                <a:gridCol w="546735">
                  <a:extLst>
                    <a:ext uri="{9D8B030D-6E8A-4147-A177-3AD203B41FA5}">
                      <a16:colId xmlns:a16="http://schemas.microsoft.com/office/drawing/2014/main" val="1219645204"/>
                    </a:ext>
                  </a:extLst>
                </a:gridCol>
                <a:gridCol w="546735">
                  <a:extLst>
                    <a:ext uri="{9D8B030D-6E8A-4147-A177-3AD203B41FA5}">
                      <a16:colId xmlns:a16="http://schemas.microsoft.com/office/drawing/2014/main" val="1314675984"/>
                    </a:ext>
                  </a:extLst>
                </a:gridCol>
              </a:tblGrid>
              <a:tr h="42989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666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60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69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Decimal - Binary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5233812"/>
              </p:ext>
            </p:extLst>
          </p:nvPr>
        </p:nvGraphicFramePr>
        <p:xfrm>
          <a:off x="2735289" y="2363332"/>
          <a:ext cx="8020048" cy="800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2506">
                  <a:extLst>
                    <a:ext uri="{9D8B030D-6E8A-4147-A177-3AD203B41FA5}">
                      <a16:colId xmlns:a16="http://schemas.microsoft.com/office/drawing/2014/main" val="1212616232"/>
                    </a:ext>
                  </a:extLst>
                </a:gridCol>
                <a:gridCol w="1002506">
                  <a:extLst>
                    <a:ext uri="{9D8B030D-6E8A-4147-A177-3AD203B41FA5}">
                      <a16:colId xmlns:a16="http://schemas.microsoft.com/office/drawing/2014/main" val="776433588"/>
                    </a:ext>
                  </a:extLst>
                </a:gridCol>
                <a:gridCol w="1002506">
                  <a:extLst>
                    <a:ext uri="{9D8B030D-6E8A-4147-A177-3AD203B41FA5}">
                      <a16:colId xmlns:a16="http://schemas.microsoft.com/office/drawing/2014/main" val="2817055035"/>
                    </a:ext>
                  </a:extLst>
                </a:gridCol>
                <a:gridCol w="1002506">
                  <a:extLst>
                    <a:ext uri="{9D8B030D-6E8A-4147-A177-3AD203B41FA5}">
                      <a16:colId xmlns:a16="http://schemas.microsoft.com/office/drawing/2014/main" val="3509290776"/>
                    </a:ext>
                  </a:extLst>
                </a:gridCol>
                <a:gridCol w="1002506">
                  <a:extLst>
                    <a:ext uri="{9D8B030D-6E8A-4147-A177-3AD203B41FA5}">
                      <a16:colId xmlns:a16="http://schemas.microsoft.com/office/drawing/2014/main" val="1845969908"/>
                    </a:ext>
                  </a:extLst>
                </a:gridCol>
                <a:gridCol w="1002506">
                  <a:extLst>
                    <a:ext uri="{9D8B030D-6E8A-4147-A177-3AD203B41FA5}">
                      <a16:colId xmlns:a16="http://schemas.microsoft.com/office/drawing/2014/main" val="3614155833"/>
                    </a:ext>
                  </a:extLst>
                </a:gridCol>
                <a:gridCol w="1002506">
                  <a:extLst>
                    <a:ext uri="{9D8B030D-6E8A-4147-A177-3AD203B41FA5}">
                      <a16:colId xmlns:a16="http://schemas.microsoft.com/office/drawing/2014/main" val="1219645204"/>
                    </a:ext>
                  </a:extLst>
                </a:gridCol>
                <a:gridCol w="1002506">
                  <a:extLst>
                    <a:ext uri="{9D8B030D-6E8A-4147-A177-3AD203B41FA5}">
                      <a16:colId xmlns:a16="http://schemas.microsoft.com/office/drawing/2014/main" val="1314675984"/>
                    </a:ext>
                  </a:extLst>
                </a:gridCol>
              </a:tblGrid>
              <a:tr h="42989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666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60011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3065" y="1690688"/>
            <a:ext cx="269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23</a:t>
            </a:r>
          </a:p>
          <a:p>
            <a:endParaRPr lang="en-GB" dirty="0"/>
          </a:p>
          <a:p>
            <a:r>
              <a:rPr lang="en-GB" dirty="0"/>
              <a:t>23 – 16 = 7</a:t>
            </a:r>
          </a:p>
          <a:p>
            <a:r>
              <a:rPr lang="en-GB" dirty="0"/>
              <a:t>7 – 4 = 3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2701464"/>
              </p:ext>
            </p:extLst>
          </p:nvPr>
        </p:nvGraphicFramePr>
        <p:xfrm>
          <a:off x="2662897" y="3913231"/>
          <a:ext cx="7989568" cy="800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696">
                  <a:extLst>
                    <a:ext uri="{9D8B030D-6E8A-4147-A177-3AD203B41FA5}">
                      <a16:colId xmlns:a16="http://schemas.microsoft.com/office/drawing/2014/main" val="1212616232"/>
                    </a:ext>
                  </a:extLst>
                </a:gridCol>
                <a:gridCol w="998696">
                  <a:extLst>
                    <a:ext uri="{9D8B030D-6E8A-4147-A177-3AD203B41FA5}">
                      <a16:colId xmlns:a16="http://schemas.microsoft.com/office/drawing/2014/main" val="776433588"/>
                    </a:ext>
                  </a:extLst>
                </a:gridCol>
                <a:gridCol w="998696">
                  <a:extLst>
                    <a:ext uri="{9D8B030D-6E8A-4147-A177-3AD203B41FA5}">
                      <a16:colId xmlns:a16="http://schemas.microsoft.com/office/drawing/2014/main" val="2817055035"/>
                    </a:ext>
                  </a:extLst>
                </a:gridCol>
                <a:gridCol w="998696">
                  <a:extLst>
                    <a:ext uri="{9D8B030D-6E8A-4147-A177-3AD203B41FA5}">
                      <a16:colId xmlns:a16="http://schemas.microsoft.com/office/drawing/2014/main" val="3509290776"/>
                    </a:ext>
                  </a:extLst>
                </a:gridCol>
                <a:gridCol w="998696">
                  <a:extLst>
                    <a:ext uri="{9D8B030D-6E8A-4147-A177-3AD203B41FA5}">
                      <a16:colId xmlns:a16="http://schemas.microsoft.com/office/drawing/2014/main" val="1845969908"/>
                    </a:ext>
                  </a:extLst>
                </a:gridCol>
                <a:gridCol w="998696">
                  <a:extLst>
                    <a:ext uri="{9D8B030D-6E8A-4147-A177-3AD203B41FA5}">
                      <a16:colId xmlns:a16="http://schemas.microsoft.com/office/drawing/2014/main" val="3614155833"/>
                    </a:ext>
                  </a:extLst>
                </a:gridCol>
                <a:gridCol w="998696">
                  <a:extLst>
                    <a:ext uri="{9D8B030D-6E8A-4147-A177-3AD203B41FA5}">
                      <a16:colId xmlns:a16="http://schemas.microsoft.com/office/drawing/2014/main" val="1219645204"/>
                    </a:ext>
                  </a:extLst>
                </a:gridCol>
                <a:gridCol w="998696">
                  <a:extLst>
                    <a:ext uri="{9D8B030D-6E8A-4147-A177-3AD203B41FA5}">
                      <a16:colId xmlns:a16="http://schemas.microsoft.com/office/drawing/2014/main" val="1314675984"/>
                    </a:ext>
                  </a:extLst>
                </a:gridCol>
              </a:tblGrid>
              <a:tr h="42989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666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60011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65760" y="3279004"/>
            <a:ext cx="2692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98</a:t>
            </a:r>
          </a:p>
          <a:p>
            <a:endParaRPr lang="en-GB" dirty="0"/>
          </a:p>
          <a:p>
            <a:r>
              <a:rPr lang="en-GB" dirty="0"/>
              <a:t>98 – 64 = 34</a:t>
            </a:r>
          </a:p>
          <a:p>
            <a:r>
              <a:rPr lang="en-GB" dirty="0"/>
              <a:t>34 – 32 = 2</a:t>
            </a:r>
          </a:p>
          <a:p>
            <a:endParaRPr lang="en-GB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7447398"/>
              </p:ext>
            </p:extLst>
          </p:nvPr>
        </p:nvGraphicFramePr>
        <p:xfrm>
          <a:off x="2662897" y="5589631"/>
          <a:ext cx="7989568" cy="800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696">
                  <a:extLst>
                    <a:ext uri="{9D8B030D-6E8A-4147-A177-3AD203B41FA5}">
                      <a16:colId xmlns:a16="http://schemas.microsoft.com/office/drawing/2014/main" val="1212616232"/>
                    </a:ext>
                  </a:extLst>
                </a:gridCol>
                <a:gridCol w="998696">
                  <a:extLst>
                    <a:ext uri="{9D8B030D-6E8A-4147-A177-3AD203B41FA5}">
                      <a16:colId xmlns:a16="http://schemas.microsoft.com/office/drawing/2014/main" val="776433588"/>
                    </a:ext>
                  </a:extLst>
                </a:gridCol>
                <a:gridCol w="998696">
                  <a:extLst>
                    <a:ext uri="{9D8B030D-6E8A-4147-A177-3AD203B41FA5}">
                      <a16:colId xmlns:a16="http://schemas.microsoft.com/office/drawing/2014/main" val="2817055035"/>
                    </a:ext>
                  </a:extLst>
                </a:gridCol>
                <a:gridCol w="998696">
                  <a:extLst>
                    <a:ext uri="{9D8B030D-6E8A-4147-A177-3AD203B41FA5}">
                      <a16:colId xmlns:a16="http://schemas.microsoft.com/office/drawing/2014/main" val="3509290776"/>
                    </a:ext>
                  </a:extLst>
                </a:gridCol>
                <a:gridCol w="998696">
                  <a:extLst>
                    <a:ext uri="{9D8B030D-6E8A-4147-A177-3AD203B41FA5}">
                      <a16:colId xmlns:a16="http://schemas.microsoft.com/office/drawing/2014/main" val="1845969908"/>
                    </a:ext>
                  </a:extLst>
                </a:gridCol>
                <a:gridCol w="998696">
                  <a:extLst>
                    <a:ext uri="{9D8B030D-6E8A-4147-A177-3AD203B41FA5}">
                      <a16:colId xmlns:a16="http://schemas.microsoft.com/office/drawing/2014/main" val="3614155833"/>
                    </a:ext>
                  </a:extLst>
                </a:gridCol>
                <a:gridCol w="998696">
                  <a:extLst>
                    <a:ext uri="{9D8B030D-6E8A-4147-A177-3AD203B41FA5}">
                      <a16:colId xmlns:a16="http://schemas.microsoft.com/office/drawing/2014/main" val="1219645204"/>
                    </a:ext>
                  </a:extLst>
                </a:gridCol>
                <a:gridCol w="998696">
                  <a:extLst>
                    <a:ext uri="{9D8B030D-6E8A-4147-A177-3AD203B41FA5}">
                      <a16:colId xmlns:a16="http://schemas.microsoft.com/office/drawing/2014/main" val="1314675984"/>
                    </a:ext>
                  </a:extLst>
                </a:gridCol>
              </a:tblGrid>
              <a:tr h="42989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666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60011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5760" y="4955404"/>
            <a:ext cx="2692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242</a:t>
            </a:r>
          </a:p>
          <a:p>
            <a:endParaRPr lang="en-GB" dirty="0"/>
          </a:p>
          <a:p>
            <a:r>
              <a:rPr lang="en-GB" dirty="0"/>
              <a:t>242 – 128 = 114</a:t>
            </a:r>
          </a:p>
          <a:p>
            <a:r>
              <a:rPr lang="en-GB" dirty="0"/>
              <a:t>114 – 64 = 50</a:t>
            </a:r>
          </a:p>
          <a:p>
            <a:r>
              <a:rPr lang="en-GB" dirty="0"/>
              <a:t>50 – 32 = 18</a:t>
            </a:r>
          </a:p>
          <a:p>
            <a:r>
              <a:rPr lang="en-GB" dirty="0"/>
              <a:t>18 – 16 = 2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6976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Have a go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5200" y="1544321"/>
            <a:ext cx="5308600" cy="393192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6      220</a:t>
            </a:r>
          </a:p>
          <a:p>
            <a:pPr marL="0" indent="0">
              <a:buNone/>
            </a:pPr>
            <a:r>
              <a:rPr lang="en-GB" dirty="0"/>
              <a:t>7      269</a:t>
            </a:r>
          </a:p>
          <a:p>
            <a:pPr marL="0" indent="0">
              <a:buNone/>
            </a:pPr>
            <a:r>
              <a:rPr lang="en-GB" dirty="0"/>
              <a:t>8      612</a:t>
            </a:r>
          </a:p>
          <a:p>
            <a:pPr marL="0" indent="0">
              <a:buNone/>
            </a:pPr>
            <a:r>
              <a:rPr lang="en-GB" dirty="0"/>
              <a:t>9      2974</a:t>
            </a:r>
          </a:p>
          <a:p>
            <a:pPr marL="0" indent="0">
              <a:buNone/>
            </a:pPr>
            <a:r>
              <a:rPr lang="en-GB" dirty="0"/>
              <a:t>10    32651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8960" y="5385239"/>
            <a:ext cx="1173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Answers: 1 = 11100, 2 = 101011, 3 = 1001110, 4 = 1100101, 5 = 11001000, </a:t>
            </a:r>
          </a:p>
          <a:p>
            <a:r>
              <a:rPr lang="en-GB" dirty="0"/>
              <a:t>6 = 11011100, 7 = 100001101, 8 = 1001100100, 9 = 101110011110, 10 = 111111110001011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02640" y="1591153"/>
            <a:ext cx="53086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lain"/>
            </a:pPr>
            <a:r>
              <a:rPr lang="en-GB" dirty="0"/>
              <a:t>28</a:t>
            </a:r>
          </a:p>
          <a:p>
            <a:pPr marL="514350" indent="-514350">
              <a:buFont typeface="Arial" panose="020B0604020202020204" pitchFamily="34" charset="0"/>
              <a:buAutoNum type="arabicPlain"/>
            </a:pPr>
            <a:r>
              <a:rPr lang="en-GB" dirty="0"/>
              <a:t>43</a:t>
            </a:r>
          </a:p>
          <a:p>
            <a:pPr marL="514350" indent="-514350">
              <a:buFont typeface="Arial" panose="020B0604020202020204" pitchFamily="34" charset="0"/>
              <a:buAutoNum type="arabicPlain"/>
            </a:pPr>
            <a:r>
              <a:rPr lang="en-GB" dirty="0"/>
              <a:t>78	</a:t>
            </a:r>
          </a:p>
          <a:p>
            <a:pPr marL="514350" indent="-514350">
              <a:buFont typeface="Arial" panose="020B0604020202020204" pitchFamily="34" charset="0"/>
              <a:buAutoNum type="arabicPlain"/>
            </a:pPr>
            <a:r>
              <a:rPr lang="en-GB" dirty="0"/>
              <a:t>101</a:t>
            </a:r>
          </a:p>
          <a:p>
            <a:pPr marL="514350" indent="-514350">
              <a:buFont typeface="Arial" panose="020B0604020202020204" pitchFamily="34" charset="0"/>
              <a:buAutoNum type="arabicPlain"/>
            </a:pPr>
            <a:r>
              <a:rPr lang="en-GB" dirty="0"/>
              <a:t>200</a:t>
            </a:r>
          </a:p>
        </p:txBody>
      </p:sp>
    </p:spTree>
    <p:extLst>
      <p:ext uri="{BB962C8B-B14F-4D97-AF65-F5344CB8AC3E}">
        <p14:creationId xmlns:p14="http://schemas.microsoft.com/office/powerpoint/2010/main" val="27016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Hexadecimal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963160" cy="4351338"/>
          </a:xfrm>
        </p:spPr>
        <p:txBody>
          <a:bodyPr/>
          <a:lstStyle/>
          <a:p>
            <a:r>
              <a:rPr lang="en-GB" dirty="0"/>
              <a:t>Easier to remember</a:t>
            </a:r>
            <a:r>
              <a:rPr lang="en-GB" baseline="0" dirty="0"/>
              <a:t> than binary</a:t>
            </a:r>
          </a:p>
          <a:p>
            <a:r>
              <a:rPr lang="en-GB" baseline="0" dirty="0"/>
              <a:t>Quicker/easier to write than binary</a:t>
            </a:r>
          </a:p>
          <a:p>
            <a:r>
              <a:rPr lang="en-GB" baseline="0" dirty="0"/>
              <a:t>Can be converted quickly to binary (and back)</a:t>
            </a:r>
          </a:p>
          <a:p>
            <a:r>
              <a:rPr lang="en-GB" baseline="0" dirty="0"/>
              <a:t>Each nibble is</a:t>
            </a:r>
            <a:r>
              <a:rPr lang="en-GB" dirty="0"/>
              <a:t> converted into a single hexadecimal number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016261" y="2101361"/>
            <a:ext cx="4963159" cy="4553439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1 nibble can be: </a:t>
            </a:r>
          </a:p>
          <a:p>
            <a:pPr marL="0" indent="0">
              <a:buNone/>
            </a:pPr>
            <a:r>
              <a:rPr lang="en-GB" b="1" dirty="0"/>
              <a:t>Decimal</a:t>
            </a:r>
            <a:r>
              <a:rPr lang="en-GB" dirty="0"/>
              <a:t>	     </a:t>
            </a:r>
            <a:r>
              <a:rPr lang="en-GB" b="1" dirty="0"/>
              <a:t>Hexadecimal</a:t>
            </a:r>
          </a:p>
          <a:p>
            <a:pPr marL="0" indent="0">
              <a:buNone/>
            </a:pPr>
            <a:r>
              <a:rPr lang="en-GB" dirty="0"/>
              <a:t>0		0</a:t>
            </a:r>
          </a:p>
          <a:p>
            <a:pPr marL="0" indent="0">
              <a:buNone/>
            </a:pPr>
            <a:r>
              <a:rPr lang="en-GB" dirty="0"/>
              <a:t>1		1</a:t>
            </a:r>
          </a:p>
          <a:p>
            <a:pPr marL="0" indent="0">
              <a:buNone/>
            </a:pPr>
            <a:r>
              <a:rPr lang="en-GB" dirty="0"/>
              <a:t>2		2</a:t>
            </a:r>
          </a:p>
          <a:p>
            <a:pPr marL="0" indent="0">
              <a:buNone/>
            </a:pPr>
            <a:r>
              <a:rPr lang="en-GB" dirty="0"/>
              <a:t>3		3</a:t>
            </a:r>
          </a:p>
          <a:p>
            <a:pPr marL="0" indent="0">
              <a:buNone/>
            </a:pPr>
            <a:r>
              <a:rPr lang="en-GB" dirty="0"/>
              <a:t>4		4	</a:t>
            </a:r>
          </a:p>
          <a:p>
            <a:pPr marL="0" indent="0">
              <a:buNone/>
            </a:pPr>
            <a:r>
              <a:rPr lang="en-GB" dirty="0"/>
              <a:t>5		5</a:t>
            </a:r>
          </a:p>
          <a:p>
            <a:pPr marL="0" indent="0">
              <a:buNone/>
            </a:pPr>
            <a:r>
              <a:rPr lang="en-GB" dirty="0"/>
              <a:t>6		6</a:t>
            </a:r>
          </a:p>
          <a:p>
            <a:pPr marL="0" indent="0">
              <a:buNone/>
            </a:pPr>
            <a:r>
              <a:rPr lang="en-GB" dirty="0"/>
              <a:t>7		7</a:t>
            </a:r>
          </a:p>
          <a:p>
            <a:pPr marL="0" indent="0">
              <a:buNone/>
            </a:pPr>
            <a:r>
              <a:rPr lang="en-GB" dirty="0"/>
              <a:t>8		8	</a:t>
            </a:r>
          </a:p>
          <a:p>
            <a:pPr marL="0" indent="0">
              <a:buNone/>
            </a:pPr>
            <a:r>
              <a:rPr lang="en-GB" dirty="0"/>
              <a:t>9		9</a:t>
            </a:r>
          </a:p>
          <a:p>
            <a:pPr marL="0" indent="0">
              <a:buNone/>
            </a:pPr>
            <a:r>
              <a:rPr lang="en-GB" dirty="0"/>
              <a:t>10		A</a:t>
            </a:r>
          </a:p>
          <a:p>
            <a:pPr marL="0" indent="0">
              <a:buNone/>
            </a:pPr>
            <a:r>
              <a:rPr lang="en-GB" dirty="0"/>
              <a:t>11		B</a:t>
            </a:r>
          </a:p>
          <a:p>
            <a:pPr marL="0" indent="0">
              <a:buNone/>
            </a:pPr>
            <a:r>
              <a:rPr lang="en-GB" dirty="0"/>
              <a:t>12		C</a:t>
            </a:r>
          </a:p>
          <a:p>
            <a:pPr marL="0" indent="0">
              <a:buNone/>
            </a:pPr>
            <a:r>
              <a:rPr lang="en-GB" dirty="0"/>
              <a:t>13		D</a:t>
            </a:r>
          </a:p>
          <a:p>
            <a:pPr marL="0" indent="0">
              <a:buNone/>
            </a:pPr>
            <a:r>
              <a:rPr lang="en-GB" dirty="0"/>
              <a:t>14		E</a:t>
            </a:r>
          </a:p>
          <a:p>
            <a:pPr marL="0" indent="0">
              <a:buNone/>
            </a:pPr>
            <a:r>
              <a:rPr lang="en-GB" dirty="0"/>
              <a:t>15		F</a:t>
            </a:r>
          </a:p>
        </p:txBody>
      </p:sp>
    </p:spTree>
    <p:extLst>
      <p:ext uri="{BB962C8B-B14F-4D97-AF65-F5344CB8AC3E}">
        <p14:creationId xmlns:p14="http://schemas.microsoft.com/office/powerpoint/2010/main" val="229059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88909BDB-D6CD-4461-8AA9-00CE8318E436}" vid="{38AFFE52-AB09-458C-A2B9-99126E13FA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250</TotalTime>
  <Words>1482</Words>
  <Application>Microsoft Office PowerPoint</Application>
  <PresentationFormat>Widescreen</PresentationFormat>
  <Paragraphs>872</Paragraphs>
  <Slides>26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Century Gothic</vt:lpstr>
      <vt:lpstr>Wingdings 2</vt:lpstr>
      <vt:lpstr>Theme1</vt:lpstr>
      <vt:lpstr>Data Representation – Numbers </vt:lpstr>
      <vt:lpstr>Basic Binary</vt:lpstr>
      <vt:lpstr>Terminology</vt:lpstr>
      <vt:lpstr>Binary - Decimal</vt:lpstr>
      <vt:lpstr>Have a go</vt:lpstr>
      <vt:lpstr>Patterns</vt:lpstr>
      <vt:lpstr>Decimal - Binary</vt:lpstr>
      <vt:lpstr>Have a go</vt:lpstr>
      <vt:lpstr>Hexadecimal</vt:lpstr>
      <vt:lpstr>Hexadecimal - binary</vt:lpstr>
      <vt:lpstr>Have a go, hex-bin</vt:lpstr>
      <vt:lpstr>Binary - Hexadecimal</vt:lpstr>
      <vt:lpstr>Have a go, binary-hex</vt:lpstr>
      <vt:lpstr>Hexadecimal - Decimal</vt:lpstr>
      <vt:lpstr>Have a go, hex-dec</vt:lpstr>
      <vt:lpstr>Decimal – Hexadecimal</vt:lpstr>
      <vt:lpstr>Have a go – dec-hex</vt:lpstr>
      <vt:lpstr>Binary Addition</vt:lpstr>
      <vt:lpstr>Binary addition – 4 basic rules</vt:lpstr>
      <vt:lpstr>PowerPoint Presentation</vt:lpstr>
      <vt:lpstr>Have a go, binary addition</vt:lpstr>
      <vt:lpstr>Binary Shifts</vt:lpstr>
      <vt:lpstr>Logical</vt:lpstr>
      <vt:lpstr>Arithmetic</vt:lpstr>
      <vt:lpstr>What do they do?</vt:lpstr>
      <vt:lpstr>Have a go, shifts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Representation – numbers Binary conversion Hexadecimal Binary addition Binary shifts</dc:title>
  <dc:creator>Victoria Ellis</dc:creator>
  <cp:lastModifiedBy>P Burgess</cp:lastModifiedBy>
  <cp:revision>33</cp:revision>
  <dcterms:created xsi:type="dcterms:W3CDTF">2016-12-04T11:48:38Z</dcterms:created>
  <dcterms:modified xsi:type="dcterms:W3CDTF">2018-03-11T18:00:47Z</dcterms:modified>
</cp:coreProperties>
</file>