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6" r:id="rId2"/>
    <p:sldId id="257" r:id="rId3"/>
    <p:sldId id="266" r:id="rId4"/>
    <p:sldId id="260" r:id="rId5"/>
    <p:sldId id="263" r:id="rId6"/>
    <p:sldId id="261" r:id="rId7"/>
    <p:sldId id="262" r:id="rId8"/>
    <p:sldId id="264" r:id="rId9"/>
    <p:sldId id="265" r:id="rId10"/>
    <p:sldId id="267" r:id="rId11"/>
    <p:sldId id="271" r:id="rId12"/>
    <p:sldId id="270" r:id="rId13"/>
    <p:sldId id="272" r:id="rId14"/>
    <p:sldId id="268" r:id="rId15"/>
    <p:sldId id="273" r:id="rId16"/>
    <p:sldId id="269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9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5280" autoAdjust="0"/>
  </p:normalViewPr>
  <p:slideViewPr>
    <p:cSldViewPr snapToGrid="0">
      <p:cViewPr varScale="1">
        <p:scale>
          <a:sx n="109" d="100"/>
          <a:sy n="109" d="100"/>
        </p:scale>
        <p:origin x="744" y="102"/>
      </p:cViewPr>
      <p:guideLst/>
    </p:cSldViewPr>
  </p:slideViewPr>
  <p:outlineViewPr>
    <p:cViewPr>
      <p:scale>
        <a:sx n="33" d="100"/>
        <a:sy n="33" d="100"/>
      </p:scale>
      <p:origin x="0" y="-231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AE227-8148-4A1B-9DA8-24078E4AC11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F9F71-A888-4A5B-BFA4-C5B8AEC8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7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9F71-A888-4A5B-BFA4-C5B8AEC8236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2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9F71-A888-4A5B-BFA4-C5B8AEC823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72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9F71-A888-4A5B-BFA4-C5B8AEC823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0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9F71-A888-4A5B-BFA4-C5B8AEC8236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8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adding 4 1s, the result is binary 4.   100, put a 0</a:t>
            </a:r>
            <a:r>
              <a:rPr lang="en-GB" baseline="0" dirty="0"/>
              <a:t> in the box </a:t>
            </a:r>
            <a:r>
              <a:rPr lang="en-GB" dirty="0"/>
              <a:t>carry the 1 across </a:t>
            </a:r>
            <a:r>
              <a:rPr lang="en-GB" b="1" dirty="0"/>
              <a:t>two</a:t>
            </a:r>
            <a:r>
              <a:rPr lang="en-GB" b="0" dirty="0"/>
              <a:t> columns</a:t>
            </a:r>
            <a:r>
              <a:rPr lang="en-GB" b="0" baseline="0" dirty="0"/>
              <a:t> to the left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9F71-A888-4A5B-BFA4-C5B8AEC8236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7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53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1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3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00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8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37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9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6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6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7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EAACE34-4D65-4F56-AC2C-5956A72AC37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0C106A3-60E6-4EFC-87BC-CD01D5DAC1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46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039" y="3072301"/>
            <a:ext cx="105918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Representation – Numbers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5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Hexadecimal -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1988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3A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3		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0011			1010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00111010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2351943" y="3050020"/>
            <a:ext cx="408158" cy="358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616960" y="4589585"/>
            <a:ext cx="294640" cy="327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028462" y="2983630"/>
            <a:ext cx="279400" cy="316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3601720" y="3841668"/>
            <a:ext cx="386080" cy="46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1991359" y="3786187"/>
            <a:ext cx="286434" cy="430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1793631" y="4589585"/>
            <a:ext cx="268849" cy="398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5902960" y="1825625"/>
            <a:ext cx="49885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F20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F		2		0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1111		0010		0000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111100100000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757920" y="2184400"/>
            <a:ext cx="1391920" cy="68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341360" y="2260600"/>
            <a:ext cx="60960" cy="604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776720" y="2222500"/>
            <a:ext cx="1254760" cy="64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371840" y="3300095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200640" y="3263781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563360" y="3300095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194800" y="4318000"/>
            <a:ext cx="95504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563360" y="4318000"/>
            <a:ext cx="71628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371840" y="4318000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62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go, hex-bin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681480" cy="3955415"/>
          </a:xfrm>
        </p:spPr>
        <p:txBody>
          <a:bodyPr/>
          <a:lstStyle/>
          <a:p>
            <a:pPr marL="514350" indent="-514350">
              <a:buAutoNum type="arabicPlain"/>
            </a:pPr>
            <a:r>
              <a:rPr lang="en-GB" dirty="0"/>
              <a:t>11</a:t>
            </a:r>
          </a:p>
          <a:p>
            <a:pPr marL="514350" indent="-514350">
              <a:buAutoNum type="arabicPlain"/>
            </a:pPr>
            <a:r>
              <a:rPr lang="en-GB" dirty="0"/>
              <a:t>2A</a:t>
            </a:r>
          </a:p>
          <a:p>
            <a:pPr marL="514350" indent="-514350">
              <a:buAutoNum type="arabicPlain"/>
            </a:pPr>
            <a:r>
              <a:rPr lang="en-GB" dirty="0"/>
              <a:t>BB</a:t>
            </a:r>
          </a:p>
          <a:p>
            <a:pPr marL="514350" indent="-514350">
              <a:buAutoNum type="arabicPlain"/>
            </a:pPr>
            <a:r>
              <a:rPr lang="en-GB" dirty="0"/>
              <a:t>6C</a:t>
            </a:r>
          </a:p>
          <a:p>
            <a:pPr marL="514350" indent="-514350">
              <a:buAutoNum type="arabicPlain"/>
            </a:pPr>
            <a:r>
              <a:rPr lang="en-GB" dirty="0"/>
              <a:t>A0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2217" y="2980593"/>
            <a:ext cx="2305343" cy="350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lain" startAt="6"/>
            </a:pPr>
            <a:r>
              <a:rPr lang="en-GB" sz="1800" dirty="0"/>
              <a:t>50F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9BD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D5AA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1974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26ABEB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8960" y="5385239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00010001, 2 = 00101010, 3 = 10111011, 4 = 01101100, 5 = 10100000, 6 = 010100001111,</a:t>
            </a:r>
          </a:p>
          <a:p>
            <a:r>
              <a:rPr lang="en-GB" dirty="0"/>
              <a:t>7 = 100110111101, 8 = 1101010110101010, 9 = 0001100101110100, 10 = 001001101010101111101011</a:t>
            </a:r>
          </a:p>
        </p:txBody>
      </p:sp>
    </p:spTree>
    <p:extLst>
      <p:ext uri="{BB962C8B-B14F-4D97-AF65-F5344CB8AC3E}">
        <p14:creationId xmlns:p14="http://schemas.microsoft.com/office/powerpoint/2010/main" val="414461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- Hexadecimal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1988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10011110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1001		1110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9			14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9E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2153920" y="3035101"/>
            <a:ext cx="426720" cy="39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251200" y="4633119"/>
            <a:ext cx="274320" cy="355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3271519" y="3025726"/>
            <a:ext cx="447040" cy="403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543300" y="3822899"/>
            <a:ext cx="0" cy="44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2103120" y="3822899"/>
            <a:ext cx="165295" cy="382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2367280" y="4688840"/>
            <a:ext cx="213360" cy="29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5902960" y="2071809"/>
            <a:ext cx="49885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111101011011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1111		0101		1011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15		5		11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F5B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757920" y="2430584"/>
            <a:ext cx="1391920" cy="68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341360" y="2506784"/>
            <a:ext cx="60960" cy="604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76720" y="2468684"/>
            <a:ext cx="1254760" cy="64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71840" y="3546279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00640" y="3509965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63360" y="3546279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829040" y="4564184"/>
            <a:ext cx="1178560" cy="74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76720" y="4523862"/>
            <a:ext cx="1178560" cy="710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71840" y="4564184"/>
            <a:ext cx="0" cy="5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8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go, binary-hex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042920" cy="4351338"/>
          </a:xfrm>
        </p:spPr>
        <p:txBody>
          <a:bodyPr/>
          <a:lstStyle/>
          <a:p>
            <a:pPr marL="514350" indent="-514350">
              <a:buAutoNum type="arabicPlain"/>
            </a:pPr>
            <a:r>
              <a:rPr lang="en-GB" dirty="0"/>
              <a:t>01100001</a:t>
            </a:r>
          </a:p>
          <a:p>
            <a:pPr marL="514350" indent="-514350">
              <a:buAutoNum type="arabicPlain"/>
            </a:pPr>
            <a:r>
              <a:rPr lang="en-GB" dirty="0"/>
              <a:t>10111111</a:t>
            </a:r>
          </a:p>
          <a:p>
            <a:pPr marL="514350" indent="-514350">
              <a:buAutoNum type="arabicPlain"/>
            </a:pPr>
            <a:r>
              <a:rPr lang="en-GB" dirty="0"/>
              <a:t>10000000</a:t>
            </a:r>
          </a:p>
          <a:p>
            <a:pPr marL="514350" indent="-514350">
              <a:buAutoNum type="arabicPlain"/>
            </a:pPr>
            <a:r>
              <a:rPr lang="en-GB" dirty="0"/>
              <a:t>01011111</a:t>
            </a:r>
          </a:p>
          <a:p>
            <a:pPr marL="514350" indent="-514350">
              <a:buAutoNum type="arabicPlain"/>
            </a:pPr>
            <a:r>
              <a:rPr lang="en-GB" dirty="0"/>
              <a:t>111001101011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66539" y="3008196"/>
            <a:ext cx="4058920" cy="2634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lain" startAt="6"/>
            </a:pPr>
            <a:r>
              <a:rPr lang="en-GB" sz="1800" dirty="0"/>
              <a:t>001010101100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111100001111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001100111111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0101111000101011</a:t>
            </a:r>
          </a:p>
          <a:p>
            <a:pPr marL="514350" indent="-514350">
              <a:buAutoNum type="arabicPlain" startAt="6"/>
            </a:pPr>
            <a:r>
              <a:rPr lang="en-GB" sz="1800" dirty="0"/>
              <a:t>1111111100010110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273479"/>
            <a:ext cx="877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6A, 2 = BF, 3 = 80, 4 = 5F, 5 = E6B, 6 = 2AC, 7 = F0F, 8 = 33F, 9 = 5E2B, 10 = FF16</a:t>
            </a:r>
          </a:p>
        </p:txBody>
      </p:sp>
    </p:spTree>
    <p:extLst>
      <p:ext uri="{BB962C8B-B14F-4D97-AF65-F5344CB8AC3E}">
        <p14:creationId xmlns:p14="http://schemas.microsoft.com/office/powerpoint/2010/main" val="18545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Hexadecimal -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76520" cy="4351338"/>
          </a:xfrm>
        </p:spPr>
        <p:txBody>
          <a:bodyPr/>
          <a:lstStyle/>
          <a:p>
            <a:r>
              <a:rPr lang="en-GB" dirty="0"/>
              <a:t>Convert to binary and then to decimal…</a:t>
            </a:r>
          </a:p>
          <a:p>
            <a:r>
              <a:rPr lang="en-GB" dirty="0"/>
              <a:t>Or…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50250"/>
              </p:ext>
            </p:extLst>
          </p:nvPr>
        </p:nvGraphicFramePr>
        <p:xfrm>
          <a:off x="1717040" y="2415931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52180" y="2886948"/>
            <a:ext cx="28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(3 * 16) + (10 * 1) = 58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55160"/>
              </p:ext>
            </p:extLst>
          </p:nvPr>
        </p:nvGraphicFramePr>
        <p:xfrm>
          <a:off x="9273540" y="1905487"/>
          <a:ext cx="144272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03480"/>
              </p:ext>
            </p:extLst>
          </p:nvPr>
        </p:nvGraphicFramePr>
        <p:xfrm>
          <a:off x="8552180" y="3871239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52180" y="2343915"/>
            <a:ext cx="64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3A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0310" y="5093038"/>
            <a:ext cx="417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 * 16 * 16 ) + (13 * 16) + (3 * 1) = 467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81290" y="4298236"/>
            <a:ext cx="77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1D3 =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19836"/>
              </p:ext>
            </p:extLst>
          </p:nvPr>
        </p:nvGraphicFramePr>
        <p:xfrm>
          <a:off x="1717040" y="4578729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256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GB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go, hex-</a:t>
            </a:r>
            <a:r>
              <a:rPr lang="en-GB" dirty="0" err="1"/>
              <a:t>dec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273479"/>
            <a:ext cx="1019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17, 2 = 42, 3 = 187, 4 = 108, 5 = 160, 6 = 1295, 7 = 2493, 8 = 54698, 9 = 6516, 10 = 2534379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05254" y="2279260"/>
            <a:ext cx="1681480" cy="313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11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2A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BB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6C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A0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76800" y="2418277"/>
            <a:ext cx="2118360" cy="3039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lain" startAt="6"/>
            </a:pPr>
            <a:r>
              <a:rPr lang="en-GB" dirty="0"/>
              <a:t>50F</a:t>
            </a:r>
          </a:p>
          <a:p>
            <a:pPr marL="514350" indent="-514350">
              <a:buAutoNum type="arabicPlain" startAt="6"/>
            </a:pPr>
            <a:r>
              <a:rPr lang="en-GB" dirty="0"/>
              <a:t>9BD</a:t>
            </a:r>
          </a:p>
          <a:p>
            <a:pPr marL="514350" indent="-514350">
              <a:buAutoNum type="arabicPlain" startAt="6"/>
            </a:pPr>
            <a:r>
              <a:rPr lang="en-GB" dirty="0"/>
              <a:t>D5AA</a:t>
            </a:r>
          </a:p>
          <a:p>
            <a:pPr marL="514350" indent="-514350">
              <a:buAutoNum type="arabicPlain" startAt="6"/>
            </a:pPr>
            <a:r>
              <a:rPr lang="en-GB" dirty="0"/>
              <a:t>1974</a:t>
            </a:r>
          </a:p>
          <a:p>
            <a:pPr marL="514350" indent="-514350">
              <a:buAutoNum type="arabicPlain" startAt="6"/>
            </a:pPr>
            <a:r>
              <a:rPr lang="en-GB" dirty="0"/>
              <a:t>26ABEB</a:t>
            </a:r>
          </a:p>
        </p:txBody>
      </p:sp>
    </p:spTree>
    <p:extLst>
      <p:ext uri="{BB962C8B-B14F-4D97-AF65-F5344CB8AC3E}">
        <p14:creationId xmlns:p14="http://schemas.microsoft.com/office/powerpoint/2010/main" val="393648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 dirty="0"/>
              <a:t>Decimal – 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8120" cy="4351338"/>
          </a:xfrm>
        </p:spPr>
        <p:txBody>
          <a:bodyPr/>
          <a:lstStyle/>
          <a:p>
            <a:r>
              <a:rPr lang="en-GB" dirty="0"/>
              <a:t>Convert to binary and then </a:t>
            </a:r>
            <a:r>
              <a:rPr lang="en-GB" dirty="0" err="1"/>
              <a:t>hexa</a:t>
            </a:r>
            <a:endParaRPr lang="en-GB" dirty="0"/>
          </a:p>
          <a:p>
            <a:r>
              <a:rPr lang="en-GB" dirty="0"/>
              <a:t>Or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110304"/>
              </p:ext>
            </p:extLst>
          </p:nvPr>
        </p:nvGraphicFramePr>
        <p:xfrm>
          <a:off x="1861038" y="4323677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82959"/>
              </p:ext>
            </p:extLst>
          </p:nvPr>
        </p:nvGraphicFramePr>
        <p:xfrm>
          <a:off x="7762240" y="2104511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256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GB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7040880" y="2073128"/>
            <a:ext cx="4998720" cy="564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78</a:t>
            </a:r>
          </a:p>
          <a:p>
            <a:pPr marL="0" indent="0">
              <a:buNone/>
            </a:pPr>
            <a:r>
              <a:rPr lang="en-GB" dirty="0"/>
              <a:t>			 = 4E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199</a:t>
            </a:r>
          </a:p>
          <a:p>
            <a:pPr marL="0" indent="0">
              <a:buNone/>
            </a:pPr>
            <a:r>
              <a:rPr lang="en-GB" dirty="0"/>
              <a:t>			 = C7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299			  </a:t>
            </a:r>
          </a:p>
          <a:p>
            <a:pPr marL="0" indent="0">
              <a:buNone/>
            </a:pPr>
            <a:r>
              <a:rPr lang="en-GB" dirty="0"/>
              <a:t>			  = 12B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35043"/>
              </p:ext>
            </p:extLst>
          </p:nvPr>
        </p:nvGraphicFramePr>
        <p:xfrm>
          <a:off x="7762240" y="3628511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256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GB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06502"/>
              </p:ext>
            </p:extLst>
          </p:nvPr>
        </p:nvGraphicFramePr>
        <p:xfrm>
          <a:off x="7762240" y="5184737"/>
          <a:ext cx="216408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300891948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9867803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5070016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256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GB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GB" sz="24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7711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2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– </a:t>
            </a:r>
            <a:r>
              <a:rPr lang="en-GB" dirty="0" err="1"/>
              <a:t>dec</a:t>
            </a:r>
            <a:r>
              <a:rPr lang="en-GB" dirty="0"/>
              <a:t>-hex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273479"/>
            <a:ext cx="1019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16, 2 = 3B, 3 = 64, 4 = BD, 5 = E7, 6 = 101, 7 = 420, 8 = 7D0, 9 = DFA, 10 = 7EBC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572972"/>
            <a:ext cx="1681480" cy="3955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22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59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100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189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231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83480" y="2572971"/>
            <a:ext cx="2118360" cy="3955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lain" startAt="6"/>
            </a:pPr>
            <a:r>
              <a:rPr lang="en-GB" dirty="0"/>
              <a:t>257</a:t>
            </a:r>
          </a:p>
          <a:p>
            <a:pPr marL="514350" indent="-514350">
              <a:buAutoNum type="arabicPlain" startAt="6"/>
            </a:pPr>
            <a:r>
              <a:rPr lang="en-GB" dirty="0"/>
              <a:t>1056</a:t>
            </a:r>
          </a:p>
          <a:p>
            <a:pPr marL="514350" indent="-514350">
              <a:buAutoNum type="arabicPlain" startAt="6"/>
            </a:pPr>
            <a:r>
              <a:rPr lang="en-GB" dirty="0"/>
              <a:t>2000</a:t>
            </a:r>
          </a:p>
          <a:p>
            <a:pPr marL="514350" indent="-514350">
              <a:buAutoNum type="arabicPlain" startAt="6"/>
            </a:pPr>
            <a:r>
              <a:rPr lang="en-GB" dirty="0"/>
              <a:t>3578</a:t>
            </a:r>
          </a:p>
          <a:p>
            <a:pPr marL="514350" indent="-514350">
              <a:buAutoNum type="arabicPlain" startAt="6"/>
            </a:pPr>
            <a:r>
              <a:rPr lang="en-GB" dirty="0"/>
              <a:t>32444</a:t>
            </a:r>
          </a:p>
        </p:txBody>
      </p:sp>
    </p:spTree>
    <p:extLst>
      <p:ext uri="{BB962C8B-B14F-4D97-AF65-F5344CB8AC3E}">
        <p14:creationId xmlns:p14="http://schemas.microsoft.com/office/powerpoint/2010/main" val="8134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334"/>
            <a:ext cx="2606040" cy="110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is 0 + 0?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97939"/>
              </p:ext>
            </p:extLst>
          </p:nvPr>
        </p:nvGraphicFramePr>
        <p:xfrm>
          <a:off x="3444240" y="2388334"/>
          <a:ext cx="108204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">
                  <a:extLst>
                    <a:ext uri="{9D8B030D-6E8A-4147-A177-3AD203B41FA5}">
                      <a16:colId xmlns:a16="http://schemas.microsoft.com/office/drawing/2014/main" val="158856842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9328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055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51593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847054"/>
            <a:ext cx="2606040" cy="1107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is 0 + 1?		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30894"/>
              </p:ext>
            </p:extLst>
          </p:nvPr>
        </p:nvGraphicFramePr>
        <p:xfrm>
          <a:off x="3291840" y="4847054"/>
          <a:ext cx="108204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">
                  <a:extLst>
                    <a:ext uri="{9D8B030D-6E8A-4147-A177-3AD203B41FA5}">
                      <a16:colId xmlns:a16="http://schemas.microsoft.com/office/drawing/2014/main" val="158856842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9328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055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51593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253480" y="2347694"/>
            <a:ext cx="2606040" cy="1107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is 1 + 1?		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29809"/>
              </p:ext>
            </p:extLst>
          </p:nvPr>
        </p:nvGraphicFramePr>
        <p:xfrm>
          <a:off x="8859520" y="2347694"/>
          <a:ext cx="108204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">
                  <a:extLst>
                    <a:ext uri="{9D8B030D-6E8A-4147-A177-3AD203B41FA5}">
                      <a16:colId xmlns:a16="http://schemas.microsoft.com/office/drawing/2014/main" val="158856842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9328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055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51593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253480" y="4806414"/>
            <a:ext cx="2606040" cy="1107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is 1 + 1 + 1?		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08067"/>
              </p:ext>
            </p:extLst>
          </p:nvPr>
        </p:nvGraphicFramePr>
        <p:xfrm>
          <a:off x="8859520" y="4806414"/>
          <a:ext cx="1082040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">
                  <a:extLst>
                    <a:ext uri="{9D8B030D-6E8A-4147-A177-3AD203B41FA5}">
                      <a16:colId xmlns:a16="http://schemas.microsoft.com/office/drawing/2014/main" val="158856842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9328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9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055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5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171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 – 4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3436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0 + 0 = 0</a:t>
            </a:r>
          </a:p>
          <a:p>
            <a:pPr marL="0" indent="0">
              <a:buNone/>
            </a:pPr>
            <a:r>
              <a:rPr lang="en-GB" dirty="0"/>
              <a:t>0 + 1 = 1 </a:t>
            </a:r>
          </a:p>
          <a:p>
            <a:pPr marL="0" indent="0">
              <a:buNone/>
            </a:pPr>
            <a:r>
              <a:rPr lang="en-GB" dirty="0"/>
              <a:t>1 + 1 = 0 carry 1</a:t>
            </a:r>
          </a:p>
          <a:p>
            <a:pPr marL="0" indent="0">
              <a:buNone/>
            </a:pPr>
            <a:r>
              <a:rPr lang="en-GB" dirty="0"/>
              <a:t>1 + 1 + 1 = 1 carry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Delete </a:t>
            </a:r>
            <a:r>
              <a:rPr lang="en-GB" u="sng" dirty="0"/>
              <a:t>all</a:t>
            </a:r>
            <a:r>
              <a:rPr lang="en-GB" dirty="0"/>
              <a:t> boxes for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78726"/>
              </p:ext>
            </p:extLst>
          </p:nvPr>
        </p:nvGraphicFramePr>
        <p:xfrm>
          <a:off x="6553200" y="2519158"/>
          <a:ext cx="3505200" cy="1540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42841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3552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83464"/>
              </p:ext>
            </p:extLst>
          </p:nvPr>
        </p:nvGraphicFramePr>
        <p:xfrm>
          <a:off x="6586220" y="4703558"/>
          <a:ext cx="3505200" cy="1540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42841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3552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74480" y="3262532"/>
            <a:ext cx="88011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05800" y="3262532"/>
            <a:ext cx="86868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05800" y="3661312"/>
            <a:ext cx="86868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425690" y="3248562"/>
            <a:ext cx="88011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30975" y="3270152"/>
            <a:ext cx="861695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delete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04960" y="5452435"/>
            <a:ext cx="88646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338820" y="5452435"/>
            <a:ext cx="88646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472680" y="5442275"/>
            <a:ext cx="85598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472680" y="5848464"/>
            <a:ext cx="85344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567170" y="5437090"/>
            <a:ext cx="87249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03584"/>
            <a:ext cx="10855569" cy="4259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1 = switch</a:t>
            </a:r>
            <a:r>
              <a:rPr lang="en-GB" sz="2400" baseline="0" dirty="0"/>
              <a:t> closed / electricity on, 0 = switch open / electricity off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you send 1 bit, how many different combinations can you send?</a:t>
            </a:r>
          </a:p>
          <a:p>
            <a:pPr marL="0" indent="0">
              <a:buNone/>
            </a:pPr>
            <a:r>
              <a:rPr lang="en-GB" sz="2400" dirty="0"/>
              <a:t>	1  or  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you send 2 bits, how many different combinations can you sent?</a:t>
            </a:r>
          </a:p>
          <a:p>
            <a:pPr marL="0" indent="0">
              <a:buNone/>
            </a:pPr>
            <a:r>
              <a:rPr lang="en-GB" sz="2400" dirty="0"/>
              <a:t>	00  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01</a:t>
            </a:r>
            <a:r>
              <a:rPr lang="en-GB" sz="2400" dirty="0"/>
              <a:t>   10  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11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3 bits? 000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001</a:t>
            </a:r>
            <a:r>
              <a:rPr lang="en-GB" sz="2400" dirty="0"/>
              <a:t> 010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011</a:t>
            </a:r>
            <a:r>
              <a:rPr lang="en-GB" sz="2400" dirty="0"/>
              <a:t> etc</a:t>
            </a:r>
          </a:p>
          <a:p>
            <a:pPr marL="0" indent="0">
              <a:buNone/>
            </a:pPr>
            <a:r>
              <a:rPr lang="en-GB" sz="2400" dirty="0"/>
              <a:t>4 bits? 0000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0001</a:t>
            </a:r>
            <a:r>
              <a:rPr lang="en-GB" sz="2400" dirty="0"/>
              <a:t> 0010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0011 0100 </a:t>
            </a:r>
            <a:r>
              <a:rPr lang="en-GB" sz="2400" dirty="0"/>
              <a:t>etc.</a:t>
            </a:r>
          </a:p>
          <a:p>
            <a:pPr marL="0" indent="0">
              <a:buNone/>
            </a:pPr>
            <a:r>
              <a:rPr lang="en-GB" sz="2400" dirty="0"/>
              <a:t>5 bits? 00001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00010</a:t>
            </a:r>
            <a:r>
              <a:rPr lang="en-GB" sz="2400" dirty="0"/>
              <a:t> 00011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00100</a:t>
            </a:r>
            <a:r>
              <a:rPr lang="en-GB" sz="2400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71030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02063"/>
              </p:ext>
            </p:extLst>
          </p:nvPr>
        </p:nvGraphicFramePr>
        <p:xfrm>
          <a:off x="1412236" y="2250699"/>
          <a:ext cx="4500888" cy="1540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611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42841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3552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28991"/>
              </p:ext>
            </p:extLst>
          </p:nvPr>
        </p:nvGraphicFramePr>
        <p:xfrm>
          <a:off x="1412236" y="4353819"/>
          <a:ext cx="4500888" cy="1540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611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562611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42841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355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638" y="5114126"/>
            <a:ext cx="96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7520" y="3091841"/>
            <a:ext cx="432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Overflow = the result of the addition is too large to fit in 8 bits.  A 9</a:t>
            </a:r>
            <a:r>
              <a:rPr lang="en-GB" baseline="30000" dirty="0"/>
              <a:t>th</a:t>
            </a:r>
            <a:r>
              <a:rPr lang="en-GB" dirty="0"/>
              <a:t> bit is needed to store the result.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64480" y="298645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92976" y="298645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32902" y="298645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669018" y="299788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24184" y="299788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552680" y="299788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92606" y="299788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28722" y="3009313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347994" y="511412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787333" y="510142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224036" y="511412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660152" y="511031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107698" y="511031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536194" y="511031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976120" y="511031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412236" y="5114126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63592" y="5107539"/>
            <a:ext cx="548644" cy="43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524764" y="5544656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103229" y="5544656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654095" y="5544656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192310" y="5544656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87920" y="5550769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533660" y="3434670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112125" y="3434670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662991" y="3434670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201206" y="3434670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96816" y="3440783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967856" y="3441748"/>
            <a:ext cx="575314" cy="35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go, binary addition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460295"/>
              </p:ext>
            </p:extLst>
          </p:nvPr>
        </p:nvGraphicFramePr>
        <p:xfrm>
          <a:off x="645160" y="1512146"/>
          <a:ext cx="3418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4453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960399"/>
              </p:ext>
            </p:extLst>
          </p:nvPr>
        </p:nvGraphicFramePr>
        <p:xfrm>
          <a:off x="655320" y="3274906"/>
          <a:ext cx="3418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67032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37580"/>
              </p:ext>
            </p:extLst>
          </p:nvPr>
        </p:nvGraphicFramePr>
        <p:xfrm>
          <a:off x="655320" y="5037666"/>
          <a:ext cx="3418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5416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88987"/>
              </p:ext>
            </p:extLst>
          </p:nvPr>
        </p:nvGraphicFramePr>
        <p:xfrm>
          <a:off x="7360138" y="1417638"/>
          <a:ext cx="3418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12906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77327"/>
              </p:ext>
            </p:extLst>
          </p:nvPr>
        </p:nvGraphicFramePr>
        <p:xfrm>
          <a:off x="7360138" y="3192727"/>
          <a:ext cx="3418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24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73890"/>
              </p:ext>
            </p:extLst>
          </p:nvPr>
        </p:nvGraphicFramePr>
        <p:xfrm>
          <a:off x="7431258" y="4967816"/>
          <a:ext cx="3418840" cy="1833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3166726187"/>
                    </a:ext>
                  </a:extLst>
                </a:gridCol>
                <a:gridCol w="410845">
                  <a:extLst>
                    <a:ext uri="{9D8B030D-6E8A-4147-A177-3AD203B41FA5}">
                      <a16:colId xmlns:a16="http://schemas.microsoft.com/office/drawing/2014/main" val="1982445380"/>
                    </a:ext>
                  </a:extLst>
                </a:gridCol>
                <a:gridCol w="443865">
                  <a:extLst>
                    <a:ext uri="{9D8B030D-6E8A-4147-A177-3AD203B41FA5}">
                      <a16:colId xmlns:a16="http://schemas.microsoft.com/office/drawing/2014/main" val="2943221286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796143450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4230149400"/>
                    </a:ext>
                  </a:extLst>
                </a:gridCol>
                <a:gridCol w="418465">
                  <a:extLst>
                    <a:ext uri="{9D8B030D-6E8A-4147-A177-3AD203B41FA5}">
                      <a16:colId xmlns:a16="http://schemas.microsoft.com/office/drawing/2014/main" val="3085135261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1568866313"/>
                    </a:ext>
                  </a:extLst>
                </a:gridCol>
                <a:gridCol w="427355">
                  <a:extLst>
                    <a:ext uri="{9D8B030D-6E8A-4147-A177-3AD203B41FA5}">
                      <a16:colId xmlns:a16="http://schemas.microsoft.com/office/drawing/2014/main" val="390802317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386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613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08355"/>
                  </a:ext>
                </a:extLst>
              </a:tr>
              <a:tr h="37036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447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24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2722" y="4018755"/>
            <a:ext cx="96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722" y="5781515"/>
            <a:ext cx="96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7700" y="3924247"/>
            <a:ext cx="96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8660" y="6068007"/>
            <a:ext cx="96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2722" y="4006426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2722" y="2231337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2722" y="5785087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877540" y="2137030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877540" y="3911458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948660" y="6080796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5CDDC0-2D4C-4C52-87E6-2CAE6D791D62}"/>
              </a:ext>
            </a:extLst>
          </p:cNvPr>
          <p:cNvSpPr/>
          <p:nvPr/>
        </p:nvSpPr>
        <p:spPr>
          <a:xfrm>
            <a:off x="172722" y="2222120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Delete boxes for answers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0416F6-BABA-4A44-B59B-38ED4CE3A7C5}"/>
              </a:ext>
            </a:extLst>
          </p:cNvPr>
          <p:cNvSpPr/>
          <p:nvPr/>
        </p:nvSpPr>
        <p:spPr>
          <a:xfrm>
            <a:off x="6877540" y="2127813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5E4413-39DD-4CF2-BCE6-403B3BBF6CB2}"/>
              </a:ext>
            </a:extLst>
          </p:cNvPr>
          <p:cNvSpPr/>
          <p:nvPr/>
        </p:nvSpPr>
        <p:spPr>
          <a:xfrm>
            <a:off x="6877540" y="3902241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BCD632-4FC6-4DD4-828E-A406ADBCF27C}"/>
              </a:ext>
            </a:extLst>
          </p:cNvPr>
          <p:cNvSpPr/>
          <p:nvPr/>
        </p:nvSpPr>
        <p:spPr>
          <a:xfrm>
            <a:off x="6948660" y="6071579"/>
            <a:ext cx="390143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</a:t>
            </a:r>
            <a:r>
              <a:rPr lang="en-GB" baseline="0" dirty="0"/>
              <a:t> Shifts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binary numbers a set number of places to the left, or the right</a:t>
            </a:r>
          </a:p>
          <a:p>
            <a:r>
              <a:rPr lang="en-GB" dirty="0"/>
              <a:t>Logical shift – spaces are filled in with 0s</a:t>
            </a:r>
          </a:p>
          <a:p>
            <a:r>
              <a:rPr lang="en-GB" dirty="0"/>
              <a:t>Arithmetic shift – when shifting left the spaces are filled with 0s, when shifting right they are filled with the MSB</a:t>
            </a:r>
          </a:p>
        </p:txBody>
      </p:sp>
    </p:spTree>
    <p:extLst>
      <p:ext uri="{BB962C8B-B14F-4D97-AF65-F5344CB8AC3E}">
        <p14:creationId xmlns:p14="http://schemas.microsoft.com/office/powerpoint/2010/main" val="3109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87195"/>
              </p:ext>
            </p:extLst>
          </p:nvPr>
        </p:nvGraphicFramePr>
        <p:xfrm>
          <a:off x="3124200" y="2578712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5680" y="310703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Left shift 2 spaces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862477"/>
              </p:ext>
            </p:extLst>
          </p:nvPr>
        </p:nvGraphicFramePr>
        <p:xfrm>
          <a:off x="3124200" y="3476364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380740" y="2946536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014470" y="2960268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22800" y="2946536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14620" y="2937328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72480" y="2926612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30340" y="2926612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514244"/>
              </p:ext>
            </p:extLst>
          </p:nvPr>
        </p:nvGraphicFramePr>
        <p:xfrm>
          <a:off x="3124200" y="4803752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95680" y="533207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Right shift 2 spaces</a:t>
            </a:r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156213"/>
              </p:ext>
            </p:extLst>
          </p:nvPr>
        </p:nvGraphicFramePr>
        <p:xfrm>
          <a:off x="3124200" y="5701404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3379470" y="5173084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71290" y="5175704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92955" y="5165426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215255" y="5173084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937885" y="5182250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57950" y="5163918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27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Arithmetic</a:t>
            </a:r>
          </a:p>
        </p:txBody>
      </p:sp>
      <p:graphicFrame>
        <p:nvGraphicFramePr>
          <p:cNvPr id="2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535244"/>
              </p:ext>
            </p:extLst>
          </p:nvPr>
        </p:nvGraphicFramePr>
        <p:xfrm>
          <a:off x="3124200" y="2649049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95680" y="317736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Left shift 2 spaces</a:t>
            </a: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105062"/>
              </p:ext>
            </p:extLst>
          </p:nvPr>
        </p:nvGraphicFramePr>
        <p:xfrm>
          <a:off x="3124200" y="3546701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>
            <a:off x="3380740" y="3016873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014470" y="3030605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622800" y="3016873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214620" y="3007665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872480" y="2996949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530340" y="2996949"/>
            <a:ext cx="122428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191631"/>
              </p:ext>
            </p:extLst>
          </p:nvPr>
        </p:nvGraphicFramePr>
        <p:xfrm>
          <a:off x="3124200" y="4874089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995680" y="540240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Right shift 2 spaces</a:t>
            </a:r>
          </a:p>
        </p:txBody>
      </p:sp>
      <p:graphicFrame>
        <p:nvGraphicFramePr>
          <p:cNvPr id="3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576606"/>
              </p:ext>
            </p:extLst>
          </p:nvPr>
        </p:nvGraphicFramePr>
        <p:xfrm>
          <a:off x="3124200" y="5771741"/>
          <a:ext cx="48920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3379470" y="5243421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71290" y="5246041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92955" y="5235763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15255" y="5243421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937885" y="5252587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57950" y="5234255"/>
            <a:ext cx="1243330" cy="528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2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</a:t>
            </a:r>
            <a:r>
              <a:rPr lang="en-GB" baseline="0" dirty="0"/>
              <a:t> do they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Each</a:t>
            </a:r>
            <a:r>
              <a:rPr lang="en-GB" dirty="0"/>
              <a:t> left shift (log/</a:t>
            </a:r>
            <a:r>
              <a:rPr lang="en-GB" dirty="0" err="1"/>
              <a:t>ari</a:t>
            </a:r>
            <a:r>
              <a:rPr lang="en-GB" dirty="0"/>
              <a:t>) multiplies the number by 2 (so 3 shifts multiply by 2 x 2 x 2) etc.</a:t>
            </a:r>
          </a:p>
          <a:p>
            <a:r>
              <a:rPr lang="en-GB" u="sng" dirty="0"/>
              <a:t>Each</a:t>
            </a:r>
            <a:r>
              <a:rPr lang="en-GB" dirty="0"/>
              <a:t> logical right shift divides the number by 2 (so 2 shifts divides by 4)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4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243205"/>
            <a:ext cx="10515600" cy="1325563"/>
          </a:xfrm>
        </p:spPr>
        <p:txBody>
          <a:bodyPr/>
          <a:lstStyle/>
          <a:p>
            <a:r>
              <a:rPr lang="en-GB" dirty="0"/>
              <a:t>Have a go, shifts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13427"/>
              </p:ext>
            </p:extLst>
          </p:nvPr>
        </p:nvGraphicFramePr>
        <p:xfrm>
          <a:off x="759460" y="1353027"/>
          <a:ext cx="7693660" cy="4326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804">
                  <a:extLst>
                    <a:ext uri="{9D8B030D-6E8A-4147-A177-3AD203B41FA5}">
                      <a16:colId xmlns:a16="http://schemas.microsoft.com/office/drawing/2014/main" val="476614890"/>
                    </a:ext>
                  </a:extLst>
                </a:gridCol>
                <a:gridCol w="1786211">
                  <a:extLst>
                    <a:ext uri="{9D8B030D-6E8A-4147-A177-3AD203B41FA5}">
                      <a16:colId xmlns:a16="http://schemas.microsoft.com/office/drawing/2014/main" val="692480853"/>
                    </a:ext>
                  </a:extLst>
                </a:gridCol>
                <a:gridCol w="1786211">
                  <a:extLst>
                    <a:ext uri="{9D8B030D-6E8A-4147-A177-3AD203B41FA5}">
                      <a16:colId xmlns:a16="http://schemas.microsoft.com/office/drawing/2014/main" val="631616062"/>
                    </a:ext>
                  </a:extLst>
                </a:gridCol>
                <a:gridCol w="1895292">
                  <a:extLst>
                    <a:ext uri="{9D8B030D-6E8A-4147-A177-3AD203B41FA5}">
                      <a16:colId xmlns:a16="http://schemas.microsoft.com/office/drawing/2014/main" val="4285561435"/>
                    </a:ext>
                  </a:extLst>
                </a:gridCol>
                <a:gridCol w="1527142">
                  <a:extLst>
                    <a:ext uri="{9D8B030D-6E8A-4147-A177-3AD203B41FA5}">
                      <a16:colId xmlns:a16="http://schemas.microsoft.com/office/drawing/2014/main" val="339718656"/>
                    </a:ext>
                  </a:extLst>
                </a:gridCol>
              </a:tblGrid>
              <a:tr h="39331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Left/Right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/>
                        <a:t>Num</a:t>
                      </a:r>
                      <a:r>
                        <a:rPr lang="en-GB" b="1" dirty="0"/>
                        <a:t>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644862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01011010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02158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10101110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00703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01011111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606047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11110010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19783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10111010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3261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00001110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95736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11010101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859876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10101010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736247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01111100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845150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10111111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73446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651706"/>
              </p:ext>
            </p:extLst>
          </p:nvPr>
        </p:nvGraphicFramePr>
        <p:xfrm>
          <a:off x="8670109" y="1353027"/>
          <a:ext cx="1527142" cy="4326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142">
                  <a:extLst>
                    <a:ext uri="{9D8B030D-6E8A-4147-A177-3AD203B41FA5}">
                      <a16:colId xmlns:a16="http://schemas.microsoft.com/office/drawing/2014/main" val="2901782831"/>
                    </a:ext>
                  </a:extLst>
                </a:gridCol>
              </a:tblGrid>
              <a:tr h="39331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Answers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687245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10110100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57911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01011100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88320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00010111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40171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11001000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536206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00010111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3539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01110000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43499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11111101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886758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01000000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098060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00000001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378681"/>
                  </a:ext>
                </a:extLst>
              </a:tr>
              <a:tr h="393310">
                <a:tc>
                  <a:txBody>
                    <a:bodyPr/>
                    <a:lstStyle/>
                    <a:p>
                      <a:r>
                        <a:rPr lang="en-GB" dirty="0"/>
                        <a:t>11111110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43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Terminology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772070"/>
              </p:ext>
            </p:extLst>
          </p:nvPr>
        </p:nvGraphicFramePr>
        <p:xfrm>
          <a:off x="1778391" y="3022248"/>
          <a:ext cx="2890520" cy="1417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407888603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182443085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GB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or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994897"/>
                  </a:ext>
                </a:extLst>
              </a:tr>
              <a:tr h="458622">
                <a:tc>
                  <a:txBody>
                    <a:bodyPr/>
                    <a:lstStyle/>
                    <a:p>
                      <a:r>
                        <a:rPr lang="en-GB" dirty="0"/>
                        <a:t>Nibble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bits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551760"/>
                  </a:ext>
                </a:extLst>
              </a:tr>
              <a:tr h="411411">
                <a:tc>
                  <a:txBody>
                    <a:bodyPr/>
                    <a:lstStyle/>
                    <a:p>
                      <a:r>
                        <a:rPr lang="en-GB" dirty="0"/>
                        <a:t>Byte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nibbles / 8 bits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72062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974725"/>
              </p:ext>
            </p:extLst>
          </p:nvPr>
        </p:nvGraphicFramePr>
        <p:xfrm>
          <a:off x="5471160" y="2319738"/>
          <a:ext cx="455168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192">
                  <a:extLst>
                    <a:ext uri="{9D8B030D-6E8A-4147-A177-3AD203B41FA5}">
                      <a16:colId xmlns:a16="http://schemas.microsoft.com/office/drawing/2014/main" val="407888603"/>
                    </a:ext>
                  </a:extLst>
                </a:gridCol>
                <a:gridCol w="1390648">
                  <a:extLst>
                    <a:ext uri="{9D8B030D-6E8A-4147-A177-3AD203B41FA5}">
                      <a16:colId xmlns:a16="http://schemas.microsoft.com/office/drawing/2014/main" val="1824430854"/>
                    </a:ext>
                  </a:extLst>
                </a:gridCol>
                <a:gridCol w="2148841">
                  <a:extLst>
                    <a:ext uri="{9D8B030D-6E8A-4147-A177-3AD203B41FA5}">
                      <a16:colId xmlns:a16="http://schemas.microsoft.com/office/drawing/2014/main" val="3799615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GB" dirty="0"/>
                        <a:t>KB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Kilobyte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1000/1024 bytes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9948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Megabyte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1000/1024 KB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551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/>
                        <a:t>GB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Gigabyte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1000/1024 MB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7206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/>
                        <a:t>TB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Terabyte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1000/1024 GB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889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12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2600" y="220385"/>
            <a:ext cx="10515600" cy="1325563"/>
          </a:xfrm>
        </p:spPr>
        <p:txBody>
          <a:bodyPr/>
          <a:lstStyle/>
          <a:p>
            <a:r>
              <a:rPr lang="en-GB" dirty="0"/>
              <a:t>Binary - Decimal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72170"/>
              </p:ext>
            </p:extLst>
          </p:nvPr>
        </p:nvGraphicFramePr>
        <p:xfrm>
          <a:off x="441960" y="2617128"/>
          <a:ext cx="10515600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40400" y="3417863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67240" y="3397543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38840" y="3429000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9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156134"/>
              </p:ext>
            </p:extLst>
          </p:nvPr>
        </p:nvGraphicFramePr>
        <p:xfrm>
          <a:off x="441960" y="4517048"/>
          <a:ext cx="10515600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1960" y="5297463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8480" y="5273690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5320" y="5319688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76920" y="5307623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26140" y="5319688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166</a:t>
            </a:r>
          </a:p>
        </p:txBody>
      </p:sp>
    </p:spTree>
    <p:extLst>
      <p:ext uri="{BB962C8B-B14F-4D97-AF65-F5344CB8AC3E}">
        <p14:creationId xmlns:p14="http://schemas.microsoft.com/office/powerpoint/2010/main" val="3717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4160" y="2115821"/>
            <a:ext cx="4739640" cy="39319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	10011110</a:t>
            </a:r>
          </a:p>
          <a:p>
            <a:pPr marL="0" indent="0">
              <a:buNone/>
            </a:pPr>
            <a:r>
              <a:rPr lang="en-GB" dirty="0"/>
              <a:t>5	11111001</a:t>
            </a:r>
          </a:p>
          <a:p>
            <a:pPr marL="0" indent="0">
              <a:buNone/>
            </a:pPr>
            <a:r>
              <a:rPr lang="en-GB" dirty="0"/>
              <a:t>6	1011100101</a:t>
            </a:r>
          </a:p>
          <a:p>
            <a:pPr marL="0" indent="0">
              <a:buNone/>
            </a:pPr>
            <a:r>
              <a:rPr lang="en-GB" dirty="0"/>
              <a:t>7	11000000111</a:t>
            </a:r>
          </a:p>
          <a:p>
            <a:pPr marL="0" indent="0">
              <a:buNone/>
            </a:pPr>
            <a:r>
              <a:rPr lang="en-GB" dirty="0"/>
              <a:t>8 	100101100101</a:t>
            </a:r>
          </a:p>
          <a:p>
            <a:pPr marL="0" indent="0">
              <a:buNone/>
            </a:pPr>
            <a:r>
              <a:rPr lang="en-GB" dirty="0"/>
              <a:t>9 	1111001111010111</a:t>
            </a:r>
          </a:p>
          <a:p>
            <a:pPr marL="0" indent="0">
              <a:buNone/>
            </a:pPr>
            <a:r>
              <a:rPr lang="en-GB" dirty="0"/>
              <a:t>10	1000011100010110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321293"/>
              </p:ext>
            </p:extLst>
          </p:nvPr>
        </p:nvGraphicFramePr>
        <p:xfrm>
          <a:off x="756920" y="2262188"/>
          <a:ext cx="4892040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483250"/>
              </p:ext>
            </p:extLst>
          </p:nvPr>
        </p:nvGraphicFramePr>
        <p:xfrm>
          <a:off x="756920" y="3304222"/>
          <a:ext cx="4892040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488322"/>
              </p:ext>
            </p:extLst>
          </p:nvPr>
        </p:nvGraphicFramePr>
        <p:xfrm>
          <a:off x="756920" y="4572794"/>
          <a:ext cx="4892040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120" y="2262188"/>
            <a:ext cx="767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" y="5878573"/>
            <a:ext cx="117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49, 2 = 154, 3 = 247, 4 = 158, 5 = 249, 6 = 741, 7 = 1543, 8 = 2405, 9 = 62423, 10 = 34582</a:t>
            </a:r>
          </a:p>
        </p:txBody>
      </p:sp>
    </p:spTree>
    <p:extLst>
      <p:ext uri="{BB962C8B-B14F-4D97-AF65-F5344CB8AC3E}">
        <p14:creationId xmlns:p14="http://schemas.microsoft.com/office/powerpoint/2010/main" val="16145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653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If the least significant bit (right most) is a 1, the number is odd</a:t>
            </a:r>
          </a:p>
          <a:p>
            <a:r>
              <a:rPr lang="en-GB" dirty="0"/>
              <a:t>All 1s = the next number -1</a:t>
            </a:r>
          </a:p>
          <a:p>
            <a:pPr marL="457200" lvl="1" indent="0">
              <a:buNone/>
            </a:pPr>
            <a:r>
              <a:rPr lang="en-GB" dirty="0"/>
              <a:t>e.g.  						</a:t>
            </a:r>
          </a:p>
          <a:p>
            <a:pPr marL="457200" lvl="1" indent="0">
              <a:buNone/>
            </a:pPr>
            <a:r>
              <a:rPr lang="en-GB" dirty="0"/>
              <a:t>							                                                = 127 (is 128-1)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smallest number in positive binary is always 0</a:t>
            </a:r>
          </a:p>
          <a:p>
            <a:r>
              <a:rPr lang="en-GB" dirty="0"/>
              <a:t>The number of combinations is equal to the next number</a:t>
            </a:r>
          </a:p>
          <a:p>
            <a:pPr marL="457200" lvl="1" indent="0">
              <a:buNone/>
            </a:pPr>
            <a:r>
              <a:rPr lang="en-GB" dirty="0"/>
              <a:t>e.g.  						</a:t>
            </a:r>
          </a:p>
          <a:p>
            <a:pPr marL="457200" lvl="1" indent="0">
              <a:buNone/>
            </a:pPr>
            <a:r>
              <a:rPr lang="en-GB" dirty="0"/>
              <a:t>							                                       = 128 different combinations</a:t>
            </a:r>
          </a:p>
          <a:p>
            <a:pPr marL="457200" lvl="1" indent="0">
              <a:buNone/>
            </a:pPr>
            <a:r>
              <a:rPr lang="en-GB" dirty="0"/>
              <a:t>							                                                    0 to 127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32155"/>
              </p:ext>
            </p:extLst>
          </p:nvPr>
        </p:nvGraphicFramePr>
        <p:xfrm>
          <a:off x="1844431" y="2756486"/>
          <a:ext cx="437388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3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011355"/>
              </p:ext>
            </p:extLst>
          </p:nvPr>
        </p:nvGraphicFramePr>
        <p:xfrm>
          <a:off x="1972407" y="5399892"/>
          <a:ext cx="437388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35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Decimal - Binary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233812"/>
              </p:ext>
            </p:extLst>
          </p:nvPr>
        </p:nvGraphicFramePr>
        <p:xfrm>
          <a:off x="2735289" y="2363332"/>
          <a:ext cx="8020048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506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1002506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065" y="1690688"/>
            <a:ext cx="269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23</a:t>
            </a:r>
          </a:p>
          <a:p>
            <a:endParaRPr lang="en-GB" dirty="0"/>
          </a:p>
          <a:p>
            <a:r>
              <a:rPr lang="en-GB" dirty="0"/>
              <a:t>23 – 16 = 7</a:t>
            </a:r>
          </a:p>
          <a:p>
            <a:r>
              <a:rPr lang="en-GB" dirty="0"/>
              <a:t>7 – 4 = 3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701464"/>
              </p:ext>
            </p:extLst>
          </p:nvPr>
        </p:nvGraphicFramePr>
        <p:xfrm>
          <a:off x="2662897" y="3913231"/>
          <a:ext cx="7989568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696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5760" y="3279004"/>
            <a:ext cx="269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98</a:t>
            </a:r>
          </a:p>
          <a:p>
            <a:endParaRPr lang="en-GB" dirty="0"/>
          </a:p>
          <a:p>
            <a:r>
              <a:rPr lang="en-GB" dirty="0"/>
              <a:t>98 – 64 = 34</a:t>
            </a:r>
          </a:p>
          <a:p>
            <a:r>
              <a:rPr lang="en-GB" dirty="0"/>
              <a:t>34 – 32 = 2</a:t>
            </a:r>
          </a:p>
          <a:p>
            <a:endParaRPr lang="en-GB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447398"/>
              </p:ext>
            </p:extLst>
          </p:nvPr>
        </p:nvGraphicFramePr>
        <p:xfrm>
          <a:off x="2662897" y="5589631"/>
          <a:ext cx="7989568" cy="8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696">
                  <a:extLst>
                    <a:ext uri="{9D8B030D-6E8A-4147-A177-3AD203B41FA5}">
                      <a16:colId xmlns:a16="http://schemas.microsoft.com/office/drawing/2014/main" val="1212616232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776433588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2817055035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3509290776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845969908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3614155833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219645204"/>
                    </a:ext>
                  </a:extLst>
                </a:gridCol>
                <a:gridCol w="998696">
                  <a:extLst>
                    <a:ext uri="{9D8B030D-6E8A-4147-A177-3AD203B41FA5}">
                      <a16:colId xmlns:a16="http://schemas.microsoft.com/office/drawing/2014/main" val="1314675984"/>
                    </a:ext>
                  </a:extLst>
                </a:gridCol>
              </a:tblGrid>
              <a:tr h="4298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001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" y="4955404"/>
            <a:ext cx="269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242</a:t>
            </a:r>
          </a:p>
          <a:p>
            <a:endParaRPr lang="en-GB" dirty="0"/>
          </a:p>
          <a:p>
            <a:r>
              <a:rPr lang="en-GB" dirty="0"/>
              <a:t>242 – 128 = 114</a:t>
            </a:r>
          </a:p>
          <a:p>
            <a:r>
              <a:rPr lang="en-GB" dirty="0"/>
              <a:t>114 – 64 = 50</a:t>
            </a:r>
          </a:p>
          <a:p>
            <a:r>
              <a:rPr lang="en-GB" dirty="0"/>
              <a:t>50 – 32 = 18</a:t>
            </a:r>
          </a:p>
          <a:p>
            <a:r>
              <a:rPr lang="en-GB" dirty="0"/>
              <a:t>18 – 16 = 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9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00" y="1544321"/>
            <a:ext cx="5308600" cy="39319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6      220</a:t>
            </a:r>
          </a:p>
          <a:p>
            <a:pPr marL="0" indent="0">
              <a:buNone/>
            </a:pPr>
            <a:r>
              <a:rPr lang="en-GB" dirty="0"/>
              <a:t>7      269</a:t>
            </a:r>
          </a:p>
          <a:p>
            <a:pPr marL="0" indent="0">
              <a:buNone/>
            </a:pPr>
            <a:r>
              <a:rPr lang="en-GB" dirty="0"/>
              <a:t>8      612</a:t>
            </a:r>
          </a:p>
          <a:p>
            <a:pPr marL="0" indent="0">
              <a:buNone/>
            </a:pPr>
            <a:r>
              <a:rPr lang="en-GB" dirty="0"/>
              <a:t>9      2974</a:t>
            </a:r>
          </a:p>
          <a:p>
            <a:pPr marL="0" indent="0">
              <a:buNone/>
            </a:pPr>
            <a:r>
              <a:rPr lang="en-GB" dirty="0"/>
              <a:t>10    32651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8960" y="5385239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Answers: 1 = 11100, 2 = 101011, 3 = 1001110, 4 = 1100101, 5 = 11001000, </a:t>
            </a:r>
          </a:p>
          <a:p>
            <a:r>
              <a:rPr lang="en-GB" dirty="0"/>
              <a:t>6 = 11011100, 7 = 100001101, 8 = 1001100100, 9 = 101110011110, 10 = 111111110001011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2640" y="1591153"/>
            <a:ext cx="53086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28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43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78	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101</a:t>
            </a:r>
          </a:p>
          <a:p>
            <a:pPr marL="514350" indent="-514350">
              <a:buFont typeface="Arial" panose="020B0604020202020204" pitchFamily="34" charset="0"/>
              <a:buAutoNum type="arabicPlain"/>
            </a:pPr>
            <a:r>
              <a:rPr lang="en-GB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27016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63160" cy="4351338"/>
          </a:xfrm>
        </p:spPr>
        <p:txBody>
          <a:bodyPr/>
          <a:lstStyle/>
          <a:p>
            <a:r>
              <a:rPr lang="en-GB" dirty="0"/>
              <a:t>Easier to remember</a:t>
            </a:r>
            <a:r>
              <a:rPr lang="en-GB" baseline="0" dirty="0"/>
              <a:t> than binary</a:t>
            </a:r>
          </a:p>
          <a:p>
            <a:r>
              <a:rPr lang="en-GB" baseline="0" dirty="0"/>
              <a:t>Quicker/easier to write than binary</a:t>
            </a:r>
          </a:p>
          <a:p>
            <a:r>
              <a:rPr lang="en-GB" baseline="0" dirty="0"/>
              <a:t>Can be converted quickly to binary (and back)</a:t>
            </a:r>
          </a:p>
          <a:p>
            <a:r>
              <a:rPr lang="en-GB" baseline="0" dirty="0"/>
              <a:t>Each nibble is</a:t>
            </a:r>
            <a:r>
              <a:rPr lang="en-GB" dirty="0"/>
              <a:t> converted into a single hexadecimal number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261" y="2101361"/>
            <a:ext cx="4963159" cy="4553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1 nibble can be: </a:t>
            </a:r>
          </a:p>
          <a:p>
            <a:pPr marL="0" indent="0">
              <a:buNone/>
            </a:pPr>
            <a:r>
              <a:rPr lang="en-GB" b="1" dirty="0"/>
              <a:t>Decimal</a:t>
            </a:r>
            <a:r>
              <a:rPr lang="en-GB" dirty="0"/>
              <a:t>	     </a:t>
            </a:r>
            <a:r>
              <a:rPr lang="en-GB" b="1" dirty="0"/>
              <a:t>Hexadecimal</a:t>
            </a:r>
          </a:p>
          <a:p>
            <a:pPr marL="0" indent="0">
              <a:buNone/>
            </a:pPr>
            <a:r>
              <a:rPr lang="en-GB" dirty="0"/>
              <a:t>0		0</a:t>
            </a:r>
          </a:p>
          <a:p>
            <a:pPr marL="0" indent="0">
              <a:buNone/>
            </a:pPr>
            <a:r>
              <a:rPr lang="en-GB" dirty="0"/>
              <a:t>1		1</a:t>
            </a:r>
          </a:p>
          <a:p>
            <a:pPr marL="0" indent="0">
              <a:buNone/>
            </a:pPr>
            <a:r>
              <a:rPr lang="en-GB" dirty="0"/>
              <a:t>2		2</a:t>
            </a:r>
          </a:p>
          <a:p>
            <a:pPr marL="0" indent="0">
              <a:buNone/>
            </a:pPr>
            <a:r>
              <a:rPr lang="en-GB" dirty="0"/>
              <a:t>3		3</a:t>
            </a:r>
          </a:p>
          <a:p>
            <a:pPr marL="0" indent="0">
              <a:buNone/>
            </a:pPr>
            <a:r>
              <a:rPr lang="en-GB" dirty="0"/>
              <a:t>4		4	</a:t>
            </a:r>
          </a:p>
          <a:p>
            <a:pPr marL="0" indent="0">
              <a:buNone/>
            </a:pPr>
            <a:r>
              <a:rPr lang="en-GB" dirty="0"/>
              <a:t>5		5</a:t>
            </a:r>
          </a:p>
          <a:p>
            <a:pPr marL="0" indent="0">
              <a:buNone/>
            </a:pPr>
            <a:r>
              <a:rPr lang="en-GB" dirty="0"/>
              <a:t>6		6</a:t>
            </a:r>
          </a:p>
          <a:p>
            <a:pPr marL="0" indent="0">
              <a:buNone/>
            </a:pPr>
            <a:r>
              <a:rPr lang="en-GB" dirty="0"/>
              <a:t>7		7</a:t>
            </a:r>
          </a:p>
          <a:p>
            <a:pPr marL="0" indent="0">
              <a:buNone/>
            </a:pPr>
            <a:r>
              <a:rPr lang="en-GB" dirty="0"/>
              <a:t>8		8	</a:t>
            </a:r>
          </a:p>
          <a:p>
            <a:pPr marL="0" indent="0">
              <a:buNone/>
            </a:pPr>
            <a:r>
              <a:rPr lang="en-GB" dirty="0"/>
              <a:t>9		9</a:t>
            </a:r>
          </a:p>
          <a:p>
            <a:pPr marL="0" indent="0">
              <a:buNone/>
            </a:pPr>
            <a:r>
              <a:rPr lang="en-GB" dirty="0"/>
              <a:t>10		A</a:t>
            </a:r>
          </a:p>
          <a:p>
            <a:pPr marL="0" indent="0">
              <a:buNone/>
            </a:pPr>
            <a:r>
              <a:rPr lang="en-GB" dirty="0"/>
              <a:t>11		B</a:t>
            </a:r>
          </a:p>
          <a:p>
            <a:pPr marL="0" indent="0">
              <a:buNone/>
            </a:pPr>
            <a:r>
              <a:rPr lang="en-GB" dirty="0"/>
              <a:t>12		C</a:t>
            </a:r>
          </a:p>
          <a:p>
            <a:pPr marL="0" indent="0">
              <a:buNone/>
            </a:pPr>
            <a:r>
              <a:rPr lang="en-GB" dirty="0"/>
              <a:t>13		D</a:t>
            </a:r>
          </a:p>
          <a:p>
            <a:pPr marL="0" indent="0">
              <a:buNone/>
            </a:pPr>
            <a:r>
              <a:rPr lang="en-GB" dirty="0"/>
              <a:t>14		E</a:t>
            </a:r>
          </a:p>
          <a:p>
            <a:pPr marL="0" indent="0">
              <a:buNone/>
            </a:pPr>
            <a:r>
              <a:rPr lang="en-GB" dirty="0"/>
              <a:t>15		F</a:t>
            </a:r>
          </a:p>
        </p:txBody>
      </p:sp>
    </p:spTree>
    <p:extLst>
      <p:ext uri="{BB962C8B-B14F-4D97-AF65-F5344CB8AC3E}">
        <p14:creationId xmlns:p14="http://schemas.microsoft.com/office/powerpoint/2010/main" val="229059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8909BDB-D6CD-4461-8AA9-00CE8318E436}" vid="{38AFFE52-AB09-458C-A2B9-99126E13FA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250</TotalTime>
  <Words>1482</Words>
  <Application>Microsoft Office PowerPoint</Application>
  <PresentationFormat>Widescreen</PresentationFormat>
  <Paragraphs>872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2</vt:lpstr>
      <vt:lpstr>Theme1</vt:lpstr>
      <vt:lpstr>Data Representation – Numbers </vt:lpstr>
      <vt:lpstr>Basic Binary</vt:lpstr>
      <vt:lpstr>Terminology</vt:lpstr>
      <vt:lpstr>Binary - Decimal</vt:lpstr>
      <vt:lpstr>Have a go</vt:lpstr>
      <vt:lpstr>Patterns</vt:lpstr>
      <vt:lpstr>Decimal - Binary</vt:lpstr>
      <vt:lpstr>Have a go</vt:lpstr>
      <vt:lpstr>Hexadecimal</vt:lpstr>
      <vt:lpstr>Hexadecimal - binary</vt:lpstr>
      <vt:lpstr>Have a go, hex-bin</vt:lpstr>
      <vt:lpstr>Binary - Hexadecimal</vt:lpstr>
      <vt:lpstr>Have a go, binary-hex</vt:lpstr>
      <vt:lpstr>Hexadecimal - Decimal</vt:lpstr>
      <vt:lpstr>Have a go, hex-dec</vt:lpstr>
      <vt:lpstr>Decimal – Hexadecimal</vt:lpstr>
      <vt:lpstr>Have a go – dec-hex</vt:lpstr>
      <vt:lpstr>Binary Addition</vt:lpstr>
      <vt:lpstr>Binary addition – 4 basic rules</vt:lpstr>
      <vt:lpstr>PowerPoint Presentation</vt:lpstr>
      <vt:lpstr>Have a go, binary addition</vt:lpstr>
      <vt:lpstr>Binary Shifts</vt:lpstr>
      <vt:lpstr>Logical</vt:lpstr>
      <vt:lpstr>Arithmetic</vt:lpstr>
      <vt:lpstr>What do they do?</vt:lpstr>
      <vt:lpstr>Have a go, shifts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Representation – numbers Binary conversion Hexadecimal Binary addition Binary shifts</dc:title>
  <dc:creator>Victoria Ellis</dc:creator>
  <cp:lastModifiedBy>P Burgess</cp:lastModifiedBy>
  <cp:revision>33</cp:revision>
  <dcterms:created xsi:type="dcterms:W3CDTF">2016-12-04T11:48:38Z</dcterms:created>
  <dcterms:modified xsi:type="dcterms:W3CDTF">2018-03-11T18:00:47Z</dcterms:modified>
</cp:coreProperties>
</file>