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38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632C00-7CB8-415E-B6DA-862532BAB307}" v="5" dt="2023-06-22T12:28:33.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DAEB5-6ED9-4176-B0CF-8169CA00D4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27C418-621A-4206-BF81-E641B48B26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69B1A91-00AE-4251-8177-1D94368E1AFF}"/>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0C308CAC-ED4F-45B5-BAD0-2D70B14EDA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6BA92C-F5F8-4D70-9E90-86BFC5F78708}"/>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1738495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BD72D-F64E-418C-8777-420AB72D4E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B41E62-D463-422B-8ADB-929F4450BF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702025-12D9-40F8-B304-CCAE21E18CA5}"/>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666BDB26-09D7-43A3-9475-D8E426490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27DAD2-7856-43FF-BAFE-3A5F15ED99A9}"/>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768883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DD04B4-5D8B-48C7-A298-56880617A2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7DBC35-034B-453F-A38C-776BA4D9D8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24B55E-FE20-4921-952B-A8A1AF306E4A}"/>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BCA029DA-0BFC-4950-BCC6-B2BCE6CFB4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90AAB3-4E60-42BB-8F3B-3BF96AA0AA84}"/>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4221366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B8835-1472-486F-B857-DB2723E078B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FA0AE3-80A0-4613-A321-0AAE3A8EB0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2EC899-1423-4012-9C67-3FA206692C4F}"/>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2674417D-9057-4912-826C-FE997BCA6F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C7C197-318B-41DF-AFA6-B5DF60D6A647}"/>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1458516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6D1AC-D77A-453E-9C08-202BD25A06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A15ACBE-4340-445F-AFC9-34D676941D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D2E582-458B-47FF-9D46-38B49FFE5582}"/>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CD157F3E-E21B-4863-92CF-35F99D80A3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4F30E7-86C3-4EC8-A62C-33D0D55B3FD3}"/>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1222617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A0ED6-6DAF-45E1-BFC2-BA1B4B2B69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5DE58-1C18-498F-88EA-23AE25E948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CF92AD3-8D0F-40BD-9B54-05C6BBB7A2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102D445-7826-47AD-AD1A-374E0D0B61E8}"/>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6" name="Footer Placeholder 5">
            <a:extLst>
              <a:ext uri="{FF2B5EF4-FFF2-40B4-BE49-F238E27FC236}">
                <a16:creationId xmlns:a16="http://schemas.microsoft.com/office/drawing/2014/main" id="{B32D30E0-EEC3-40FD-854B-56BFA1F17B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82688E-3597-45C8-BA1C-7D539FE3E715}"/>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699859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4544B-C347-45BC-9586-C430AE966F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23814D4-2906-45C2-B658-1B67DD4CF4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A241204-438D-4086-9735-274632E7AF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9653EA-A77E-4FC8-AF8D-263E2AABAE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694D33-5F1D-41FB-9F9B-A1006A0A78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CF3E0F-00B0-4582-8351-13FCE1B34E1D}"/>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8" name="Footer Placeholder 7">
            <a:extLst>
              <a:ext uri="{FF2B5EF4-FFF2-40B4-BE49-F238E27FC236}">
                <a16:creationId xmlns:a16="http://schemas.microsoft.com/office/drawing/2014/main" id="{BBBE33F3-E128-462E-BB70-63F2BFB2988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F72684A-B392-497B-9FD3-B081B88C3686}"/>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240308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895A-6916-4707-A070-9F1EBBD39A8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A1E39E-86F1-40C2-AE3B-E8FDE0865E00}"/>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4" name="Footer Placeholder 3">
            <a:extLst>
              <a:ext uri="{FF2B5EF4-FFF2-40B4-BE49-F238E27FC236}">
                <a16:creationId xmlns:a16="http://schemas.microsoft.com/office/drawing/2014/main" id="{01E4CA97-C0D2-4A7A-8009-05FFB2CB08B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379681C-3DE9-43D4-A5DE-34A5C9D7DE42}"/>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11084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3D6B12-6401-4476-8F48-C9A4A208E86E}"/>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3" name="Footer Placeholder 2">
            <a:extLst>
              <a:ext uri="{FF2B5EF4-FFF2-40B4-BE49-F238E27FC236}">
                <a16:creationId xmlns:a16="http://schemas.microsoft.com/office/drawing/2014/main" id="{E33495CC-9B1A-47B4-82E0-E6055118940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DC62E3-14F6-49D8-BC57-D22BAE614C42}"/>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795492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A66DC-0CF7-4726-962A-D8F1CDBC0E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7F4F33-1176-4F84-80CE-1011A7B75A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9CF2D5-7C5E-46CF-9C8B-3F61FED0A3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9263D3-EE4C-4BE2-AFAD-6380429DC4E2}"/>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6" name="Footer Placeholder 5">
            <a:extLst>
              <a:ext uri="{FF2B5EF4-FFF2-40B4-BE49-F238E27FC236}">
                <a16:creationId xmlns:a16="http://schemas.microsoft.com/office/drawing/2014/main" id="{BDD79648-8501-4A17-8F09-508D75BD3D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616FCE-93F8-421A-AEC6-D32C23615848}"/>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23008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1A8A8-2DE3-4A83-BFD8-347398F485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EB69048-D92F-4B81-8558-23C90608A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F409135-1CCA-493F-B8FD-E79893BE16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1A440C-1197-4695-B209-1E3D02872CED}"/>
              </a:ext>
            </a:extLst>
          </p:cNvPr>
          <p:cNvSpPr>
            <a:spLocks noGrp="1"/>
          </p:cNvSpPr>
          <p:nvPr>
            <p:ph type="dt" sz="half" idx="10"/>
          </p:nvPr>
        </p:nvSpPr>
        <p:spPr/>
        <p:txBody>
          <a:bodyPr/>
          <a:lstStyle/>
          <a:p>
            <a:fld id="{CEDDE324-24A2-4AB1-B30D-9997D33D179D}" type="datetimeFigureOut">
              <a:rPr lang="en-GB" smtClean="0"/>
              <a:t>22/06/2023</a:t>
            </a:fld>
            <a:endParaRPr lang="en-GB"/>
          </a:p>
        </p:txBody>
      </p:sp>
      <p:sp>
        <p:nvSpPr>
          <p:cNvPr id="6" name="Footer Placeholder 5">
            <a:extLst>
              <a:ext uri="{FF2B5EF4-FFF2-40B4-BE49-F238E27FC236}">
                <a16:creationId xmlns:a16="http://schemas.microsoft.com/office/drawing/2014/main" id="{74482059-43D6-4DB0-99FD-9E25BDF0E64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95EB5C-533F-43F5-994F-EFC914AE20DB}"/>
              </a:ext>
            </a:extLst>
          </p:cNvPr>
          <p:cNvSpPr>
            <a:spLocks noGrp="1"/>
          </p:cNvSpPr>
          <p:nvPr>
            <p:ph type="sldNum" sz="quarter" idx="12"/>
          </p:nvPr>
        </p:nvSpPr>
        <p:spPr/>
        <p:txBody>
          <a:bodyPr/>
          <a:lstStyle/>
          <a:p>
            <a:fld id="{AE4B945F-3955-4882-A2C3-37D196F37CAA}" type="slidenum">
              <a:rPr lang="en-GB" smtClean="0"/>
              <a:t>‹#›</a:t>
            </a:fld>
            <a:endParaRPr lang="en-GB"/>
          </a:p>
        </p:txBody>
      </p:sp>
    </p:spTree>
    <p:extLst>
      <p:ext uri="{BB962C8B-B14F-4D97-AF65-F5344CB8AC3E}">
        <p14:creationId xmlns:p14="http://schemas.microsoft.com/office/powerpoint/2010/main" val="1304725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6D086F-F070-483B-BB31-211EA1F24E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D0BDE18-1FA7-49B6-988E-055DD92CC6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7ADC96-95DD-46F5-895A-C2218F3CE0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DE324-24A2-4AB1-B30D-9997D33D179D}" type="datetimeFigureOut">
              <a:rPr lang="en-GB" smtClean="0"/>
              <a:t>22/06/2023</a:t>
            </a:fld>
            <a:endParaRPr lang="en-GB"/>
          </a:p>
        </p:txBody>
      </p:sp>
      <p:sp>
        <p:nvSpPr>
          <p:cNvPr id="5" name="Footer Placeholder 4">
            <a:extLst>
              <a:ext uri="{FF2B5EF4-FFF2-40B4-BE49-F238E27FC236}">
                <a16:creationId xmlns:a16="http://schemas.microsoft.com/office/drawing/2014/main" id="{7E37146B-2804-4F68-84D6-1992ECC22B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398FE7-F306-4A27-8212-DB9BC542ED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B945F-3955-4882-A2C3-37D196F37CAA}" type="slidenum">
              <a:rPr lang="en-GB" smtClean="0"/>
              <a:t>‹#›</a:t>
            </a:fld>
            <a:endParaRPr lang="en-GB"/>
          </a:p>
        </p:txBody>
      </p:sp>
    </p:spTree>
    <p:extLst>
      <p:ext uri="{BB962C8B-B14F-4D97-AF65-F5344CB8AC3E}">
        <p14:creationId xmlns:p14="http://schemas.microsoft.com/office/powerpoint/2010/main" val="2155704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0C6B84F-97A5-4C69-9475-7986DC875FEA}"/>
              </a:ext>
            </a:extLst>
          </p:cNvPr>
          <p:cNvSpPr/>
          <p:nvPr/>
        </p:nvSpPr>
        <p:spPr>
          <a:xfrm>
            <a:off x="336883" y="742951"/>
            <a:ext cx="4460199" cy="4962524"/>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800" b="1" kern="1200" cap="none" spc="0" dirty="0">
                <a:ln w="13462">
                  <a:solidFill>
                    <a:schemeClr val="bg1"/>
                  </a:solidFill>
                  <a:prstDash val="solid"/>
                </a:ln>
                <a:solidFill>
                  <a:srgbClr val="FFFFFF"/>
                </a:solidFill>
                <a:effectLst>
                  <a:outerShdw dist="38100" dir="2700000" algn="bl" rotWithShape="0">
                    <a:schemeClr val="accent5"/>
                  </a:outerShdw>
                </a:effectLst>
                <a:latin typeface="+mj-lt"/>
                <a:ea typeface="+mj-ea"/>
                <a:cs typeface="+mj-cs"/>
              </a:rPr>
              <a:t>El </a:t>
            </a:r>
          </a:p>
          <a:p>
            <a:pPr algn="ctr">
              <a:lnSpc>
                <a:spcPct val="90000"/>
              </a:lnSpc>
              <a:spcBef>
                <a:spcPct val="0"/>
              </a:spcBef>
              <a:spcAft>
                <a:spcPts val="600"/>
              </a:spcAft>
            </a:pPr>
            <a:r>
              <a:rPr lang="en-US" sz="4800" b="1" kern="1200" dirty="0">
                <a:ln w="13462">
                  <a:solidFill>
                    <a:schemeClr val="bg1"/>
                  </a:solidFill>
                  <a:prstDash val="solid"/>
                </a:ln>
                <a:solidFill>
                  <a:srgbClr val="FFFFFF"/>
                </a:solidFill>
                <a:effectLst>
                  <a:outerShdw dist="38100" dir="2700000" algn="bl" rotWithShape="0">
                    <a:schemeClr val="accent5"/>
                  </a:outerShdw>
                </a:effectLst>
                <a:latin typeface="+mj-lt"/>
                <a:ea typeface="+mj-ea"/>
                <a:cs typeface="+mj-cs"/>
              </a:rPr>
              <a:t>Mundo</a:t>
            </a:r>
          </a:p>
          <a:p>
            <a:pPr algn="ctr">
              <a:lnSpc>
                <a:spcPct val="90000"/>
              </a:lnSpc>
              <a:spcBef>
                <a:spcPct val="0"/>
              </a:spcBef>
              <a:spcAft>
                <a:spcPts val="600"/>
              </a:spcAft>
            </a:pPr>
            <a:r>
              <a:rPr lang="en-US" sz="4800" b="1" kern="1200" cap="none" spc="0" dirty="0" err="1">
                <a:ln w="13462">
                  <a:solidFill>
                    <a:schemeClr val="bg1"/>
                  </a:solidFill>
                  <a:prstDash val="solid"/>
                </a:ln>
                <a:solidFill>
                  <a:srgbClr val="FFFFFF"/>
                </a:solidFill>
                <a:effectLst>
                  <a:outerShdw dist="38100" dir="2700000" algn="bl" rotWithShape="0">
                    <a:schemeClr val="accent5"/>
                  </a:outerShdw>
                </a:effectLst>
                <a:latin typeface="+mj-lt"/>
                <a:ea typeface="+mj-ea"/>
                <a:cs typeface="+mj-cs"/>
              </a:rPr>
              <a:t>Hispanohablante</a:t>
            </a:r>
            <a:endParaRPr lang="en-US" sz="4800" b="1" kern="1200" cap="none" spc="0" dirty="0">
              <a:ln w="13462">
                <a:solidFill>
                  <a:schemeClr val="bg1"/>
                </a:solidFill>
                <a:prstDash val="solid"/>
              </a:ln>
              <a:solidFill>
                <a:srgbClr val="FFFFFF"/>
              </a:solidFill>
              <a:effectLst>
                <a:outerShdw dist="38100" dir="2700000" algn="bl" rotWithShape="0">
                  <a:schemeClr val="accent5"/>
                </a:outerShdw>
              </a:effectLst>
              <a:latin typeface="+mj-lt"/>
              <a:ea typeface="+mj-ea"/>
              <a:cs typeface="+mj-cs"/>
            </a:endParaRPr>
          </a:p>
          <a:p>
            <a:pPr algn="ctr">
              <a:lnSpc>
                <a:spcPct val="90000"/>
              </a:lnSpc>
              <a:spcBef>
                <a:spcPct val="0"/>
              </a:spcBef>
              <a:spcAft>
                <a:spcPts val="600"/>
              </a:spcAft>
            </a:pPr>
            <a:endParaRPr lang="en-US" sz="4800" b="1" kern="1200" cap="none" spc="0" dirty="0">
              <a:ln w="13462">
                <a:solidFill>
                  <a:schemeClr val="bg1"/>
                </a:solidFill>
                <a:prstDash val="solid"/>
              </a:ln>
              <a:solidFill>
                <a:srgbClr val="FFFFFF"/>
              </a:solidFill>
              <a:effectLst>
                <a:outerShdw dist="38100" dir="2700000" algn="bl" rotWithShape="0">
                  <a:schemeClr val="accent5"/>
                </a:outerShdw>
              </a:effectLst>
              <a:latin typeface="+mj-lt"/>
              <a:ea typeface="+mj-ea"/>
              <a:cs typeface="+mj-cs"/>
            </a:endParaRPr>
          </a:p>
        </p:txBody>
      </p:sp>
      <p:pic>
        <p:nvPicPr>
          <p:cNvPr id="1026" name="Picture 2" descr="TOUCH this image: El mundo hispanohablante by Angela Martinez ...">
            <a:extLst>
              <a:ext uri="{FF2B5EF4-FFF2-40B4-BE49-F238E27FC236}">
                <a16:creationId xmlns:a16="http://schemas.microsoft.com/office/drawing/2014/main" id="{EBE13C3A-BCF3-407C-BD20-FF6C2A70C1F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153822" y="999967"/>
            <a:ext cx="6553545" cy="4866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506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TOUCH this image: El mundo hispanohablante by Angela Martinez ...">
            <a:extLst>
              <a:ext uri="{FF2B5EF4-FFF2-40B4-BE49-F238E27FC236}">
                <a16:creationId xmlns:a16="http://schemas.microsoft.com/office/drawing/2014/main" id="{9B1B24BC-6515-4696-A9C6-E982A566E8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7840" y="0"/>
            <a:ext cx="924083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26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77A385-0988-490F-90E1-225252657663}"/>
              </a:ext>
            </a:extLst>
          </p:cNvPr>
          <p:cNvSpPr txBox="1"/>
          <p:nvPr/>
        </p:nvSpPr>
        <p:spPr>
          <a:xfrm>
            <a:off x="436098" y="548640"/>
            <a:ext cx="10857336" cy="1908215"/>
          </a:xfrm>
          <a:prstGeom prst="rect">
            <a:avLst/>
          </a:prstGeom>
          <a:noFill/>
        </p:spPr>
        <p:txBody>
          <a:bodyPr wrap="square" rtlCol="0">
            <a:spAutoFit/>
          </a:bodyPr>
          <a:lstStyle/>
          <a:p>
            <a:pPr marL="457200" indent="-457200">
              <a:buAutoNum type="arabicPeriod"/>
            </a:pPr>
            <a:r>
              <a:rPr lang="en-GB" sz="1400" dirty="0" err="1"/>
              <a:t>Etiqueta</a:t>
            </a:r>
            <a:r>
              <a:rPr lang="en-GB" sz="1400" dirty="0"/>
              <a:t> la </a:t>
            </a:r>
            <a:r>
              <a:rPr lang="en-GB" sz="1400" dirty="0" err="1"/>
              <a:t>mapa</a:t>
            </a:r>
            <a:r>
              <a:rPr lang="en-GB" sz="1400" dirty="0"/>
              <a:t> (</a:t>
            </a:r>
            <a:r>
              <a:rPr lang="en-GB" sz="1400" dirty="0" err="1"/>
              <a:t>en</a:t>
            </a:r>
            <a:r>
              <a:rPr lang="en-GB" sz="1400" dirty="0"/>
              <a:t> la </a:t>
            </a:r>
            <a:r>
              <a:rPr lang="en-GB" sz="1400" dirty="0" err="1"/>
              <a:t>hoja</a:t>
            </a:r>
            <a:r>
              <a:rPr lang="en-GB" sz="1400" dirty="0"/>
              <a:t>) con los </a:t>
            </a:r>
            <a:r>
              <a:rPr lang="en-GB" sz="1400" dirty="0" err="1"/>
              <a:t>nombres</a:t>
            </a:r>
            <a:r>
              <a:rPr lang="en-GB" sz="1400" dirty="0"/>
              <a:t> de los </a:t>
            </a:r>
            <a:r>
              <a:rPr lang="en-GB" sz="1400" dirty="0" err="1"/>
              <a:t>países</a:t>
            </a:r>
            <a:r>
              <a:rPr lang="en-GB" sz="1400" dirty="0"/>
              <a:t> </a:t>
            </a:r>
            <a:r>
              <a:rPr lang="en-GB" sz="1400" dirty="0" err="1"/>
              <a:t>en</a:t>
            </a:r>
            <a:r>
              <a:rPr lang="en-GB" sz="1400" dirty="0"/>
              <a:t> el </a:t>
            </a:r>
            <a:r>
              <a:rPr lang="en-GB" sz="1400" dirty="0" err="1"/>
              <a:t>mundo</a:t>
            </a:r>
            <a:r>
              <a:rPr lang="en-GB" sz="1400" dirty="0"/>
              <a:t> </a:t>
            </a:r>
            <a:r>
              <a:rPr lang="en-GB" sz="1400" dirty="0" err="1"/>
              <a:t>hispanico</a:t>
            </a:r>
            <a:r>
              <a:rPr lang="en-GB" sz="1400" dirty="0"/>
              <a:t> /Label the map (on the sheet) with the names of the countries</a:t>
            </a:r>
          </a:p>
          <a:p>
            <a:pPr marL="457200" indent="-457200">
              <a:buAutoNum type="arabicPeriod"/>
            </a:pPr>
            <a:endParaRPr lang="en-GB" sz="1400" dirty="0"/>
          </a:p>
          <a:p>
            <a:pPr marL="457200" indent="-457200">
              <a:buAutoNum type="arabicPeriod"/>
            </a:pPr>
            <a:r>
              <a:rPr lang="en-GB" sz="1400" dirty="0"/>
              <a:t>Rellena el </a:t>
            </a:r>
            <a:r>
              <a:rPr lang="en-GB" sz="1400" dirty="0" err="1"/>
              <a:t>cuadro</a:t>
            </a:r>
            <a:r>
              <a:rPr lang="en-GB" sz="1400" dirty="0"/>
              <a:t> </a:t>
            </a:r>
            <a:r>
              <a:rPr lang="en-GB" sz="1400" dirty="0" err="1"/>
              <a:t>abajo</a:t>
            </a:r>
            <a:r>
              <a:rPr lang="en-GB" sz="1400" dirty="0"/>
              <a:t> con </a:t>
            </a:r>
            <a:r>
              <a:rPr lang="en-GB" sz="1400" dirty="0" err="1"/>
              <a:t>información</a:t>
            </a:r>
            <a:r>
              <a:rPr lang="en-GB" sz="1400" dirty="0"/>
              <a:t> </a:t>
            </a:r>
            <a:r>
              <a:rPr lang="en-GB" sz="1400" dirty="0" err="1"/>
              <a:t>sobre</a:t>
            </a:r>
            <a:r>
              <a:rPr lang="en-GB" sz="1400" dirty="0"/>
              <a:t> </a:t>
            </a:r>
            <a:r>
              <a:rPr lang="en-GB" sz="1400" dirty="0" err="1"/>
              <a:t>todos</a:t>
            </a:r>
            <a:r>
              <a:rPr lang="en-GB" sz="1400" dirty="0"/>
              <a:t> los </a:t>
            </a:r>
            <a:r>
              <a:rPr lang="en-GB" sz="1400" dirty="0" err="1"/>
              <a:t>países</a:t>
            </a:r>
            <a:r>
              <a:rPr lang="en-GB" sz="1400" dirty="0"/>
              <a:t> de </a:t>
            </a:r>
            <a:r>
              <a:rPr lang="en-GB" sz="1400" dirty="0" err="1"/>
              <a:t>latinoamérica</a:t>
            </a:r>
            <a:r>
              <a:rPr lang="en-GB" sz="1400" dirty="0"/>
              <a:t> / Fill in the table below with information about all the </a:t>
            </a:r>
            <a:r>
              <a:rPr lang="en-GB" sz="1400" dirty="0" err="1"/>
              <a:t>Latinamerican</a:t>
            </a:r>
            <a:r>
              <a:rPr lang="en-GB" sz="1400" dirty="0"/>
              <a:t> countries</a:t>
            </a:r>
          </a:p>
          <a:p>
            <a:pPr marL="457200" indent="-457200">
              <a:buAutoNum type="arabicPeriod"/>
            </a:pPr>
            <a:endParaRPr lang="en-GB" sz="2400" dirty="0"/>
          </a:p>
          <a:p>
            <a:pPr marL="457200" indent="-457200">
              <a:buAutoNum type="arabicPeriod"/>
            </a:pPr>
            <a:endParaRPr lang="en-GB" sz="2400" dirty="0"/>
          </a:p>
        </p:txBody>
      </p:sp>
      <p:graphicFrame>
        <p:nvGraphicFramePr>
          <p:cNvPr id="4" name="Table 4">
            <a:extLst>
              <a:ext uri="{FF2B5EF4-FFF2-40B4-BE49-F238E27FC236}">
                <a16:creationId xmlns:a16="http://schemas.microsoft.com/office/drawing/2014/main" id="{2B30BE1A-A713-41B1-AF27-487249898039}"/>
              </a:ext>
            </a:extLst>
          </p:cNvPr>
          <p:cNvGraphicFramePr>
            <a:graphicFrameLocks noGrp="1"/>
          </p:cNvGraphicFramePr>
          <p:nvPr>
            <p:extLst>
              <p:ext uri="{D42A27DB-BD31-4B8C-83A1-F6EECF244321}">
                <p14:modId xmlns:p14="http://schemas.microsoft.com/office/powerpoint/2010/main" val="2950254053"/>
              </p:ext>
            </p:extLst>
          </p:nvPr>
        </p:nvGraphicFramePr>
        <p:xfrm>
          <a:off x="759452" y="2490524"/>
          <a:ext cx="8127999" cy="407924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24989700"/>
                    </a:ext>
                  </a:extLst>
                </a:gridCol>
                <a:gridCol w="2709333">
                  <a:extLst>
                    <a:ext uri="{9D8B030D-6E8A-4147-A177-3AD203B41FA5}">
                      <a16:colId xmlns:a16="http://schemas.microsoft.com/office/drawing/2014/main" val="1439625584"/>
                    </a:ext>
                  </a:extLst>
                </a:gridCol>
                <a:gridCol w="2709333">
                  <a:extLst>
                    <a:ext uri="{9D8B030D-6E8A-4147-A177-3AD203B41FA5}">
                      <a16:colId xmlns:a16="http://schemas.microsoft.com/office/drawing/2014/main" val="1838437836"/>
                    </a:ext>
                  </a:extLst>
                </a:gridCol>
              </a:tblGrid>
              <a:tr h="370840">
                <a:tc>
                  <a:txBody>
                    <a:bodyPr/>
                    <a:lstStyle/>
                    <a:p>
                      <a:r>
                        <a:rPr lang="en-GB" dirty="0"/>
                        <a:t>País</a:t>
                      </a:r>
                    </a:p>
                  </a:txBody>
                  <a:tcPr/>
                </a:tc>
                <a:tc>
                  <a:txBody>
                    <a:bodyPr/>
                    <a:lstStyle/>
                    <a:p>
                      <a:r>
                        <a:rPr lang="en-GB" dirty="0"/>
                        <a:t>Capital</a:t>
                      </a:r>
                    </a:p>
                  </a:txBody>
                  <a:tcPr/>
                </a:tc>
                <a:tc>
                  <a:txBody>
                    <a:bodyPr/>
                    <a:lstStyle/>
                    <a:p>
                      <a:r>
                        <a:rPr lang="en-GB" dirty="0"/>
                        <a:t>Famoso por…</a:t>
                      </a:r>
                    </a:p>
                  </a:txBody>
                  <a:tcPr/>
                </a:tc>
                <a:extLst>
                  <a:ext uri="{0D108BD9-81ED-4DB2-BD59-A6C34878D82A}">
                    <a16:rowId xmlns:a16="http://schemas.microsoft.com/office/drawing/2014/main" val="1825503073"/>
                  </a:ext>
                </a:extLst>
              </a:tr>
              <a:tr h="370840">
                <a:tc>
                  <a:txBody>
                    <a:bodyPr/>
                    <a:lstStyle/>
                    <a:p>
                      <a:r>
                        <a:rPr lang="en-GB" dirty="0"/>
                        <a:t>Cuba </a:t>
                      </a:r>
                    </a:p>
                  </a:txBody>
                  <a:tcPr/>
                </a:tc>
                <a:tc>
                  <a:txBody>
                    <a:bodyPr/>
                    <a:lstStyle/>
                    <a:p>
                      <a:r>
                        <a:rPr lang="en-GB" dirty="0"/>
                        <a:t>Havana</a:t>
                      </a:r>
                    </a:p>
                  </a:txBody>
                  <a:tcPr/>
                </a:tc>
                <a:tc>
                  <a:txBody>
                    <a:bodyPr/>
                    <a:lstStyle/>
                    <a:p>
                      <a:r>
                        <a:rPr lang="en-GB" dirty="0"/>
                        <a:t>El puro/el </a:t>
                      </a:r>
                      <a:r>
                        <a:rPr lang="en-GB" dirty="0" err="1"/>
                        <a:t>cigarro</a:t>
                      </a:r>
                      <a:endParaRPr lang="en-GB" dirty="0"/>
                    </a:p>
                  </a:txBody>
                  <a:tcPr/>
                </a:tc>
                <a:extLst>
                  <a:ext uri="{0D108BD9-81ED-4DB2-BD59-A6C34878D82A}">
                    <a16:rowId xmlns:a16="http://schemas.microsoft.com/office/drawing/2014/main" val="1091623866"/>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284689510"/>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413786987"/>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066622029"/>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55845319"/>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282968662"/>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874318937"/>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144636835"/>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965417794"/>
                  </a:ext>
                </a:extLst>
              </a:tr>
              <a:tr h="37084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284522417"/>
                  </a:ext>
                </a:extLst>
              </a:tr>
            </a:tbl>
          </a:graphicData>
        </a:graphic>
      </p:graphicFrame>
    </p:spTree>
    <p:extLst>
      <p:ext uri="{BB962C8B-B14F-4D97-AF65-F5344CB8AC3E}">
        <p14:creationId xmlns:p14="http://schemas.microsoft.com/office/powerpoint/2010/main" val="77445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AC8F671-C4C4-4D69-B273-3936552E66C3}"/>
              </a:ext>
            </a:extLst>
          </p:cNvPr>
          <p:cNvSpPr txBox="1"/>
          <p:nvPr/>
        </p:nvSpPr>
        <p:spPr>
          <a:xfrm>
            <a:off x="230794" y="772190"/>
            <a:ext cx="11822661" cy="1754326"/>
          </a:xfrm>
          <a:prstGeom prst="rect">
            <a:avLst/>
          </a:prstGeom>
          <a:solidFill>
            <a:srgbClr val="FFC000"/>
          </a:solidFill>
        </p:spPr>
        <p:txBody>
          <a:bodyPr wrap="square" rtlCol="0">
            <a:spAutoFit/>
          </a:bodyPr>
          <a:lstStyle/>
          <a:p>
            <a:r>
              <a:rPr lang="en-GB" dirty="0"/>
              <a:t>Choose a country in Latin America and create a </a:t>
            </a:r>
            <a:r>
              <a:rPr lang="en-GB" dirty="0" err="1"/>
              <a:t>powerpoint</a:t>
            </a:r>
            <a:r>
              <a:rPr lang="en-GB" dirty="0"/>
              <a:t> presentation about that country in Spanish, using pictures, sentences, words.  </a:t>
            </a:r>
            <a:r>
              <a:rPr lang="en-GB" b="1" dirty="0"/>
              <a:t>Use simple sentences </a:t>
            </a:r>
            <a:r>
              <a:rPr lang="en-GB" dirty="0"/>
              <a:t>(you don’t need to copy and paste from Wikipedia!).</a:t>
            </a:r>
          </a:p>
          <a:p>
            <a:endParaRPr lang="en-GB" dirty="0"/>
          </a:p>
          <a:p>
            <a:r>
              <a:rPr lang="en-GB" dirty="0"/>
              <a:t>Create your presentation as if you are teaching someone else about this country. They would probably like to see lots of pictures as well as facts. Can you find any interesting videos to show them? Here are some questions to give you some ideas about what to include.</a:t>
            </a:r>
          </a:p>
        </p:txBody>
      </p:sp>
      <p:sp>
        <p:nvSpPr>
          <p:cNvPr id="3" name="TextBox 2">
            <a:extLst>
              <a:ext uri="{FF2B5EF4-FFF2-40B4-BE49-F238E27FC236}">
                <a16:creationId xmlns:a16="http://schemas.microsoft.com/office/drawing/2014/main" id="{86420720-8112-4B8B-A928-44021BCB6A50}"/>
              </a:ext>
            </a:extLst>
          </p:cNvPr>
          <p:cNvSpPr txBox="1"/>
          <p:nvPr/>
        </p:nvSpPr>
        <p:spPr>
          <a:xfrm>
            <a:off x="2873829" y="3096705"/>
            <a:ext cx="5857461" cy="3416320"/>
          </a:xfrm>
          <a:prstGeom prst="rect">
            <a:avLst/>
          </a:prstGeom>
          <a:noFill/>
        </p:spPr>
        <p:txBody>
          <a:bodyPr wrap="square" rtlCol="0">
            <a:spAutoFit/>
          </a:bodyPr>
          <a:lstStyle/>
          <a:p>
            <a:pPr marL="342900" indent="-342900">
              <a:buAutoNum type="arabicPeriod"/>
            </a:pPr>
            <a:r>
              <a:rPr lang="en-GB" dirty="0"/>
              <a:t>¿</a:t>
            </a:r>
            <a:r>
              <a:rPr lang="en-GB" dirty="0" err="1"/>
              <a:t>Dónde</a:t>
            </a:r>
            <a:r>
              <a:rPr lang="en-GB" dirty="0"/>
              <a:t> </a:t>
            </a:r>
            <a:r>
              <a:rPr lang="en-GB" dirty="0" err="1"/>
              <a:t>está</a:t>
            </a:r>
            <a:r>
              <a:rPr lang="en-GB" dirty="0"/>
              <a:t>?</a:t>
            </a:r>
          </a:p>
          <a:p>
            <a:pPr marL="342900" indent="-342900">
              <a:buAutoNum type="arabicPeriod"/>
            </a:pPr>
            <a:r>
              <a:rPr lang="en-GB" dirty="0"/>
              <a:t>¿Tiene una </a:t>
            </a:r>
            <a:r>
              <a:rPr lang="en-GB" dirty="0" err="1"/>
              <a:t>frontera</a:t>
            </a:r>
            <a:r>
              <a:rPr lang="en-GB" dirty="0"/>
              <a:t> con </a:t>
            </a:r>
            <a:r>
              <a:rPr lang="en-GB" dirty="0" err="1"/>
              <a:t>otro</a:t>
            </a:r>
            <a:r>
              <a:rPr lang="en-GB" dirty="0"/>
              <a:t>(s) </a:t>
            </a:r>
            <a:r>
              <a:rPr lang="en-GB" dirty="0" err="1"/>
              <a:t>país</a:t>
            </a:r>
            <a:r>
              <a:rPr lang="en-GB" dirty="0"/>
              <a:t>(es)?</a:t>
            </a:r>
          </a:p>
          <a:p>
            <a:pPr marL="342900" indent="-342900">
              <a:buAutoNum type="arabicPeriod"/>
            </a:pPr>
            <a:r>
              <a:rPr lang="en-GB" dirty="0"/>
              <a:t>El capital</a:t>
            </a:r>
          </a:p>
          <a:p>
            <a:pPr marL="342900" indent="-342900">
              <a:buAutoNum type="arabicPeriod"/>
            </a:pPr>
            <a:r>
              <a:rPr lang="en-GB" dirty="0"/>
              <a:t>La población</a:t>
            </a:r>
          </a:p>
          <a:p>
            <a:pPr marL="342900" indent="-342900">
              <a:buAutoNum type="arabicPeriod"/>
            </a:pPr>
            <a:r>
              <a:rPr lang="en-GB" dirty="0"/>
              <a:t>Los sitios de </a:t>
            </a:r>
            <a:r>
              <a:rPr lang="en-GB" dirty="0" err="1"/>
              <a:t>interés</a:t>
            </a:r>
            <a:endParaRPr lang="en-GB" dirty="0"/>
          </a:p>
          <a:p>
            <a:pPr marL="342900" indent="-342900">
              <a:buAutoNum type="arabicPeriod"/>
            </a:pPr>
            <a:r>
              <a:rPr lang="en-GB" dirty="0"/>
              <a:t>La comida y la </a:t>
            </a:r>
            <a:r>
              <a:rPr lang="en-GB" dirty="0" err="1"/>
              <a:t>bebida</a:t>
            </a:r>
            <a:endParaRPr lang="en-GB" dirty="0"/>
          </a:p>
          <a:p>
            <a:pPr marL="342900" indent="-342900">
              <a:buAutoNum type="arabicPeriod"/>
            </a:pPr>
            <a:r>
              <a:rPr lang="en-GB" dirty="0"/>
              <a:t>La </a:t>
            </a:r>
            <a:r>
              <a:rPr lang="en-GB" dirty="0" err="1"/>
              <a:t>cultura</a:t>
            </a:r>
            <a:endParaRPr lang="en-GB" dirty="0"/>
          </a:p>
          <a:p>
            <a:pPr marL="342900" indent="-342900">
              <a:buAutoNum type="arabicPeriod"/>
            </a:pPr>
            <a:r>
              <a:rPr lang="en-GB" dirty="0"/>
              <a:t>Las fiestas</a:t>
            </a:r>
          </a:p>
          <a:p>
            <a:pPr marL="342900" indent="-342900">
              <a:buAutoNum type="arabicPeriod"/>
            </a:pPr>
            <a:r>
              <a:rPr lang="en-GB" dirty="0"/>
              <a:t>Personas </a:t>
            </a:r>
            <a:r>
              <a:rPr lang="en-GB" dirty="0" err="1"/>
              <a:t>famosas</a:t>
            </a:r>
            <a:endParaRPr lang="en-GB" dirty="0"/>
          </a:p>
          <a:p>
            <a:pPr marL="342900" indent="-342900">
              <a:buAutoNum type="arabicPeriod"/>
            </a:pPr>
            <a:r>
              <a:rPr lang="en-GB" dirty="0"/>
              <a:t>La </a:t>
            </a:r>
            <a:r>
              <a:rPr lang="en-GB" dirty="0" err="1"/>
              <a:t>geografía</a:t>
            </a:r>
            <a:endParaRPr lang="en-GB" dirty="0"/>
          </a:p>
          <a:p>
            <a:pPr marL="342900" indent="-342900">
              <a:buAutoNum type="arabicPeriod"/>
            </a:pPr>
            <a:r>
              <a:rPr lang="en-GB" dirty="0" err="1"/>
              <a:t>Otra</a:t>
            </a:r>
            <a:r>
              <a:rPr lang="en-GB" dirty="0"/>
              <a:t> </a:t>
            </a:r>
            <a:r>
              <a:rPr lang="en-GB" dirty="0" err="1"/>
              <a:t>información</a:t>
            </a:r>
            <a:r>
              <a:rPr lang="en-GB" dirty="0"/>
              <a:t> </a:t>
            </a:r>
            <a:r>
              <a:rPr lang="en-GB" dirty="0" err="1"/>
              <a:t>interesante</a:t>
            </a:r>
            <a:endParaRPr lang="en-GB" dirty="0"/>
          </a:p>
          <a:p>
            <a:pPr marL="342900" indent="-342900">
              <a:buAutoNum type="arabicPeriod"/>
            </a:pPr>
            <a:endParaRPr lang="en-GB" dirty="0"/>
          </a:p>
        </p:txBody>
      </p:sp>
      <p:sp>
        <p:nvSpPr>
          <p:cNvPr id="4" name="TextBox 3">
            <a:extLst>
              <a:ext uri="{FF2B5EF4-FFF2-40B4-BE49-F238E27FC236}">
                <a16:creationId xmlns:a16="http://schemas.microsoft.com/office/drawing/2014/main" id="{4FA832B1-56F3-5290-9DBA-73131B00FF4D}"/>
              </a:ext>
            </a:extLst>
          </p:cNvPr>
          <p:cNvSpPr txBox="1"/>
          <p:nvPr/>
        </p:nvSpPr>
        <p:spPr>
          <a:xfrm>
            <a:off x="2873829" y="95003"/>
            <a:ext cx="4916384" cy="369332"/>
          </a:xfrm>
          <a:prstGeom prst="rect">
            <a:avLst/>
          </a:prstGeom>
          <a:noFill/>
        </p:spPr>
        <p:txBody>
          <a:bodyPr wrap="square" rtlCol="0">
            <a:spAutoFit/>
          </a:bodyPr>
          <a:lstStyle/>
          <a:p>
            <a:r>
              <a:rPr lang="en-US" dirty="0"/>
              <a:t>PRESENTATION TIME</a:t>
            </a:r>
            <a:endParaRPr lang="en-GB" dirty="0"/>
          </a:p>
        </p:txBody>
      </p:sp>
    </p:spTree>
    <p:extLst>
      <p:ext uri="{BB962C8B-B14F-4D97-AF65-F5344CB8AC3E}">
        <p14:creationId xmlns:p14="http://schemas.microsoft.com/office/powerpoint/2010/main" val="3161675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5DA04E3-5271-4D34-BCC7-34E3EFCD0A08}"/>
              </a:ext>
            </a:extLst>
          </p:cNvPr>
          <p:cNvSpPr/>
          <p:nvPr/>
        </p:nvSpPr>
        <p:spPr>
          <a:xfrm>
            <a:off x="3973303" y="1745725"/>
            <a:ext cx="2122697"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Bolivia</a:t>
            </a:r>
          </a:p>
        </p:txBody>
      </p:sp>
      <p:pic>
        <p:nvPicPr>
          <p:cNvPr id="3074" name="Picture 2" descr="Bolivia - Lessons - Tes Teach">
            <a:extLst>
              <a:ext uri="{FF2B5EF4-FFF2-40B4-BE49-F238E27FC236}">
                <a16:creationId xmlns:a16="http://schemas.microsoft.com/office/drawing/2014/main" id="{0E1B187D-AF06-4F03-9B63-50B8A2C538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742" y="3334073"/>
            <a:ext cx="2139917" cy="309489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9BC2A3F9-2A10-4200-81D6-48628AFFA3A0}"/>
              </a:ext>
            </a:extLst>
          </p:cNvPr>
          <p:cNvSpPr txBox="1"/>
          <p:nvPr/>
        </p:nvSpPr>
        <p:spPr>
          <a:xfrm>
            <a:off x="2456659" y="3523928"/>
            <a:ext cx="2307101" cy="2585323"/>
          </a:xfrm>
          <a:prstGeom prst="rect">
            <a:avLst/>
          </a:prstGeom>
          <a:noFill/>
        </p:spPr>
        <p:txBody>
          <a:bodyPr wrap="square" rtlCol="0">
            <a:spAutoFit/>
          </a:bodyPr>
          <a:lstStyle/>
          <a:p>
            <a:r>
              <a:rPr lang="en-GB" dirty="0" err="1"/>
              <a:t>Está</a:t>
            </a:r>
            <a:r>
              <a:rPr lang="en-GB" dirty="0"/>
              <a:t> </a:t>
            </a:r>
            <a:r>
              <a:rPr lang="en-GB" dirty="0" err="1"/>
              <a:t>en</a:t>
            </a:r>
            <a:r>
              <a:rPr lang="en-GB" dirty="0"/>
              <a:t> el </a:t>
            </a:r>
            <a:r>
              <a:rPr lang="en-GB" dirty="0" err="1"/>
              <a:t>centro</a:t>
            </a:r>
            <a:r>
              <a:rPr lang="en-GB" dirty="0"/>
              <a:t> del sur de América.</a:t>
            </a:r>
          </a:p>
          <a:p>
            <a:endParaRPr lang="en-GB" dirty="0"/>
          </a:p>
          <a:p>
            <a:r>
              <a:rPr lang="en-GB" dirty="0"/>
              <a:t>Tiene una </a:t>
            </a:r>
            <a:r>
              <a:rPr lang="en-GB" dirty="0" err="1"/>
              <a:t>frontera</a:t>
            </a:r>
            <a:r>
              <a:rPr lang="en-GB" dirty="0"/>
              <a:t> con Paraguay, Chile, Argentina, Peru , Brazil.</a:t>
            </a:r>
          </a:p>
          <a:p>
            <a:endParaRPr lang="en-GB" dirty="0"/>
          </a:p>
          <a:p>
            <a:r>
              <a:rPr lang="en-GB" dirty="0"/>
              <a:t>No </a:t>
            </a:r>
            <a:r>
              <a:rPr lang="en-GB" dirty="0" err="1"/>
              <a:t>tiene</a:t>
            </a:r>
            <a:r>
              <a:rPr lang="en-GB" dirty="0"/>
              <a:t> una costa</a:t>
            </a:r>
          </a:p>
        </p:txBody>
      </p:sp>
      <p:sp>
        <p:nvSpPr>
          <p:cNvPr id="4" name="TextBox 3">
            <a:extLst>
              <a:ext uri="{FF2B5EF4-FFF2-40B4-BE49-F238E27FC236}">
                <a16:creationId xmlns:a16="http://schemas.microsoft.com/office/drawing/2014/main" id="{24080462-FCFC-B1A6-BDF4-5EE3B03A13B0}"/>
              </a:ext>
            </a:extLst>
          </p:cNvPr>
          <p:cNvSpPr txBox="1"/>
          <p:nvPr/>
        </p:nvSpPr>
        <p:spPr>
          <a:xfrm>
            <a:off x="6096000" y="3010907"/>
            <a:ext cx="5522026" cy="646331"/>
          </a:xfrm>
          <a:prstGeom prst="rect">
            <a:avLst/>
          </a:prstGeom>
          <a:noFill/>
        </p:spPr>
        <p:txBody>
          <a:bodyPr wrap="square" rtlCol="0">
            <a:spAutoFit/>
          </a:bodyPr>
          <a:lstStyle/>
          <a:p>
            <a:r>
              <a:rPr lang="en-US" dirty="0">
                <a:highlight>
                  <a:srgbClr val="FFFF00"/>
                </a:highlight>
              </a:rPr>
              <a:t>Here are some example sentences about Bolivia as an example to start </a:t>
            </a:r>
            <a:endParaRPr lang="en-GB" dirty="0">
              <a:highlight>
                <a:srgbClr val="FFFF00"/>
              </a:highlight>
            </a:endParaRPr>
          </a:p>
        </p:txBody>
      </p:sp>
    </p:spTree>
    <p:extLst>
      <p:ext uri="{BB962C8B-B14F-4D97-AF65-F5344CB8AC3E}">
        <p14:creationId xmlns:p14="http://schemas.microsoft.com/office/powerpoint/2010/main" val="2862689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A6DFA5B258844BBC28CA4AB721A8AB" ma:contentTypeVersion="15" ma:contentTypeDescription="Create a new document." ma:contentTypeScope="" ma:versionID="e26647baaca7ed94c5fa2b014d8630ec">
  <xsd:schema xmlns:xsd="http://www.w3.org/2001/XMLSchema" xmlns:xs="http://www.w3.org/2001/XMLSchema" xmlns:p="http://schemas.microsoft.com/office/2006/metadata/properties" xmlns:ns3="74bb5056-71c6-4d54-bb36-558cc8d3c1fc" xmlns:ns4="0ff13fa5-a5f0-40d6-9166-27e3b1c5d8a8" targetNamespace="http://schemas.microsoft.com/office/2006/metadata/properties" ma:root="true" ma:fieldsID="611f76cc35b7d229bc242258e7bbdec3" ns3:_="" ns4:_="">
    <xsd:import namespace="74bb5056-71c6-4d54-bb36-558cc8d3c1fc"/>
    <xsd:import namespace="0ff13fa5-a5f0-40d6-9166-27e3b1c5d8a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AutoKeyPoints" minOccurs="0"/>
                <xsd:element ref="ns3:MediaServiceKeyPoints" minOccurs="0"/>
                <xsd:element ref="ns3:MediaLengthInSeconds" minOccurs="0"/>
                <xsd:element ref="ns3:MediaServiceGenerationTime" minOccurs="0"/>
                <xsd:element ref="ns3:MediaServiceEventHashCode" minOccurs="0"/>
                <xsd:element ref="ns3:_activity"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bb5056-71c6-4d54-bb36-558cc8d3c1f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MediaLengthInSeconds" ma:hidden="true" ma:internalName="MediaLengthInSeconds" ma:readOnly="true">
      <xsd:simpleType>
        <xsd:restriction base="dms:Unknow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ff13fa5-a5f0-40d6-9166-27e3b1c5d8a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4bb5056-71c6-4d54-bb36-558cc8d3c1fc" xsi:nil="true"/>
  </documentManagement>
</p:properties>
</file>

<file path=customXml/itemProps1.xml><?xml version="1.0" encoding="utf-8"?>
<ds:datastoreItem xmlns:ds="http://schemas.openxmlformats.org/officeDocument/2006/customXml" ds:itemID="{BD1E2BBF-D629-4F79-B6A7-D377352A8B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bb5056-71c6-4d54-bb36-558cc8d3c1fc"/>
    <ds:schemaRef ds:uri="0ff13fa5-a5f0-40d6-9166-27e3b1c5d8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12B86F1-9161-49D9-895A-2800278386B6}">
  <ds:schemaRefs>
    <ds:schemaRef ds:uri="http://schemas.microsoft.com/sharepoint/v3/contenttype/forms"/>
  </ds:schemaRefs>
</ds:datastoreItem>
</file>

<file path=customXml/itemProps3.xml><?xml version="1.0" encoding="utf-8"?>
<ds:datastoreItem xmlns:ds="http://schemas.openxmlformats.org/officeDocument/2006/customXml" ds:itemID="{22318612-09F2-4ADA-A31A-605D60D8ED41}">
  <ds:schemaRefs>
    <ds:schemaRef ds:uri="http://www.w3.org/XML/1998/namespace"/>
    <ds:schemaRef ds:uri="0ff13fa5-a5f0-40d6-9166-27e3b1c5d8a8"/>
    <ds:schemaRef ds:uri="http://purl.org/dc/terms/"/>
    <ds:schemaRef ds:uri="http://schemas.microsoft.com/office/infopath/2007/PartnerControls"/>
    <ds:schemaRef ds:uri="http://schemas.microsoft.com/office/2006/metadata/properties"/>
    <ds:schemaRef ds:uri="http://purl.org/dc/elements/1.1/"/>
    <ds:schemaRef ds:uri="http://schemas.microsoft.com/office/2006/documentManagement/types"/>
    <ds:schemaRef ds:uri="74bb5056-71c6-4d54-bb36-558cc8d3c1fc"/>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381</TotalTime>
  <Words>246</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Fionnuala Bargery</dc:creator>
  <cp:lastModifiedBy>F Bargery</cp:lastModifiedBy>
  <cp:revision>6</cp:revision>
  <dcterms:created xsi:type="dcterms:W3CDTF">2020-06-02T12:46:03Z</dcterms:created>
  <dcterms:modified xsi:type="dcterms:W3CDTF">2023-06-22T12:29:37Z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0x01010042A6DFA5B258844BBC28CA4AB721A8AB</vt:lpwstr>
  </property>
</Properties>
</file>