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0B9E-9D37-421F-B312-E5974CA91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9303D-3F12-43BB-9A6F-4BF005EF0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1A6C7-0C3B-4272-ACF9-7BFCE8CF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979B0-5230-4D00-8B2C-F0875329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CC754-AF85-4248-A367-4BE619D1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0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C78F-2BC8-4916-B4A7-95BE51B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8E674-2B81-4799-ADF0-5236D6471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5F00-D2A8-4819-A54C-11E882B7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F6D0B-BCFD-46DE-85E6-3FDF0CC1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F956-6ED5-4460-B7EE-6091AFC5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80F80-4D78-4832-9974-BB93861B0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2E9F8-0E1D-4114-9CFA-87F3E336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817BE-7744-4809-8E46-691C7655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CD42F-544C-467A-8B90-18800503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8DA41-29E8-4418-A44F-00FC6FEA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8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4D7D-4C5C-4358-933D-62156F6E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02E9-F7CC-4518-A8BA-3BFD99D15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592C4-F1F2-491B-83FB-A5E7973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9AA6E-78CB-4F89-8660-8277292C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6AFB2-7944-4E89-BCE6-7BCA4CFF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1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177E-904D-4A4E-B2B3-43FAFB5F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09EBB-459E-4A17-B2A6-D08916971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9EBE-1EE0-45C5-A121-293EBD54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6AC3-E229-40B4-A03D-7C5F8316C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EE728-F066-401E-9B4C-D798D745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E058-4927-4268-8F18-2F170370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A6BA-1274-4CE5-9B55-DF467FE0D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444FF-E413-4B71-9940-0B40EFB3A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E71E7-0441-4FD7-882A-18008093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8559-AD0F-4E22-B26C-AE1AC1D5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6AF62-AB92-4B87-966B-404D5D56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34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238E-D648-4FEA-8529-6DB43FEB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BADBC-5505-470D-9E83-F8E80F3F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68D71-2693-4BED-BD9C-24D75987B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477C7-557A-48BA-B482-2E772E7F6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96A69-A430-42A1-908B-A7B8EBE52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08394-531B-4D98-957F-59534CB5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9C060-4EF9-481C-B92C-60ABDCC1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6C40E-2A2B-483A-860F-C8704046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5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2E90-3757-4E0C-9124-4C2517DA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AD2AC-E521-4F01-A623-3823D290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C50ED-84A2-4C5A-AB72-CDADB055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BF3D4-B36B-4836-97D9-617A3173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800F2-D26B-4551-AE9A-EF4FBBCB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01B3D-1CEB-4CCC-9819-D4BBD91B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3CBC9-E046-4D1E-A321-6F796467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D9368-827F-49C4-AC5E-2B76DBCF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81A9-E2F8-476B-9E6B-4C79BC756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2E43A-4080-4E11-8DFB-5200D7D81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84E2E-3DC2-452A-803E-8E10B31A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98453-F5A8-4935-A868-398E4D23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3D831-E953-4D84-9264-A9FC1F7B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9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A5DC-7254-4D98-8179-BDA899C2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7A936-DDFC-4ACD-BEA0-E8FCEBEE4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67D89-847C-4BE0-A92F-AD726C61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DAD93-2FC6-4E2D-9F6B-26554B27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5A7BA-90A6-41CB-82B7-FFF9283E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836EA-D1CD-4414-8E07-E9DB7F2C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9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AE30D-F00D-43FB-872A-9AA264F4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0B671-AB66-4686-86BE-D03E8EDD9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622CF-CE39-4DA3-865D-0E7F3EBB1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9D74-B781-4E06-B95A-7E47FC475F4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30D28-0A51-47B9-8597-9309CA223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F8B11-E019-4B35-8F5E-958720CC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F58462B-4712-4851-BB55-B6933128E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9963"/>
            <a:ext cx="9144000" cy="1655762"/>
          </a:xfrm>
        </p:spPr>
        <p:txBody>
          <a:bodyPr/>
          <a:lstStyle/>
          <a:p>
            <a:r>
              <a:rPr lang="en-GB" dirty="0"/>
              <a:t>The Present Tense- Regular Verbs</a:t>
            </a:r>
          </a:p>
        </p:txBody>
      </p:sp>
    </p:spTree>
    <p:extLst>
      <p:ext uri="{BB962C8B-B14F-4D97-AF65-F5344CB8AC3E}">
        <p14:creationId xmlns:p14="http://schemas.microsoft.com/office/powerpoint/2010/main" val="217326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C7DE25-EBE3-408B-BC5D-0544AD4337B7}"/>
              </a:ext>
            </a:extLst>
          </p:cNvPr>
          <p:cNvSpPr txBox="1"/>
          <p:nvPr/>
        </p:nvSpPr>
        <p:spPr>
          <a:xfrm>
            <a:off x="524787" y="644056"/>
            <a:ext cx="5820353" cy="4801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Have a go: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D9B752-F2A8-4E00-9140-F3BA4F192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00049"/>
              </p:ext>
            </p:extLst>
          </p:nvPr>
        </p:nvGraphicFramePr>
        <p:xfrm>
          <a:off x="1001866" y="1569818"/>
          <a:ext cx="4691976" cy="3123438"/>
        </p:xfrm>
        <a:graphic>
          <a:graphicData uri="http://schemas.openxmlformats.org/drawingml/2006/table">
            <a:tbl>
              <a:tblPr/>
              <a:tblGrid>
                <a:gridCol w="1379994">
                  <a:extLst>
                    <a:ext uri="{9D8B030D-6E8A-4147-A177-3AD203B41FA5}">
                      <a16:colId xmlns:a16="http://schemas.microsoft.com/office/drawing/2014/main" val="1836640579"/>
                    </a:ext>
                  </a:extLst>
                </a:gridCol>
                <a:gridCol w="1007394">
                  <a:extLst>
                    <a:ext uri="{9D8B030D-6E8A-4147-A177-3AD203B41FA5}">
                      <a16:colId xmlns:a16="http://schemas.microsoft.com/office/drawing/2014/main" val="705117939"/>
                    </a:ext>
                  </a:extLst>
                </a:gridCol>
                <a:gridCol w="1241992">
                  <a:extLst>
                    <a:ext uri="{9D8B030D-6E8A-4147-A177-3AD203B41FA5}">
                      <a16:colId xmlns:a16="http://schemas.microsoft.com/office/drawing/2014/main" val="3554594095"/>
                    </a:ext>
                  </a:extLst>
                </a:gridCol>
                <a:gridCol w="1062596">
                  <a:extLst>
                    <a:ext uri="{9D8B030D-6E8A-4147-A177-3AD203B41FA5}">
                      <a16:colId xmlns:a16="http://schemas.microsoft.com/office/drawing/2014/main" val="3566806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ich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mich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wir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uns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46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du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dich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ihr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euch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1721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err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er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 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 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sich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 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8114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sie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13581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es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Sie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sich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51496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man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err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sie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9198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EB46C5A-B1C7-4DD1-BB14-4B1373A8C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9" t="18051" r="36674" b="16578"/>
          <a:stretch/>
        </p:blipFill>
        <p:spPr>
          <a:xfrm>
            <a:off x="7278092" y="644056"/>
            <a:ext cx="3912042" cy="4234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D252A-B367-4AC4-875F-5CCA77B5E729}"/>
              </a:ext>
            </a:extLst>
          </p:cNvPr>
          <p:cNvSpPr txBox="1"/>
          <p:nvPr/>
        </p:nvSpPr>
        <p:spPr>
          <a:xfrm>
            <a:off x="524787" y="5445370"/>
            <a:ext cx="11298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Tips:</a:t>
            </a:r>
          </a:p>
          <a:p>
            <a:r>
              <a:rPr lang="en-GB" dirty="0"/>
              <a:t>The ‘</a:t>
            </a:r>
            <a:r>
              <a:rPr lang="en-GB" dirty="0" err="1"/>
              <a:t>mich</a:t>
            </a:r>
            <a:r>
              <a:rPr lang="en-GB" dirty="0"/>
              <a:t>, dich’ etc. go as close to the subject as possible!</a:t>
            </a:r>
          </a:p>
          <a:p>
            <a:r>
              <a:rPr lang="en-GB" dirty="0"/>
              <a:t>If you have an accusative object in your sentence, the reflexive pronoun becomes dative: ich </a:t>
            </a:r>
            <a:r>
              <a:rPr lang="en-GB" dirty="0" err="1"/>
              <a:t>wasche</a:t>
            </a:r>
            <a:r>
              <a:rPr lang="en-GB" dirty="0"/>
              <a:t> </a:t>
            </a:r>
            <a:r>
              <a:rPr lang="en-GB" dirty="0" err="1"/>
              <a:t>mir</a:t>
            </a:r>
            <a:r>
              <a:rPr lang="en-GB" dirty="0"/>
              <a:t> die </a:t>
            </a:r>
            <a:r>
              <a:rPr lang="en-GB" dirty="0" err="1"/>
              <a:t>Hände</a:t>
            </a:r>
            <a:r>
              <a:rPr lang="en-GB" dirty="0"/>
              <a:t>. (</a:t>
            </a:r>
            <a:r>
              <a:rPr lang="en-GB" b="1" dirty="0" err="1"/>
              <a:t>mir</a:t>
            </a:r>
            <a:r>
              <a:rPr lang="en-GB" b="1" dirty="0"/>
              <a:t>, </a:t>
            </a:r>
            <a:r>
              <a:rPr lang="en-GB" b="1" dirty="0" err="1"/>
              <a:t>dir</a:t>
            </a:r>
            <a:r>
              <a:rPr lang="en-GB" dirty="0"/>
              <a:t>, </a:t>
            </a:r>
            <a:r>
              <a:rPr lang="en-GB" dirty="0" err="1"/>
              <a:t>sich</a:t>
            </a:r>
            <a:r>
              <a:rPr lang="en-GB" dirty="0"/>
              <a:t>, </a:t>
            </a:r>
            <a:r>
              <a:rPr lang="en-GB" dirty="0" err="1"/>
              <a:t>uns</a:t>
            </a:r>
            <a:r>
              <a:rPr lang="en-GB" dirty="0"/>
              <a:t>, </a:t>
            </a:r>
            <a:r>
              <a:rPr lang="en-GB" dirty="0" err="1"/>
              <a:t>euch</a:t>
            </a:r>
            <a:r>
              <a:rPr lang="en-GB" dirty="0"/>
              <a:t>, </a:t>
            </a:r>
            <a:r>
              <a:rPr lang="en-GB" dirty="0" err="1"/>
              <a:t>sich</a:t>
            </a:r>
            <a:r>
              <a:rPr lang="en-GB" dirty="0"/>
              <a:t>)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54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B751-CB23-481E-BCE6-6B935426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708"/>
            <a:ext cx="10515600" cy="1325563"/>
          </a:xfrm>
        </p:spPr>
        <p:txBody>
          <a:bodyPr/>
          <a:lstStyle/>
          <a:p>
            <a:r>
              <a:rPr lang="en-GB" dirty="0"/>
              <a:t>Grammar book p.6 answers: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538E0-49B6-4349-8378-E74B2B711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12" t="44172" r="47674" b="29399"/>
          <a:stretch/>
        </p:blipFill>
        <p:spPr>
          <a:xfrm>
            <a:off x="148857" y="925032"/>
            <a:ext cx="7506585" cy="57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4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4367-BAEC-4169-AEB5-5E134C1B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8" y="120576"/>
            <a:ext cx="10515600" cy="1325563"/>
          </a:xfrm>
        </p:spPr>
        <p:txBody>
          <a:bodyPr/>
          <a:lstStyle/>
          <a:p>
            <a:r>
              <a:rPr lang="en-GB" dirty="0"/>
              <a:t>Grammar book p.6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FB8BC-8401-417A-AA37-6AFE0D0B8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1" t="68632" r="50000" b="17086"/>
          <a:stretch/>
        </p:blipFill>
        <p:spPr>
          <a:xfrm>
            <a:off x="627320" y="1073888"/>
            <a:ext cx="8814391" cy="40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6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DBDE2E-10BB-4224-861E-0B68FA9A5373}"/>
              </a:ext>
            </a:extLst>
          </p:cNvPr>
          <p:cNvSpPr/>
          <p:nvPr/>
        </p:nvSpPr>
        <p:spPr>
          <a:xfrm>
            <a:off x="3086986" y="3216634"/>
            <a:ext cx="6018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Separable verbs</a:t>
            </a:r>
          </a:p>
        </p:txBody>
      </p:sp>
    </p:spTree>
    <p:extLst>
      <p:ext uri="{BB962C8B-B14F-4D97-AF65-F5344CB8AC3E}">
        <p14:creationId xmlns:p14="http://schemas.microsoft.com/office/powerpoint/2010/main" val="309791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E8FB8E-F7EA-43A0-89C9-6BD594CA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70" y="443392"/>
            <a:ext cx="10515600" cy="4351338"/>
          </a:xfrm>
        </p:spPr>
        <p:txBody>
          <a:bodyPr/>
          <a:lstStyle/>
          <a:p>
            <a:r>
              <a:rPr lang="de-DE" dirty="0"/>
              <a:t>ab-, an-, auf-, aus-, bei-, ein-, los-, mit-, nach-,</a:t>
            </a:r>
          </a:p>
          <a:p>
            <a:r>
              <a:rPr lang="de-DE" dirty="0"/>
              <a:t>her-, hin-, vor-, weg-, zu-, zurück-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11FD2-6453-4909-9C7B-80709E22D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8" t="39412" r="11918" b="20862"/>
          <a:stretch/>
        </p:blipFill>
        <p:spPr>
          <a:xfrm>
            <a:off x="338470" y="1499192"/>
            <a:ext cx="7061790" cy="4786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07CBE-711F-45A8-AE34-4339F310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96" t="35635" r="42877" b="35145"/>
          <a:stretch/>
        </p:blipFill>
        <p:spPr>
          <a:xfrm>
            <a:off x="7602279" y="1499192"/>
            <a:ext cx="4391247" cy="18925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9444CC-BF3C-4A94-8E00-1FF4D288212C}"/>
              </a:ext>
            </a:extLst>
          </p:cNvPr>
          <p:cNvSpPr/>
          <p:nvPr/>
        </p:nvSpPr>
        <p:spPr>
          <a:xfrm>
            <a:off x="8179824" y="3700852"/>
            <a:ext cx="3427541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dirty="0"/>
              <a:t>These </a:t>
            </a:r>
            <a:r>
              <a:rPr lang="de-DE" dirty="0" err="1"/>
              <a:t>prefixes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separable:</a:t>
            </a:r>
          </a:p>
          <a:p>
            <a:r>
              <a:rPr lang="de-DE" dirty="0" err="1"/>
              <a:t>be</a:t>
            </a:r>
            <a:r>
              <a:rPr lang="de-DE" dirty="0"/>
              <a:t>-</a:t>
            </a:r>
          </a:p>
          <a:p>
            <a:r>
              <a:rPr lang="de-DE" dirty="0" err="1"/>
              <a:t>emp</a:t>
            </a:r>
            <a:r>
              <a:rPr lang="de-DE" dirty="0"/>
              <a:t>-</a:t>
            </a:r>
          </a:p>
          <a:p>
            <a:r>
              <a:rPr lang="de-DE" dirty="0" err="1"/>
              <a:t>ent</a:t>
            </a:r>
            <a:r>
              <a:rPr lang="de-DE" dirty="0"/>
              <a:t>-</a:t>
            </a:r>
          </a:p>
          <a:p>
            <a:r>
              <a:rPr lang="de-DE" dirty="0"/>
              <a:t>er-</a:t>
            </a:r>
          </a:p>
          <a:p>
            <a:r>
              <a:rPr lang="de-DE" dirty="0" err="1"/>
              <a:t>ge</a:t>
            </a:r>
            <a:r>
              <a:rPr lang="de-DE" dirty="0"/>
              <a:t>-</a:t>
            </a:r>
          </a:p>
          <a:p>
            <a:r>
              <a:rPr lang="de-DE" dirty="0"/>
              <a:t>miss</a:t>
            </a:r>
          </a:p>
          <a:p>
            <a:r>
              <a:rPr lang="de-DE" dirty="0" err="1"/>
              <a:t>ver</a:t>
            </a:r>
            <a:r>
              <a:rPr lang="de-DE" dirty="0"/>
              <a:t>-</a:t>
            </a:r>
          </a:p>
          <a:p>
            <a:r>
              <a:rPr lang="de-DE" dirty="0" err="1"/>
              <a:t>zer</a:t>
            </a:r>
            <a:r>
              <a:rPr lang="de-DE" dirty="0"/>
              <a:t>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98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CA9E-97DB-4C2C-BF92-2B433C2D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P.13 answers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C72AC-2C73-4432-8B32-A2BC219D8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6" t="20369" r="7645" b="2696"/>
          <a:stretch/>
        </p:blipFill>
        <p:spPr>
          <a:xfrm>
            <a:off x="838200" y="1509822"/>
            <a:ext cx="8846289" cy="49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32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CD9D-6873-4C05-AD28-3CBE3425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P.13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B9549-3039-4A8C-952C-54970937C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3" t="24965" r="7558" b="17415"/>
          <a:stretch/>
        </p:blipFill>
        <p:spPr>
          <a:xfrm>
            <a:off x="838200" y="1594883"/>
            <a:ext cx="10515599" cy="41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8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4AF018-D65C-4BB1-87AC-BDA820D20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36739"/>
              </p:ext>
            </p:extLst>
          </p:nvPr>
        </p:nvGraphicFramePr>
        <p:xfrm>
          <a:off x="7195932" y="249902"/>
          <a:ext cx="4691976" cy="3123438"/>
        </p:xfrm>
        <a:graphic>
          <a:graphicData uri="http://schemas.openxmlformats.org/drawingml/2006/table">
            <a:tbl>
              <a:tblPr/>
              <a:tblGrid>
                <a:gridCol w="1379994">
                  <a:extLst>
                    <a:ext uri="{9D8B030D-6E8A-4147-A177-3AD203B41FA5}">
                      <a16:colId xmlns:a16="http://schemas.microsoft.com/office/drawing/2014/main" val="1836640579"/>
                    </a:ext>
                  </a:extLst>
                </a:gridCol>
                <a:gridCol w="1007394">
                  <a:extLst>
                    <a:ext uri="{9D8B030D-6E8A-4147-A177-3AD203B41FA5}">
                      <a16:colId xmlns:a16="http://schemas.microsoft.com/office/drawing/2014/main" val="705117939"/>
                    </a:ext>
                  </a:extLst>
                </a:gridCol>
                <a:gridCol w="1241992">
                  <a:extLst>
                    <a:ext uri="{9D8B030D-6E8A-4147-A177-3AD203B41FA5}">
                      <a16:colId xmlns:a16="http://schemas.microsoft.com/office/drawing/2014/main" val="3554594095"/>
                    </a:ext>
                  </a:extLst>
                </a:gridCol>
                <a:gridCol w="1062596">
                  <a:extLst>
                    <a:ext uri="{9D8B030D-6E8A-4147-A177-3AD203B41FA5}">
                      <a16:colId xmlns:a16="http://schemas.microsoft.com/office/drawing/2014/main" val="3566806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ich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e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wir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en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46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du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st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ihr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t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1721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err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er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 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 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t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 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8114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sie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13581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es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Sie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en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51496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man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err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sie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9198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314DC03-598A-4AFE-9A6E-A1242A341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220" y="151674"/>
            <a:ext cx="732315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457200"/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Start with the infinitive</a:t>
            </a:r>
            <a:r>
              <a:rPr lang="en-GB" altLang="en-US" sz="2000" dirty="0"/>
              <a:t>.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This ends usually in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Short Stack" charset="0"/>
                <a:cs typeface="Short Stack" charset="0"/>
              </a:rPr>
              <a:t>–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Short Stack" charset="0"/>
                <a:cs typeface="Short Stack" charset="0"/>
              </a:rPr>
              <a:t>en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Short Stack" charset="0"/>
                <a:cs typeface="Short Stack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e.g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spielen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or maybe just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Short Stack" charset="0"/>
                <a:cs typeface="Short Stack" charset="0"/>
              </a:rPr>
              <a:t>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Short Stack" charset="0"/>
                <a:cs typeface="Short Stack" charset="0"/>
              </a:rPr>
              <a:t>–n</a:t>
            </a:r>
            <a:r>
              <a:rPr lang="en-GB" altLang="en-US" sz="2000" dirty="0">
                <a:highlight>
                  <a:srgbClr val="FFFF00"/>
                </a:highlight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e.g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,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wandern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/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segeln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etc.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Take off the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–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en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/n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. This leaves you with the </a:t>
            </a:r>
            <a:r>
              <a:rPr kumimoji="0" lang="en-GB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STEM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Add the appropriate ending on to the stem!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Short Stack" charset="0"/>
              <a:cs typeface="Short Stack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solidFill>
                <a:srgbClr val="000000"/>
              </a:solidFill>
              <a:ea typeface="Short Stack" charset="0"/>
              <a:cs typeface="Short Stack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This is how it looks: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ich		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gehe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                  	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wir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	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gehen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du		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gehst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                  	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ihr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  	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geht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er                                  		</a:t>
            </a:r>
            <a:r>
              <a:rPr kumimoji="0" lang="fr-FR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Sie</a:t>
            </a:r>
            <a:r>
              <a:rPr kumimoji="0" lang="fr-FR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  	</a:t>
            </a:r>
            <a:r>
              <a:rPr kumimoji="0" lang="fr-FR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gehen</a:t>
            </a:r>
            <a:endParaRPr lang="en-GB" altLang="en-US" sz="2000" dirty="0"/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sie</a:t>
            </a:r>
            <a:r>
              <a:rPr kumimoji="0" lang="fr-FR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		</a:t>
            </a:r>
            <a:r>
              <a:rPr kumimoji="0" lang="fr-FR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geht</a:t>
            </a:r>
            <a:r>
              <a:rPr kumimoji="0" lang="fr-FR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                    	</a:t>
            </a:r>
            <a:r>
              <a:rPr kumimoji="0" lang="fr-FR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sie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es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hort Stack" charset="0"/>
                <a:cs typeface="Short Stack" charset="0"/>
              </a:rPr>
              <a:t>man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1E1A6-B711-4926-B3DD-00E11C05A675}"/>
              </a:ext>
            </a:extLst>
          </p:cNvPr>
          <p:cNvSpPr txBox="1"/>
          <p:nvPr/>
        </p:nvSpPr>
        <p:spPr>
          <a:xfrm>
            <a:off x="7195932" y="3737113"/>
            <a:ext cx="4691976" cy="26468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Have a go:</a:t>
            </a:r>
          </a:p>
          <a:p>
            <a:r>
              <a:rPr lang="en-GB" sz="2800" dirty="0"/>
              <a:t>überleben</a:t>
            </a:r>
          </a:p>
          <a:p>
            <a:r>
              <a:rPr lang="en-GB" sz="2800" dirty="0" err="1"/>
              <a:t>streiten</a:t>
            </a:r>
            <a:endParaRPr lang="en-GB" sz="2800" dirty="0"/>
          </a:p>
          <a:p>
            <a:r>
              <a:rPr lang="en-GB" sz="2800" dirty="0" err="1"/>
              <a:t>segeln</a:t>
            </a:r>
            <a:endParaRPr lang="en-GB" sz="2800" dirty="0"/>
          </a:p>
          <a:p>
            <a:endParaRPr lang="en-GB" dirty="0"/>
          </a:p>
          <a:p>
            <a:r>
              <a:rPr lang="en-GB" dirty="0"/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6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15C2-C42A-4EDE-A490-FDCBF09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2" y="294198"/>
            <a:ext cx="2382078" cy="699715"/>
          </a:xfrm>
        </p:spPr>
        <p:txBody>
          <a:bodyPr/>
          <a:lstStyle/>
          <a:p>
            <a:r>
              <a:rPr lang="en-GB" dirty="0"/>
              <a:t>Answers: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636108-094E-49D5-AACB-084804E48E82}"/>
              </a:ext>
            </a:extLst>
          </p:cNvPr>
          <p:cNvSpPr/>
          <p:nvPr/>
        </p:nvSpPr>
        <p:spPr>
          <a:xfrm>
            <a:off x="7181849" y="1595966"/>
            <a:ext cx="4727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GB" sz="2000" dirty="0">
                <a:latin typeface="Short Stack"/>
                <a:ea typeface="Short Stack"/>
                <a:cs typeface="Short Stack"/>
              </a:rPr>
              <a:t>a ‘comfort </a:t>
            </a:r>
            <a:r>
              <a:rPr lang="en-GB" sz="2000" b="1" dirty="0">
                <a:latin typeface="Short Stack"/>
                <a:ea typeface="Short Stack"/>
                <a:cs typeface="Short Stack"/>
              </a:rPr>
              <a:t>e</a:t>
            </a:r>
            <a:r>
              <a:rPr lang="en-GB" sz="2000" dirty="0">
                <a:latin typeface="Short Stack"/>
                <a:ea typeface="Short Stack"/>
                <a:cs typeface="Short Stack"/>
              </a:rPr>
              <a:t>’</a:t>
            </a:r>
            <a:r>
              <a:rPr lang="en-GB" sz="2000" b="1" dirty="0">
                <a:latin typeface="Short Stack"/>
                <a:ea typeface="Short Stack"/>
                <a:cs typeface="Short Stack"/>
              </a:rPr>
              <a:t> </a:t>
            </a:r>
            <a:r>
              <a:rPr lang="en-GB" sz="2000" dirty="0">
                <a:latin typeface="Short Stack"/>
                <a:ea typeface="Short Stack"/>
                <a:cs typeface="Short Stack"/>
              </a:rPr>
              <a:t>is sometimes added, so an ending can be pronounced</a:t>
            </a:r>
            <a:endParaRPr lang="en-GB" sz="2000" u="none" strike="noStrike" dirty="0">
              <a:effectLst/>
            </a:endParaRPr>
          </a:p>
          <a:p>
            <a:pPr marL="457200"/>
            <a:r>
              <a:rPr lang="en-GB" sz="2000" dirty="0" err="1">
                <a:latin typeface="Short Stack"/>
                <a:ea typeface="Short Stack"/>
                <a:cs typeface="Short Stack"/>
              </a:rPr>
              <a:t>eg</a:t>
            </a:r>
            <a:r>
              <a:rPr lang="en-GB" sz="2000" dirty="0">
                <a:latin typeface="Short Stack"/>
                <a:ea typeface="Short Stack"/>
                <a:cs typeface="Short Stack"/>
              </a:rPr>
              <a:t> </a:t>
            </a:r>
            <a:r>
              <a:rPr lang="en-GB" sz="2000" dirty="0" err="1">
                <a:latin typeface="Short Stack"/>
                <a:ea typeface="Short Stack"/>
                <a:cs typeface="Short Stack"/>
              </a:rPr>
              <a:t>er</a:t>
            </a:r>
            <a:r>
              <a:rPr lang="en-GB" sz="2000" dirty="0">
                <a:latin typeface="Short Stack"/>
                <a:ea typeface="Short Stack"/>
                <a:cs typeface="Short Stack"/>
              </a:rPr>
              <a:t> </a:t>
            </a:r>
            <a:r>
              <a:rPr lang="en-GB" sz="2000" i="1" dirty="0" err="1">
                <a:latin typeface="Short Stack"/>
                <a:ea typeface="Short Stack"/>
                <a:cs typeface="Short Stack"/>
              </a:rPr>
              <a:t>arbeitEt</a:t>
            </a:r>
            <a:r>
              <a:rPr lang="en-GB" sz="2000" dirty="0">
                <a:latin typeface="Short Stack"/>
                <a:ea typeface="Short Stack"/>
                <a:cs typeface="Short Stack"/>
              </a:rPr>
              <a:t>.</a:t>
            </a:r>
            <a:endParaRPr lang="en-GB" sz="2000" dirty="0">
              <a:effectLst/>
            </a:endParaRPr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GB" sz="2000" dirty="0">
                <a:latin typeface="Short Stack"/>
                <a:ea typeface="Short Stack"/>
                <a:cs typeface="Short Stack"/>
              </a:rPr>
              <a:t>sometimes an </a:t>
            </a:r>
            <a:r>
              <a:rPr lang="en-GB" sz="2000" b="1" dirty="0">
                <a:latin typeface="Short Stack"/>
                <a:ea typeface="Short Stack"/>
                <a:cs typeface="Short Stack"/>
              </a:rPr>
              <a:t>e</a:t>
            </a:r>
            <a:r>
              <a:rPr lang="en-GB" sz="2000" dirty="0">
                <a:latin typeface="Short Stack"/>
                <a:ea typeface="Short Stack"/>
                <a:cs typeface="Short Stack"/>
              </a:rPr>
              <a:t> may disappear, </a:t>
            </a:r>
            <a:r>
              <a:rPr lang="en-GB" sz="2000" dirty="0" err="1">
                <a:latin typeface="Short Stack"/>
                <a:ea typeface="Short Stack"/>
                <a:cs typeface="Short Stack"/>
              </a:rPr>
              <a:t>eg</a:t>
            </a:r>
            <a:r>
              <a:rPr lang="en-GB" sz="2000" dirty="0">
                <a:latin typeface="Short Stack"/>
                <a:ea typeface="Short Stack"/>
                <a:cs typeface="Short Stack"/>
              </a:rPr>
              <a:t>:, </a:t>
            </a:r>
            <a:r>
              <a:rPr lang="en-GB" sz="2000" i="1" dirty="0">
                <a:latin typeface="Short Stack"/>
                <a:ea typeface="Short Stack"/>
                <a:cs typeface="Short Stack"/>
              </a:rPr>
              <a:t>ich </a:t>
            </a:r>
            <a:r>
              <a:rPr lang="en-GB" sz="2000" i="1" dirty="0" err="1">
                <a:latin typeface="Short Stack"/>
                <a:ea typeface="Short Stack"/>
                <a:cs typeface="Short Stack"/>
              </a:rPr>
              <a:t>segle</a:t>
            </a:r>
            <a:r>
              <a:rPr lang="en-GB" sz="2000" dirty="0">
                <a:latin typeface="Short Stack"/>
                <a:ea typeface="Short Stack"/>
                <a:cs typeface="Short Stack"/>
              </a:rPr>
              <a:t> (not </a:t>
            </a:r>
            <a:r>
              <a:rPr lang="en-GB" sz="2000" i="1" dirty="0" err="1">
                <a:latin typeface="Short Stack"/>
                <a:ea typeface="Short Stack"/>
                <a:cs typeface="Short Stack"/>
              </a:rPr>
              <a:t>segEle</a:t>
            </a:r>
            <a:r>
              <a:rPr lang="en-GB" sz="2000" dirty="0">
                <a:latin typeface="Short Stack"/>
                <a:ea typeface="Short Stack"/>
                <a:cs typeface="Short Stack"/>
              </a:rPr>
              <a:t> as it</a:t>
            </a:r>
            <a:endParaRPr lang="en-GB" sz="2000" u="none" strike="noStrike" dirty="0">
              <a:effectLst/>
            </a:endParaRPr>
          </a:p>
          <a:p>
            <a:pPr marL="457200"/>
            <a:r>
              <a:rPr lang="en-GB" sz="2000" dirty="0">
                <a:latin typeface="Short Stack"/>
                <a:ea typeface="Short Stack"/>
                <a:cs typeface="Short Stack"/>
              </a:rPr>
              <a:t>should be according to the rules).</a:t>
            </a:r>
            <a:endParaRPr lang="en-GB" sz="2000" dirty="0">
              <a:effectLst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ECBE91-0141-44B0-969B-02D7A7326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93029"/>
              </p:ext>
            </p:extLst>
          </p:nvPr>
        </p:nvGraphicFramePr>
        <p:xfrm>
          <a:off x="358774" y="1595966"/>
          <a:ext cx="6502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9189805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642159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660164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28002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überleben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streiten</a:t>
                      </a:r>
                      <a:endParaRPr lang="en-GB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segeln</a:t>
                      </a:r>
                      <a:endParaRPr lang="en-GB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04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überlebe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streite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segle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17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du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überlebst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streitest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segelst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er</a:t>
                      </a:r>
                      <a:r>
                        <a:rPr lang="en-GB" sz="2400" dirty="0"/>
                        <a:t>/ </a:t>
                      </a:r>
                      <a:r>
                        <a:rPr lang="en-GB" sz="2400" dirty="0" err="1"/>
                        <a:t>sie</a:t>
                      </a:r>
                      <a:r>
                        <a:rPr lang="en-GB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überlebt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streitet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segelt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98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wir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überleben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streiten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segeln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38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ihr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überlebt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streitet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segelt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5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Sie/</a:t>
                      </a:r>
                      <a:r>
                        <a:rPr lang="en-GB" sz="2400" dirty="0" err="1"/>
                        <a:t>sie</a:t>
                      </a:r>
                      <a:r>
                        <a:rPr lang="en-GB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überleben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streiten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segeln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0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83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622F1A-4B97-4FDB-A8D3-220750993FF1}"/>
              </a:ext>
            </a:extLst>
          </p:cNvPr>
          <p:cNvSpPr/>
          <p:nvPr/>
        </p:nvSpPr>
        <p:spPr>
          <a:xfrm>
            <a:off x="3865581" y="2143207"/>
            <a:ext cx="446083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The Present Tense- Irregular Verbs</a:t>
            </a:r>
          </a:p>
        </p:txBody>
      </p:sp>
    </p:spTree>
    <p:extLst>
      <p:ext uri="{BB962C8B-B14F-4D97-AF65-F5344CB8AC3E}">
        <p14:creationId xmlns:p14="http://schemas.microsoft.com/office/powerpoint/2010/main" val="209380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E794D-F683-4ECE-A0C6-EBB47967ED89}"/>
              </a:ext>
            </a:extLst>
          </p:cNvPr>
          <p:cNvSpPr/>
          <p:nvPr/>
        </p:nvSpPr>
        <p:spPr>
          <a:xfrm>
            <a:off x="161675" y="0"/>
            <a:ext cx="7217135" cy="573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Note that these verbs are ONLY irregular in the </a:t>
            </a:r>
            <a:r>
              <a:rPr lang="en-GB" sz="2000" i="1" dirty="0">
                <a:solidFill>
                  <a:srgbClr val="000000"/>
                </a:solidFill>
                <a:highlight>
                  <a:srgbClr val="FFFF00"/>
                </a:highlight>
                <a:latin typeface="Short Stack"/>
                <a:ea typeface="Short Stack"/>
                <a:cs typeface="Short Stack"/>
              </a:rPr>
              <a:t>du</a:t>
            </a:r>
            <a:r>
              <a:rPr lang="en-GB" sz="2000" i="1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and </a:t>
            </a:r>
            <a:r>
              <a:rPr lang="en-GB" sz="2000" i="1" dirty="0" err="1">
                <a:solidFill>
                  <a:srgbClr val="000000"/>
                </a:solidFill>
                <a:highlight>
                  <a:srgbClr val="FFFF00"/>
                </a:highlight>
                <a:latin typeface="Short Stack"/>
                <a:ea typeface="Short Stack"/>
                <a:cs typeface="Short Stack"/>
              </a:rPr>
              <a:t>er</a:t>
            </a:r>
            <a:r>
              <a:rPr lang="en-GB" sz="2000" i="1" dirty="0">
                <a:solidFill>
                  <a:srgbClr val="000000"/>
                </a:solidFill>
                <a:highlight>
                  <a:srgbClr val="FFFF00"/>
                </a:highlight>
                <a:latin typeface="Short Stack"/>
                <a:ea typeface="Short Stack"/>
                <a:cs typeface="Short Stack"/>
              </a:rPr>
              <a:t>/</a:t>
            </a:r>
            <a:r>
              <a:rPr lang="en-GB" sz="2000" i="1" dirty="0" err="1">
                <a:solidFill>
                  <a:srgbClr val="000000"/>
                </a:solidFill>
                <a:highlight>
                  <a:srgbClr val="FFFF00"/>
                </a:highlight>
                <a:latin typeface="Short Stack"/>
                <a:ea typeface="Short Stack"/>
                <a:cs typeface="Short Stack"/>
              </a:rPr>
              <a:t>sie</a:t>
            </a:r>
            <a:r>
              <a:rPr lang="en-GB" sz="2000" i="1" dirty="0">
                <a:solidFill>
                  <a:srgbClr val="000000"/>
                </a:solidFill>
                <a:highlight>
                  <a:srgbClr val="FFFF00"/>
                </a:highlight>
                <a:latin typeface="Short Stack"/>
                <a:ea typeface="Short Stack"/>
                <a:cs typeface="Short Stack"/>
              </a:rPr>
              <a:t>/es/man</a:t>
            </a:r>
            <a:r>
              <a:rPr lang="en-GB" sz="2000" dirty="0">
                <a:solidFill>
                  <a:srgbClr val="000000"/>
                </a:solidFill>
                <a:highlight>
                  <a:srgbClr val="FFFF00"/>
                </a:highlight>
                <a:latin typeface="Short Stack"/>
                <a:ea typeface="Short Stack"/>
                <a:cs typeface="Short Stack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forms. The rest of the verb follows the normal patterns.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(exception look at </a:t>
            </a:r>
            <a:r>
              <a:rPr lang="en-GB" sz="2000" i="1" dirty="0" err="1">
                <a:solidFill>
                  <a:srgbClr val="000000"/>
                </a:solidFill>
                <a:highlight>
                  <a:srgbClr val="FFFF00"/>
                </a:highlight>
                <a:latin typeface="Short Stack"/>
                <a:ea typeface="Short Stack"/>
                <a:cs typeface="Short Stack"/>
              </a:rPr>
              <a:t>wissen</a:t>
            </a:r>
            <a:r>
              <a:rPr lang="en-GB" sz="2000" i="1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—ich </a:t>
            </a: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form)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The change is usually a vowel change or the addition of an Umlaut.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Note that </a:t>
            </a:r>
            <a:r>
              <a:rPr lang="en-GB" sz="2000" i="1" dirty="0">
                <a:solidFill>
                  <a:srgbClr val="000000"/>
                </a:solidFill>
                <a:highlight>
                  <a:srgbClr val="FFFF00"/>
                </a:highlight>
                <a:latin typeface="Short Stack"/>
                <a:ea typeface="Short Stack"/>
                <a:cs typeface="Short Stack"/>
              </a:rPr>
              <a:t>SEIN</a:t>
            </a:r>
            <a:r>
              <a:rPr lang="en-GB" sz="2000" i="1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(to be) is totally irregular (as it is in most languages)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To check if a verb is irregular look it up in the verb list or in a dictionary. Note some in the list may be regular in the present tense, but are in the verb list because they are irregular in the perfect or imperfect tenses.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e.g.   </a:t>
            </a:r>
            <a:r>
              <a:rPr lang="en-GB" sz="2000" dirty="0" err="1">
                <a:solidFill>
                  <a:srgbClr val="000000"/>
                </a:solidFill>
                <a:latin typeface="Short Stack"/>
                <a:ea typeface="Short Stack"/>
                <a:cs typeface="Short Stack"/>
              </a:rPr>
              <a:t>schwimmen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FD4D5-4C01-4D7C-84D1-827B67B757B1}"/>
              </a:ext>
            </a:extLst>
          </p:cNvPr>
          <p:cNvSpPr txBox="1"/>
          <p:nvPr/>
        </p:nvSpPr>
        <p:spPr>
          <a:xfrm>
            <a:off x="7327127" y="2086913"/>
            <a:ext cx="4691976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Have a go: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127C3-24A7-43C9-A247-4F39082CA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1" t="36220" r="34391" b="45243"/>
          <a:stretch/>
        </p:blipFill>
        <p:spPr>
          <a:xfrm>
            <a:off x="7212537" y="319679"/>
            <a:ext cx="4754882" cy="1447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5C0A08-0CDB-42F8-A2A5-ED0680321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9" t="26768" r="69348" b="22252"/>
          <a:stretch/>
        </p:blipFill>
        <p:spPr>
          <a:xfrm>
            <a:off x="7458325" y="2539904"/>
            <a:ext cx="1176792" cy="37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7D94FC-B4D6-419E-91D3-031B89DFC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7" y="392959"/>
            <a:ext cx="4810676" cy="50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4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2F3C65-C7C3-43BD-9F13-1C786F7AB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2" t="2666" r="6218" b="8175"/>
          <a:stretch/>
        </p:blipFill>
        <p:spPr>
          <a:xfrm>
            <a:off x="231913" y="0"/>
            <a:ext cx="11728174" cy="6858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3F8E25-726C-4275-AC5D-47FEB76C6470}"/>
              </a:ext>
            </a:extLst>
          </p:cNvPr>
          <p:cNvSpPr txBox="1"/>
          <p:nvPr/>
        </p:nvSpPr>
        <p:spPr>
          <a:xfrm>
            <a:off x="8931349" y="0"/>
            <a:ext cx="426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Also grammar book p.81-83</a:t>
            </a:r>
          </a:p>
        </p:txBody>
      </p:sp>
    </p:spTree>
    <p:extLst>
      <p:ext uri="{BB962C8B-B14F-4D97-AF65-F5344CB8AC3E}">
        <p14:creationId xmlns:p14="http://schemas.microsoft.com/office/powerpoint/2010/main" val="52174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6E17D7-830A-402B-86A8-519B80A8B0E8}"/>
              </a:ext>
            </a:extLst>
          </p:cNvPr>
          <p:cNvSpPr/>
          <p:nvPr/>
        </p:nvSpPr>
        <p:spPr>
          <a:xfrm>
            <a:off x="5069623" y="2143207"/>
            <a:ext cx="20527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Reflexive verbs</a:t>
            </a:r>
          </a:p>
        </p:txBody>
      </p:sp>
    </p:spTree>
    <p:extLst>
      <p:ext uri="{BB962C8B-B14F-4D97-AF65-F5344CB8AC3E}">
        <p14:creationId xmlns:p14="http://schemas.microsoft.com/office/powerpoint/2010/main" val="354316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C7DE25-EBE3-408B-BC5D-0544AD4337B7}"/>
              </a:ext>
            </a:extLst>
          </p:cNvPr>
          <p:cNvSpPr txBox="1"/>
          <p:nvPr/>
        </p:nvSpPr>
        <p:spPr>
          <a:xfrm>
            <a:off x="524787" y="644056"/>
            <a:ext cx="5820353" cy="4801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Have a go: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D9B752-F2A8-4E00-9140-F3BA4F192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78004"/>
              </p:ext>
            </p:extLst>
          </p:nvPr>
        </p:nvGraphicFramePr>
        <p:xfrm>
          <a:off x="1001866" y="1569818"/>
          <a:ext cx="4691976" cy="3123438"/>
        </p:xfrm>
        <a:graphic>
          <a:graphicData uri="http://schemas.openxmlformats.org/drawingml/2006/table">
            <a:tbl>
              <a:tblPr/>
              <a:tblGrid>
                <a:gridCol w="1379994">
                  <a:extLst>
                    <a:ext uri="{9D8B030D-6E8A-4147-A177-3AD203B41FA5}">
                      <a16:colId xmlns:a16="http://schemas.microsoft.com/office/drawing/2014/main" val="1836640579"/>
                    </a:ext>
                  </a:extLst>
                </a:gridCol>
                <a:gridCol w="1007394">
                  <a:extLst>
                    <a:ext uri="{9D8B030D-6E8A-4147-A177-3AD203B41FA5}">
                      <a16:colId xmlns:a16="http://schemas.microsoft.com/office/drawing/2014/main" val="705117939"/>
                    </a:ext>
                  </a:extLst>
                </a:gridCol>
                <a:gridCol w="1241992">
                  <a:extLst>
                    <a:ext uri="{9D8B030D-6E8A-4147-A177-3AD203B41FA5}">
                      <a16:colId xmlns:a16="http://schemas.microsoft.com/office/drawing/2014/main" val="3554594095"/>
                    </a:ext>
                  </a:extLst>
                </a:gridCol>
                <a:gridCol w="1062596">
                  <a:extLst>
                    <a:ext uri="{9D8B030D-6E8A-4147-A177-3AD203B41FA5}">
                      <a16:colId xmlns:a16="http://schemas.microsoft.com/office/drawing/2014/main" val="3566806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ich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wir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46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du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ihr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1721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err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er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 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 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 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8114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sie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13581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es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Sie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51496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man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err="1">
                          <a:solidFill>
                            <a:srgbClr val="000000"/>
                          </a:solidFill>
                          <a:effectLst/>
                          <a:latin typeface="Short Stack"/>
                          <a:ea typeface="Short Stack"/>
                          <a:cs typeface="Short Stack"/>
                        </a:rPr>
                        <a:t>sie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91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43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507</Words>
  <Application>Microsoft Office PowerPoint</Application>
  <PresentationFormat>Widescreen</PresentationFormat>
  <Paragraphs>183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Short Stack</vt:lpstr>
      <vt:lpstr>Office Theme</vt:lpstr>
      <vt:lpstr>PowerPoint Presentation</vt:lpstr>
      <vt:lpstr>PowerPoint Presentation</vt:lpstr>
      <vt:lpstr>Answers: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 book p.6 answers: </vt:lpstr>
      <vt:lpstr>Grammar book p.6 answers</vt:lpstr>
      <vt:lpstr>PowerPoint Presentation</vt:lpstr>
      <vt:lpstr>PowerPoint Presentation</vt:lpstr>
      <vt:lpstr>P.13 answers </vt:lpstr>
      <vt:lpstr>P.13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hollis</dc:creator>
  <cp:lastModifiedBy>benjamin hollis</cp:lastModifiedBy>
  <cp:revision>13</cp:revision>
  <dcterms:created xsi:type="dcterms:W3CDTF">2020-04-29T10:25:17Z</dcterms:created>
  <dcterms:modified xsi:type="dcterms:W3CDTF">2020-04-30T09:08:49Z</dcterms:modified>
</cp:coreProperties>
</file>