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76" r:id="rId3"/>
    <p:sldId id="299" r:id="rId4"/>
    <p:sldId id="330" r:id="rId5"/>
    <p:sldId id="332" r:id="rId6"/>
    <p:sldId id="333" r:id="rId7"/>
    <p:sldId id="334" r:id="rId8"/>
    <p:sldId id="329" r:id="rId9"/>
    <p:sldId id="335" r:id="rId10"/>
    <p:sldId id="287" r:id="rId11"/>
    <p:sldId id="289" r:id="rId12"/>
    <p:sldId id="337" r:id="rId13"/>
    <p:sldId id="33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CC0099"/>
    <a:srgbClr val="0000FF"/>
    <a:srgbClr val="10F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196626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146968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411087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CD2AB8-7E53-479E-9351-A24574BCF8D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9863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CD2AB8-7E53-479E-9351-A24574BCF8D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329492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DCD2AB8-7E53-479E-9351-A24574BCF8D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385524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CD2AB8-7E53-479E-9351-A24574BCF8DC}"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248213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DCD2AB8-7E53-479E-9351-A24574BCF8DC}"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53152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D2AB8-7E53-479E-9351-A24574BCF8DC}"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239787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CD2AB8-7E53-479E-9351-A24574BCF8D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105123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CD2AB8-7E53-479E-9351-A24574BCF8D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70BFCC-06E3-4675-9B3A-95AF6478AE82}" type="slidenum">
              <a:rPr lang="en-GB" smtClean="0"/>
              <a:t>‹#›</a:t>
            </a:fld>
            <a:endParaRPr lang="en-GB"/>
          </a:p>
        </p:txBody>
      </p:sp>
    </p:spTree>
    <p:extLst>
      <p:ext uri="{BB962C8B-B14F-4D97-AF65-F5344CB8AC3E}">
        <p14:creationId xmlns:p14="http://schemas.microsoft.com/office/powerpoint/2010/main" val="32344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D2AB8-7E53-479E-9351-A24574BCF8DC}" type="datetimeFigureOut">
              <a:rPr lang="en-GB" smtClean="0"/>
              <a:t>08/07/2020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0BFCC-06E3-4675-9B3A-95AF6478AE82}" type="slidenum">
              <a:rPr lang="en-GB" smtClean="0"/>
              <a:t>‹#›</a:t>
            </a:fld>
            <a:endParaRPr lang="en-GB"/>
          </a:p>
        </p:txBody>
      </p:sp>
    </p:spTree>
    <p:extLst>
      <p:ext uri="{BB962C8B-B14F-4D97-AF65-F5344CB8AC3E}">
        <p14:creationId xmlns:p14="http://schemas.microsoft.com/office/powerpoint/2010/main" val="280737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p:spPr>
        <p:txBody>
          <a:bodyPr>
            <a:normAutofit fontScale="90000"/>
          </a:bodyPr>
          <a:lstStyle/>
          <a:p>
            <a:r>
              <a:rPr lang="en-US" sz="4000" b="1" u="sng" dirty="0"/>
              <a:t>SPANISH VERBS: REFLEXIVE VERBS</a:t>
            </a:r>
            <a:br>
              <a:rPr lang="en-US" sz="4000" b="1" u="sng" dirty="0"/>
            </a:br>
            <a:r>
              <a:rPr lang="en-US" sz="3100" b="1" dirty="0"/>
              <a:t>Who is doing the verb?</a:t>
            </a:r>
            <a:br>
              <a:rPr lang="en-US" sz="3100" b="1" dirty="0"/>
            </a:br>
            <a:r>
              <a:rPr lang="en-US" sz="3100" b="1" dirty="0"/>
              <a:t>Which reflexive pronoun do I need?</a:t>
            </a:r>
          </a:p>
        </p:txBody>
      </p:sp>
      <p:sp>
        <p:nvSpPr>
          <p:cNvPr id="2051" name="Rectangle 3"/>
          <p:cNvSpPr>
            <a:spLocks noGrp="1" noChangeArrowheads="1"/>
          </p:cNvSpPr>
          <p:nvPr>
            <p:ph type="subTitle" idx="1"/>
          </p:nvPr>
        </p:nvSpPr>
        <p:spPr>
          <a:xfrm>
            <a:off x="323529" y="3886200"/>
            <a:ext cx="8537896" cy="1752600"/>
          </a:xfrm>
        </p:spPr>
        <p:txBody>
          <a:bodyPr>
            <a:normAutofit/>
          </a:bodyPr>
          <a:lstStyle/>
          <a:p>
            <a:pPr eaLnBrk="1" hangingPunct="1">
              <a:lnSpc>
                <a:spcPct val="80000"/>
              </a:lnSpc>
            </a:pPr>
            <a:endParaRPr lang="en-US" sz="2000" b="1" u="sng" dirty="0"/>
          </a:p>
          <a:p>
            <a:pPr eaLnBrk="1" hangingPunct="1">
              <a:lnSpc>
                <a:spcPct val="80000"/>
              </a:lnSpc>
            </a:pPr>
            <a:r>
              <a:rPr lang="en-US" sz="2000" b="1" u="sng" dirty="0"/>
              <a:t>AIMS:</a:t>
            </a:r>
          </a:p>
          <a:p>
            <a:pPr eaLnBrk="1" hangingPunct="1">
              <a:lnSpc>
                <a:spcPct val="80000"/>
              </a:lnSpc>
            </a:pPr>
            <a:r>
              <a:rPr lang="en-US" sz="2000" b="1" dirty="0"/>
              <a:t>To learn what a reflexive verb is.</a:t>
            </a:r>
          </a:p>
          <a:p>
            <a:pPr eaLnBrk="1" hangingPunct="1">
              <a:lnSpc>
                <a:spcPct val="80000"/>
              </a:lnSpc>
            </a:pPr>
            <a:r>
              <a:rPr lang="en-US" sz="2000" b="1" dirty="0"/>
              <a:t>To learn how to form regular and irregular reflexive verbs.</a:t>
            </a: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524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311775"/>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3340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841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3657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5365750"/>
            <a:ext cx="86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61531"/>
            <a:ext cx="2160240" cy="162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179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1143000"/>
          </a:xfrm>
        </p:spPr>
        <p:txBody>
          <a:bodyPr>
            <a:noAutofit/>
          </a:bodyPr>
          <a:lstStyle/>
          <a:p>
            <a:r>
              <a:rPr lang="en-GB" sz="2000" b="1" dirty="0"/>
              <a:t>The main difference with reflexive verbs is the presence of the reflexive pronoun. Look at the endings of the following verbs and decide on the correct reflexive pronoun. </a:t>
            </a:r>
            <a:br>
              <a:rPr lang="en-GB" sz="2000" b="1" dirty="0"/>
            </a:br>
            <a:r>
              <a:rPr lang="en-GB" sz="2000" b="1" dirty="0"/>
              <a:t>Only use the verbs you have just copied down to help you if you need to!</a:t>
            </a:r>
            <a:br>
              <a:rPr lang="en-GB" sz="2000" b="1" dirty="0"/>
            </a:br>
            <a:br>
              <a:rPr lang="en-GB" sz="2000" b="1" dirty="0"/>
            </a:br>
            <a:r>
              <a:rPr lang="en-GB" sz="2000" b="1" dirty="0"/>
              <a:t>Pause the video, complete the activity, then self-mark. </a:t>
            </a:r>
            <a:br>
              <a:rPr lang="en-GB" sz="2000" b="1" dirty="0"/>
            </a:br>
            <a:r>
              <a:rPr lang="en-GB" sz="2000" b="1" dirty="0"/>
              <a:t>If you get it wrong, correct your answer so you learn from your mistake.</a:t>
            </a:r>
          </a:p>
        </p:txBody>
      </p:sp>
      <p:sp>
        <p:nvSpPr>
          <p:cNvPr id="3" name="Content Placeholder 2"/>
          <p:cNvSpPr>
            <a:spLocks noGrp="1"/>
          </p:cNvSpPr>
          <p:nvPr>
            <p:ph sz="half" idx="1"/>
          </p:nvPr>
        </p:nvSpPr>
        <p:spPr>
          <a:xfrm>
            <a:off x="467544" y="2332037"/>
            <a:ext cx="4038600" cy="4525963"/>
          </a:xfrm>
        </p:spPr>
        <p:txBody>
          <a:bodyPr>
            <a:normAutofit/>
          </a:bodyPr>
          <a:lstStyle/>
          <a:p>
            <a:pPr marL="514350" indent="-514350">
              <a:buFont typeface="+mj-lt"/>
              <a:buAutoNum type="arabicPeriod"/>
            </a:pPr>
            <a:r>
              <a:rPr lang="en-GB" dirty="0"/>
              <a:t>______ </a:t>
            </a:r>
            <a:r>
              <a:rPr lang="en-GB" dirty="0" err="1"/>
              <a:t>lavo</a:t>
            </a:r>
            <a:r>
              <a:rPr lang="en-GB" dirty="0"/>
              <a:t>.</a:t>
            </a:r>
          </a:p>
          <a:p>
            <a:pPr marL="514350" indent="-514350">
              <a:buFont typeface="+mj-lt"/>
              <a:buAutoNum type="arabicPeriod"/>
            </a:pPr>
            <a:r>
              <a:rPr lang="en-GB" dirty="0"/>
              <a:t>______ </a:t>
            </a:r>
            <a:r>
              <a:rPr lang="en-GB" dirty="0" err="1"/>
              <a:t>despierta</a:t>
            </a:r>
            <a:r>
              <a:rPr lang="en-GB" dirty="0"/>
              <a:t>.</a:t>
            </a:r>
          </a:p>
          <a:p>
            <a:pPr marL="514350" indent="-514350">
              <a:buFont typeface="+mj-lt"/>
              <a:buAutoNum type="arabicPeriod"/>
            </a:pPr>
            <a:r>
              <a:rPr lang="en-GB" dirty="0"/>
              <a:t>______ </a:t>
            </a:r>
            <a:r>
              <a:rPr lang="en-GB" dirty="0" err="1"/>
              <a:t>levantamos</a:t>
            </a:r>
            <a:r>
              <a:rPr lang="en-GB" dirty="0"/>
              <a:t>.</a:t>
            </a:r>
          </a:p>
          <a:p>
            <a:pPr marL="514350" indent="-514350">
              <a:buFont typeface="+mj-lt"/>
              <a:buAutoNum type="arabicPeriod"/>
            </a:pPr>
            <a:r>
              <a:rPr lang="en-GB" dirty="0"/>
              <a:t>______ </a:t>
            </a:r>
            <a:r>
              <a:rPr lang="en-GB" dirty="0" err="1"/>
              <a:t>vestís</a:t>
            </a:r>
            <a:r>
              <a:rPr lang="en-GB" dirty="0"/>
              <a:t>.</a:t>
            </a:r>
          </a:p>
          <a:p>
            <a:pPr marL="514350" indent="-514350">
              <a:buFont typeface="+mj-lt"/>
              <a:buAutoNum type="arabicPeriod"/>
            </a:pPr>
            <a:r>
              <a:rPr lang="en-GB" dirty="0"/>
              <a:t>______ </a:t>
            </a:r>
            <a:r>
              <a:rPr lang="en-GB" dirty="0" err="1"/>
              <a:t>duchas</a:t>
            </a:r>
            <a:r>
              <a:rPr lang="en-GB" dirty="0"/>
              <a:t>.</a:t>
            </a:r>
          </a:p>
          <a:p>
            <a:pPr marL="514350" indent="-514350">
              <a:buFont typeface="+mj-lt"/>
              <a:buAutoNum type="arabicPeriod"/>
            </a:pPr>
            <a:r>
              <a:rPr lang="en-GB" dirty="0"/>
              <a:t>______ </a:t>
            </a:r>
            <a:r>
              <a:rPr lang="en-GB" dirty="0" err="1"/>
              <a:t>acuesto</a:t>
            </a:r>
            <a:r>
              <a:rPr lang="en-GB" dirty="0"/>
              <a:t>.</a:t>
            </a:r>
          </a:p>
          <a:p>
            <a:pPr marL="514350" indent="-514350">
              <a:buFont typeface="+mj-lt"/>
              <a:buAutoNum type="arabicPeriod"/>
            </a:pPr>
            <a:r>
              <a:rPr lang="en-GB" dirty="0"/>
              <a:t>______ </a:t>
            </a:r>
            <a:r>
              <a:rPr lang="en-GB" dirty="0" err="1"/>
              <a:t>prepara</a:t>
            </a:r>
            <a:r>
              <a:rPr lang="en-GB" dirty="0"/>
              <a:t>.</a:t>
            </a:r>
          </a:p>
          <a:p>
            <a:pPr marL="514350" indent="-514350">
              <a:buFont typeface="+mj-lt"/>
              <a:buAutoNum type="arabicPeriod"/>
            </a:pPr>
            <a:r>
              <a:rPr lang="en-GB" dirty="0"/>
              <a:t>______ </a:t>
            </a:r>
            <a:r>
              <a:rPr lang="en-GB" dirty="0" err="1"/>
              <a:t>peinan</a:t>
            </a:r>
            <a:r>
              <a:rPr lang="en-GB" dirty="0"/>
              <a:t>.</a:t>
            </a:r>
          </a:p>
          <a:p>
            <a:pPr marL="514350" indent="-514350">
              <a:buFont typeface="+mj-lt"/>
              <a:buAutoNum type="arabicPeriod"/>
            </a:pPr>
            <a:endParaRPr lang="en-GB" dirty="0"/>
          </a:p>
          <a:p>
            <a:pPr marL="514350" indent="-514350">
              <a:buFont typeface="+mj-lt"/>
              <a:buAutoNum type="arabicPeriod"/>
            </a:pPr>
            <a:endParaRPr lang="en-GB" dirty="0"/>
          </a:p>
        </p:txBody>
      </p:sp>
      <p:sp>
        <p:nvSpPr>
          <p:cNvPr id="4" name="Content Placeholder 3"/>
          <p:cNvSpPr>
            <a:spLocks noGrp="1"/>
          </p:cNvSpPr>
          <p:nvPr>
            <p:ph sz="half" idx="2"/>
          </p:nvPr>
        </p:nvSpPr>
        <p:spPr>
          <a:xfrm>
            <a:off x="1115616" y="2305606"/>
            <a:ext cx="7639000" cy="4525963"/>
          </a:xfrm>
        </p:spPr>
        <p:txBody>
          <a:bodyPr>
            <a:normAutofit/>
          </a:bodyPr>
          <a:lstStyle/>
          <a:p>
            <a:pPr marL="0" indent="0">
              <a:buNone/>
            </a:pPr>
            <a:r>
              <a:rPr lang="en-GB" dirty="0"/>
              <a:t>  me</a:t>
            </a:r>
          </a:p>
          <a:p>
            <a:pPr marL="0" indent="0">
              <a:buNone/>
            </a:pPr>
            <a:r>
              <a:rPr lang="en-GB" dirty="0"/>
              <a:t>  se</a:t>
            </a:r>
          </a:p>
          <a:p>
            <a:pPr marL="0" indent="0">
              <a:buNone/>
            </a:pPr>
            <a:r>
              <a:rPr lang="en-GB" dirty="0"/>
              <a:t>  </a:t>
            </a:r>
            <a:r>
              <a:rPr lang="en-GB" dirty="0" err="1"/>
              <a:t>nos</a:t>
            </a:r>
            <a:endParaRPr lang="en-GB" dirty="0"/>
          </a:p>
          <a:p>
            <a:pPr marL="0" indent="0">
              <a:buNone/>
            </a:pPr>
            <a:r>
              <a:rPr lang="en-GB" dirty="0"/>
              <a:t>  </a:t>
            </a:r>
            <a:r>
              <a:rPr lang="en-GB" dirty="0" err="1"/>
              <a:t>os</a:t>
            </a:r>
            <a:endParaRPr lang="en-GB" dirty="0"/>
          </a:p>
          <a:p>
            <a:pPr marL="0" indent="0">
              <a:buNone/>
            </a:pPr>
            <a:r>
              <a:rPr lang="en-GB" dirty="0"/>
              <a:t>  </a:t>
            </a:r>
            <a:r>
              <a:rPr lang="en-GB" dirty="0" err="1"/>
              <a:t>te</a:t>
            </a:r>
            <a:endParaRPr lang="en-GB" dirty="0"/>
          </a:p>
          <a:p>
            <a:pPr marL="0" indent="0">
              <a:buNone/>
            </a:pPr>
            <a:r>
              <a:rPr lang="en-GB" dirty="0"/>
              <a:t>  me</a:t>
            </a:r>
          </a:p>
          <a:p>
            <a:pPr marL="0" indent="0">
              <a:buNone/>
            </a:pPr>
            <a:r>
              <a:rPr lang="en-GB" dirty="0"/>
              <a:t>   se</a:t>
            </a:r>
          </a:p>
          <a:p>
            <a:pPr marL="0" indent="0">
              <a:buNone/>
            </a:pPr>
            <a:r>
              <a:rPr lang="en-GB" dirty="0"/>
              <a:t>   se  </a:t>
            </a:r>
          </a:p>
        </p:txBody>
      </p:sp>
    </p:spTree>
    <p:extLst>
      <p:ext uri="{BB962C8B-B14F-4D97-AF65-F5344CB8AC3E}">
        <p14:creationId xmlns:p14="http://schemas.microsoft.com/office/powerpoint/2010/main" val="142098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GB" sz="1800" b="1" dirty="0"/>
              <a:t>Now translate the following verbs into English. Remember, when you look the verb up, you will see the infinitive with </a:t>
            </a:r>
            <a:r>
              <a:rPr lang="en-GB" sz="1800" b="1" i="1" dirty="0"/>
              <a:t>se </a:t>
            </a:r>
            <a:r>
              <a:rPr lang="en-GB" sz="1800" b="1" dirty="0"/>
              <a:t>at the end of the infinitive. This indicates that it is reflexive.</a:t>
            </a:r>
            <a:br>
              <a:rPr lang="en-GB" sz="1800" b="1" dirty="0"/>
            </a:br>
            <a:br>
              <a:rPr lang="en-GB" sz="1800" b="1" dirty="0"/>
            </a:br>
            <a:r>
              <a:rPr lang="en-GB" sz="1800" b="1" dirty="0"/>
              <a:t>Pause the video, complete the activity and then self-mark your work. </a:t>
            </a:r>
            <a:br>
              <a:rPr lang="en-GB" sz="1800" b="1" dirty="0"/>
            </a:br>
            <a:r>
              <a:rPr lang="en-GB" sz="1800" b="1" dirty="0"/>
              <a:t>If you get it wrong, correct your answer so you learn from your mistake.</a:t>
            </a:r>
          </a:p>
        </p:txBody>
      </p:sp>
      <p:sp>
        <p:nvSpPr>
          <p:cNvPr id="4" name="Content Placeholder 3"/>
          <p:cNvSpPr>
            <a:spLocks noGrp="1"/>
          </p:cNvSpPr>
          <p:nvPr>
            <p:ph sz="half" idx="1"/>
          </p:nvPr>
        </p:nvSpPr>
        <p:spPr>
          <a:xfrm>
            <a:off x="107504" y="2332037"/>
            <a:ext cx="4608512" cy="4525963"/>
          </a:xfrm>
        </p:spPr>
        <p:txBody>
          <a:bodyPr>
            <a:noAutofit/>
          </a:bodyPr>
          <a:lstStyle/>
          <a:p>
            <a:pPr marL="742950" indent="-742950" fontAlgn="ctr">
              <a:buFont typeface="+mj-lt"/>
              <a:buAutoNum type="arabicPeriod"/>
            </a:pPr>
            <a:r>
              <a:rPr lang="en-GB" dirty="0"/>
              <a:t>Se lava</a:t>
            </a:r>
          </a:p>
          <a:p>
            <a:pPr marL="742950" indent="-742950" fontAlgn="ctr">
              <a:buFont typeface="+mj-lt"/>
              <a:buAutoNum type="arabicPeriod"/>
            </a:pPr>
            <a:r>
              <a:rPr lang="en-GB" dirty="0" err="1"/>
              <a:t>Nos</a:t>
            </a:r>
            <a:r>
              <a:rPr lang="en-GB" dirty="0"/>
              <a:t> </a:t>
            </a:r>
            <a:r>
              <a:rPr lang="en-GB" dirty="0" err="1"/>
              <a:t>despertamos</a:t>
            </a:r>
            <a:endParaRPr lang="en-GB" dirty="0"/>
          </a:p>
          <a:p>
            <a:pPr marL="742950" indent="-742950" fontAlgn="ctr">
              <a:buFont typeface="+mj-lt"/>
              <a:buAutoNum type="arabicPeriod"/>
            </a:pPr>
            <a:r>
              <a:rPr lang="en-GB" dirty="0"/>
              <a:t>Se </a:t>
            </a:r>
            <a:r>
              <a:rPr lang="en-GB" dirty="0" err="1"/>
              <a:t>viste</a:t>
            </a:r>
            <a:endParaRPr lang="en-GB" dirty="0"/>
          </a:p>
          <a:p>
            <a:pPr marL="742950" indent="-742950" fontAlgn="ctr">
              <a:buFont typeface="+mj-lt"/>
              <a:buAutoNum type="arabicPeriod"/>
            </a:pPr>
            <a:r>
              <a:rPr lang="en-GB" dirty="0"/>
              <a:t>Me </a:t>
            </a:r>
            <a:r>
              <a:rPr lang="en-GB" dirty="0" err="1"/>
              <a:t>acuesto</a:t>
            </a:r>
            <a:endParaRPr lang="en-GB" dirty="0"/>
          </a:p>
          <a:p>
            <a:pPr marL="742950" indent="-742950" fontAlgn="ctr">
              <a:buFont typeface="+mj-lt"/>
              <a:buAutoNum type="arabicPeriod"/>
            </a:pPr>
            <a:r>
              <a:rPr lang="en-GB" dirty="0" err="1"/>
              <a:t>Te</a:t>
            </a:r>
            <a:r>
              <a:rPr lang="en-GB" dirty="0"/>
              <a:t> </a:t>
            </a:r>
            <a:r>
              <a:rPr lang="en-GB" dirty="0" err="1"/>
              <a:t>duchas</a:t>
            </a:r>
            <a:endParaRPr lang="en-GB" dirty="0"/>
          </a:p>
          <a:p>
            <a:pPr marL="742950" indent="-742950" fontAlgn="ctr">
              <a:buFont typeface="+mj-lt"/>
              <a:buAutoNum type="arabicPeriod"/>
            </a:pPr>
            <a:r>
              <a:rPr lang="en-GB" dirty="0"/>
              <a:t>Se </a:t>
            </a:r>
            <a:r>
              <a:rPr lang="en-GB" dirty="0" err="1"/>
              <a:t>levantan</a:t>
            </a:r>
            <a:endParaRPr lang="en-GB" dirty="0"/>
          </a:p>
          <a:p>
            <a:pPr marL="742950" indent="-742950" fontAlgn="ctr">
              <a:buFont typeface="+mj-lt"/>
              <a:buAutoNum type="arabicPeriod"/>
            </a:pPr>
            <a:r>
              <a:rPr lang="en-GB" dirty="0"/>
              <a:t>Me </a:t>
            </a:r>
            <a:r>
              <a:rPr lang="en-GB" dirty="0" err="1"/>
              <a:t>peino</a:t>
            </a:r>
            <a:endParaRPr lang="en-GB" dirty="0"/>
          </a:p>
          <a:p>
            <a:pPr marL="742950" indent="-742950" fontAlgn="ctr">
              <a:buFont typeface="+mj-lt"/>
              <a:buAutoNum type="arabicPeriod"/>
            </a:pPr>
            <a:r>
              <a:rPr lang="en-GB" dirty="0"/>
              <a:t>Se </a:t>
            </a:r>
            <a:r>
              <a:rPr lang="en-GB" dirty="0" err="1"/>
              <a:t>despierta</a:t>
            </a:r>
            <a:endParaRPr lang="en-GB" dirty="0"/>
          </a:p>
          <a:p>
            <a:pPr marL="742950" indent="-742950" fontAlgn="ctr">
              <a:buFont typeface="+mj-lt"/>
              <a:buAutoNum type="arabicPeriod"/>
            </a:pPr>
            <a:endParaRPr lang="en-GB" dirty="0"/>
          </a:p>
          <a:p>
            <a:endParaRPr lang="en-GB" sz="2000" dirty="0"/>
          </a:p>
        </p:txBody>
      </p:sp>
      <p:sp>
        <p:nvSpPr>
          <p:cNvPr id="8" name="Content Placeholder 7"/>
          <p:cNvSpPr>
            <a:spLocks noGrp="1"/>
          </p:cNvSpPr>
          <p:nvPr>
            <p:ph sz="half" idx="2"/>
          </p:nvPr>
        </p:nvSpPr>
        <p:spPr>
          <a:xfrm>
            <a:off x="3707904" y="2326001"/>
            <a:ext cx="5436096" cy="4525963"/>
          </a:xfrm>
        </p:spPr>
        <p:txBody>
          <a:bodyPr>
            <a:noAutofit/>
          </a:bodyPr>
          <a:lstStyle/>
          <a:p>
            <a:pPr marL="742950" lvl="0" indent="-742950">
              <a:buFont typeface="+mj-lt"/>
              <a:buAutoNum type="arabicPeriod"/>
            </a:pPr>
            <a:r>
              <a:rPr lang="en-GB" dirty="0" err="1"/>
              <a:t>He/She</a:t>
            </a:r>
            <a:r>
              <a:rPr lang="en-GB" dirty="0"/>
              <a:t> washes himself/herself</a:t>
            </a:r>
          </a:p>
          <a:p>
            <a:pPr marL="742950" lvl="0" indent="-742950">
              <a:buFont typeface="+mj-lt"/>
              <a:buAutoNum type="arabicPeriod"/>
            </a:pPr>
            <a:r>
              <a:rPr lang="en-GB" dirty="0"/>
              <a:t>We wake up</a:t>
            </a:r>
          </a:p>
          <a:p>
            <a:pPr marL="742950" lvl="0" indent="-742950">
              <a:buFont typeface="+mj-lt"/>
              <a:buAutoNum type="arabicPeriod"/>
            </a:pPr>
            <a:r>
              <a:rPr lang="en-GB" dirty="0" err="1"/>
              <a:t>He/She</a:t>
            </a:r>
            <a:r>
              <a:rPr lang="en-GB" dirty="0"/>
              <a:t> gets dressed</a:t>
            </a:r>
          </a:p>
          <a:p>
            <a:pPr marL="742950" lvl="0" indent="-742950">
              <a:buFont typeface="+mj-lt"/>
              <a:buAutoNum type="arabicPeriod"/>
            </a:pPr>
            <a:r>
              <a:rPr lang="en-GB" dirty="0"/>
              <a:t>I go to bed</a:t>
            </a:r>
          </a:p>
          <a:p>
            <a:pPr marL="742950" lvl="0" indent="-742950">
              <a:buFont typeface="+mj-lt"/>
              <a:buAutoNum type="arabicPeriod"/>
            </a:pPr>
            <a:r>
              <a:rPr lang="en-GB" dirty="0"/>
              <a:t>You (s) get showered</a:t>
            </a:r>
          </a:p>
          <a:p>
            <a:pPr marL="742950" lvl="0" indent="-742950">
              <a:buFont typeface="+mj-lt"/>
              <a:buAutoNum type="arabicPeriod"/>
            </a:pPr>
            <a:r>
              <a:rPr lang="en-GB" dirty="0"/>
              <a:t>They get up</a:t>
            </a:r>
          </a:p>
          <a:p>
            <a:pPr marL="742950" lvl="0" indent="-742950">
              <a:buFont typeface="+mj-lt"/>
              <a:buAutoNum type="arabicPeriod"/>
            </a:pPr>
            <a:r>
              <a:rPr lang="en-GB" dirty="0"/>
              <a:t>I brush</a:t>
            </a:r>
          </a:p>
          <a:p>
            <a:pPr marL="742950" lvl="0" indent="-742950">
              <a:buFont typeface="+mj-lt"/>
              <a:buAutoNum type="arabicPeriod"/>
            </a:pPr>
            <a:r>
              <a:rPr lang="en-GB" dirty="0" err="1"/>
              <a:t>He/She</a:t>
            </a:r>
            <a:r>
              <a:rPr lang="en-GB" dirty="0"/>
              <a:t> wakes up</a:t>
            </a:r>
          </a:p>
        </p:txBody>
      </p:sp>
    </p:spTree>
    <p:extLst>
      <p:ext uri="{BB962C8B-B14F-4D97-AF65-F5344CB8AC3E}">
        <p14:creationId xmlns:p14="http://schemas.microsoft.com/office/powerpoint/2010/main" val="112273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89104" y="2252441"/>
            <a:ext cx="3126904" cy="4320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0" y="260648"/>
            <a:ext cx="9144000" cy="1143000"/>
          </a:xfrm>
        </p:spPr>
        <p:txBody>
          <a:bodyPr>
            <a:noAutofit/>
          </a:bodyPr>
          <a:lstStyle/>
          <a:p>
            <a:r>
              <a:rPr lang="en-GB" sz="1800" b="1" dirty="0"/>
              <a:t>Look up the following verbs in a dictionary. You will see the words ending in AR, ER or IR plus the reflexive pronoun </a:t>
            </a:r>
            <a:r>
              <a:rPr lang="en-GB" sz="1800" b="1" i="1" dirty="0"/>
              <a:t>se</a:t>
            </a:r>
            <a:r>
              <a:rPr lang="en-GB" sz="1800" b="1" dirty="0"/>
              <a:t>. That will tell you which ending to add. Use the reminder on the right to help you if you need to.</a:t>
            </a:r>
            <a:br>
              <a:rPr lang="en-GB" sz="1800" b="1" dirty="0"/>
            </a:br>
            <a:br>
              <a:rPr lang="en-GB" sz="1800" b="1" dirty="0"/>
            </a:br>
            <a:r>
              <a:rPr lang="en-GB" sz="1800" b="1" dirty="0"/>
              <a:t>Pause the recording, complete the activity and then mark your work. If you get it wrong, correct your answer so you learn from your mistake.</a:t>
            </a:r>
          </a:p>
        </p:txBody>
      </p:sp>
      <p:sp>
        <p:nvSpPr>
          <p:cNvPr id="3" name="Content Placeholder 2"/>
          <p:cNvSpPr>
            <a:spLocks noGrp="1"/>
          </p:cNvSpPr>
          <p:nvPr>
            <p:ph sz="half" idx="1"/>
          </p:nvPr>
        </p:nvSpPr>
        <p:spPr>
          <a:xfrm>
            <a:off x="457200" y="1600200"/>
            <a:ext cx="5338936" cy="4525963"/>
          </a:xfrm>
        </p:spPr>
        <p:txBody>
          <a:bodyPr>
            <a:normAutofit/>
          </a:bodyPr>
          <a:lstStyle/>
          <a:p>
            <a:pPr marL="514350" indent="-514350">
              <a:buFont typeface="+mj-lt"/>
              <a:buAutoNum type="arabicPeriod"/>
            </a:pPr>
            <a:r>
              <a:rPr lang="en-GB" dirty="0"/>
              <a:t>(</a:t>
            </a:r>
            <a:r>
              <a:rPr lang="en-GB" dirty="0" err="1"/>
              <a:t>yo</a:t>
            </a:r>
            <a:r>
              <a:rPr lang="en-GB" dirty="0"/>
              <a:t>) me </a:t>
            </a:r>
            <a:r>
              <a:rPr lang="en-GB" dirty="0" err="1"/>
              <a:t>pein</a:t>
            </a:r>
            <a:r>
              <a:rPr lang="en-GB" dirty="0"/>
              <a:t>___</a:t>
            </a:r>
          </a:p>
          <a:p>
            <a:pPr marL="514350" indent="-514350">
              <a:buFont typeface="+mj-lt"/>
              <a:buAutoNum type="arabicPeriod"/>
            </a:pPr>
            <a:r>
              <a:rPr lang="en-GB" dirty="0"/>
              <a:t>(</a:t>
            </a:r>
            <a:r>
              <a:rPr lang="en-GB" dirty="0" err="1"/>
              <a:t>él</a:t>
            </a:r>
            <a:r>
              <a:rPr lang="en-GB" dirty="0"/>
              <a:t>) se </a:t>
            </a:r>
            <a:r>
              <a:rPr lang="en-GB" dirty="0" err="1"/>
              <a:t>vist</a:t>
            </a:r>
            <a:r>
              <a:rPr lang="en-GB" dirty="0"/>
              <a:t>___</a:t>
            </a:r>
          </a:p>
          <a:p>
            <a:pPr marL="514350" indent="-514350">
              <a:buFont typeface="+mj-lt"/>
              <a:buAutoNum type="arabicPeriod"/>
            </a:pPr>
            <a:r>
              <a:rPr lang="en-GB" dirty="0"/>
              <a:t>(</a:t>
            </a:r>
            <a:r>
              <a:rPr lang="en-GB" dirty="0" err="1"/>
              <a:t>nosotros</a:t>
            </a:r>
            <a:r>
              <a:rPr lang="en-GB" dirty="0"/>
              <a:t>) </a:t>
            </a:r>
            <a:r>
              <a:rPr lang="en-GB" dirty="0" err="1"/>
              <a:t>nos</a:t>
            </a:r>
            <a:r>
              <a:rPr lang="en-GB" dirty="0"/>
              <a:t> </a:t>
            </a:r>
            <a:r>
              <a:rPr lang="en-GB" dirty="0" err="1"/>
              <a:t>acost</a:t>
            </a:r>
            <a:r>
              <a:rPr lang="en-GB" dirty="0"/>
              <a:t>___</a:t>
            </a:r>
          </a:p>
          <a:p>
            <a:pPr marL="514350" indent="-514350">
              <a:buFont typeface="+mj-lt"/>
              <a:buAutoNum type="arabicPeriod"/>
            </a:pPr>
            <a:r>
              <a:rPr lang="en-GB" dirty="0"/>
              <a:t>(</a:t>
            </a:r>
            <a:r>
              <a:rPr lang="en-GB" dirty="0" err="1"/>
              <a:t>ellas</a:t>
            </a:r>
            <a:r>
              <a:rPr lang="en-GB" dirty="0"/>
              <a:t>) se </a:t>
            </a:r>
            <a:r>
              <a:rPr lang="en-GB" dirty="0" err="1"/>
              <a:t>despiert</a:t>
            </a:r>
            <a:r>
              <a:rPr lang="en-GB" dirty="0"/>
              <a:t>___</a:t>
            </a:r>
          </a:p>
          <a:p>
            <a:pPr marL="514350" indent="-514350">
              <a:buFont typeface="+mj-lt"/>
              <a:buAutoNum type="arabicPeriod"/>
            </a:pPr>
            <a:r>
              <a:rPr lang="en-GB" dirty="0"/>
              <a:t>(</a:t>
            </a:r>
            <a:r>
              <a:rPr lang="en-GB" dirty="0" err="1"/>
              <a:t>vosotras</a:t>
            </a:r>
            <a:r>
              <a:rPr lang="en-GB" dirty="0"/>
              <a:t>) </a:t>
            </a:r>
            <a:r>
              <a:rPr lang="en-GB" dirty="0" err="1"/>
              <a:t>os</a:t>
            </a:r>
            <a:r>
              <a:rPr lang="en-GB" dirty="0"/>
              <a:t> </a:t>
            </a:r>
            <a:r>
              <a:rPr lang="en-GB" dirty="0" err="1"/>
              <a:t>duch</a:t>
            </a:r>
            <a:r>
              <a:rPr lang="en-GB" dirty="0"/>
              <a:t>___</a:t>
            </a:r>
          </a:p>
          <a:p>
            <a:pPr marL="514350" indent="-514350">
              <a:buFont typeface="+mj-lt"/>
              <a:buAutoNum type="arabicPeriod"/>
            </a:pPr>
            <a:r>
              <a:rPr lang="en-GB" dirty="0"/>
              <a:t>(</a:t>
            </a:r>
            <a:r>
              <a:rPr lang="en-GB" dirty="0" err="1"/>
              <a:t>tú</a:t>
            </a:r>
            <a:r>
              <a:rPr lang="en-GB" dirty="0"/>
              <a:t>) </a:t>
            </a:r>
            <a:r>
              <a:rPr lang="en-GB" dirty="0" err="1"/>
              <a:t>te</a:t>
            </a:r>
            <a:r>
              <a:rPr lang="en-GB" dirty="0"/>
              <a:t> </a:t>
            </a:r>
            <a:r>
              <a:rPr lang="en-GB" dirty="0" err="1"/>
              <a:t>vist</a:t>
            </a:r>
            <a:r>
              <a:rPr lang="en-GB" dirty="0"/>
              <a:t>___</a:t>
            </a:r>
          </a:p>
          <a:p>
            <a:endParaRPr lang="en-GB" dirty="0"/>
          </a:p>
        </p:txBody>
      </p:sp>
      <p:sp>
        <p:nvSpPr>
          <p:cNvPr id="4" name="Content Placeholder 3"/>
          <p:cNvSpPr>
            <a:spLocks noGrp="1"/>
          </p:cNvSpPr>
          <p:nvPr>
            <p:ph sz="half" idx="2"/>
          </p:nvPr>
        </p:nvSpPr>
        <p:spPr>
          <a:xfrm>
            <a:off x="2123728" y="1556792"/>
            <a:ext cx="3384376" cy="4525963"/>
          </a:xfrm>
        </p:spPr>
        <p:txBody>
          <a:bodyPr>
            <a:normAutofit/>
          </a:bodyPr>
          <a:lstStyle/>
          <a:p>
            <a:pPr marL="0" indent="0">
              <a:buNone/>
            </a:pPr>
            <a:r>
              <a:rPr lang="en-GB" dirty="0"/>
              <a:t>          o</a:t>
            </a:r>
          </a:p>
          <a:p>
            <a:pPr marL="0" indent="0">
              <a:buNone/>
            </a:pPr>
            <a:r>
              <a:rPr lang="en-GB" dirty="0"/>
              <a:t>      e</a:t>
            </a:r>
          </a:p>
          <a:p>
            <a:pPr marL="0" indent="0">
              <a:buNone/>
            </a:pPr>
            <a:r>
              <a:rPr lang="en-GB" dirty="0"/>
              <a:t>                      </a:t>
            </a:r>
            <a:r>
              <a:rPr lang="en-GB" dirty="0" err="1"/>
              <a:t>amos</a:t>
            </a:r>
            <a:endParaRPr lang="en-GB" dirty="0"/>
          </a:p>
          <a:p>
            <a:pPr marL="0" indent="0">
              <a:buNone/>
            </a:pPr>
            <a:r>
              <a:rPr lang="en-GB" dirty="0"/>
              <a:t>                  an</a:t>
            </a:r>
          </a:p>
          <a:p>
            <a:pPr marL="0" indent="0">
              <a:buNone/>
            </a:pPr>
            <a:r>
              <a:rPr lang="en-GB" dirty="0"/>
              <a:t>                   </a:t>
            </a:r>
            <a:r>
              <a:rPr lang="en-GB" dirty="0" err="1"/>
              <a:t>áis</a:t>
            </a:r>
            <a:endParaRPr lang="en-GB" dirty="0"/>
          </a:p>
          <a:p>
            <a:pPr marL="0" indent="0">
              <a:buNone/>
            </a:pPr>
            <a:r>
              <a:rPr lang="en-GB" dirty="0"/>
              <a:t>     </a:t>
            </a:r>
            <a:r>
              <a:rPr lang="en-GB" dirty="0" err="1"/>
              <a:t>es</a:t>
            </a:r>
            <a:endParaRPr lang="en-GB" dirty="0"/>
          </a:p>
          <a:p>
            <a:pPr marL="0" indent="0">
              <a:buNone/>
            </a:pPr>
            <a:r>
              <a:rPr lang="en-GB" dirty="0"/>
              <a:t>       </a:t>
            </a:r>
          </a:p>
        </p:txBody>
      </p:sp>
      <p:sp>
        <p:nvSpPr>
          <p:cNvPr id="6" name="TextBox 5"/>
          <p:cNvSpPr txBox="1"/>
          <p:nvPr/>
        </p:nvSpPr>
        <p:spPr>
          <a:xfrm>
            <a:off x="6084168" y="2163999"/>
            <a:ext cx="3131840" cy="523220"/>
          </a:xfrm>
          <a:prstGeom prst="rect">
            <a:avLst/>
          </a:prstGeom>
          <a:noFill/>
        </p:spPr>
        <p:txBody>
          <a:bodyPr wrap="square" rtlCol="0">
            <a:spAutoFit/>
          </a:bodyPr>
          <a:lstStyle/>
          <a:p>
            <a:pPr algn="ctr"/>
            <a:r>
              <a:rPr lang="en-GB" sz="2800" b="1" dirty="0"/>
              <a:t>REMINDER</a:t>
            </a:r>
          </a:p>
        </p:txBody>
      </p:sp>
      <p:graphicFrame>
        <p:nvGraphicFramePr>
          <p:cNvPr id="9" name="Table 8"/>
          <p:cNvGraphicFramePr>
            <a:graphicFrameLocks noGrp="1"/>
          </p:cNvGraphicFramePr>
          <p:nvPr>
            <p:extLst>
              <p:ext uri="{D42A27DB-BD31-4B8C-83A1-F6EECF244321}">
                <p14:modId xmlns:p14="http://schemas.microsoft.com/office/powerpoint/2010/main" val="1402350763"/>
              </p:ext>
            </p:extLst>
          </p:nvPr>
        </p:nvGraphicFramePr>
        <p:xfrm>
          <a:off x="6071593" y="2650922"/>
          <a:ext cx="3065511" cy="3333084"/>
        </p:xfrm>
        <a:graphic>
          <a:graphicData uri="http://schemas.openxmlformats.org/drawingml/2006/table">
            <a:tbl>
              <a:tblPr firstRow="1" firstCol="1" bandRow="1">
                <a:tableStyleId>{5C22544A-7EE6-4342-B048-85BDC9FD1C3A}</a:tableStyleId>
              </a:tblPr>
              <a:tblGrid>
                <a:gridCol w="1021837">
                  <a:extLst>
                    <a:ext uri="{9D8B030D-6E8A-4147-A177-3AD203B41FA5}">
                      <a16:colId xmlns:a16="http://schemas.microsoft.com/office/drawing/2014/main" val="20000"/>
                    </a:ext>
                  </a:extLst>
                </a:gridCol>
                <a:gridCol w="1021837">
                  <a:extLst>
                    <a:ext uri="{9D8B030D-6E8A-4147-A177-3AD203B41FA5}">
                      <a16:colId xmlns:a16="http://schemas.microsoft.com/office/drawing/2014/main" val="20001"/>
                    </a:ext>
                  </a:extLst>
                </a:gridCol>
                <a:gridCol w="1021837">
                  <a:extLst>
                    <a:ext uri="{9D8B030D-6E8A-4147-A177-3AD203B41FA5}">
                      <a16:colId xmlns:a16="http://schemas.microsoft.com/office/drawing/2014/main" val="20002"/>
                    </a:ext>
                  </a:extLst>
                </a:gridCol>
              </a:tblGrid>
              <a:tr h="610221">
                <a:tc>
                  <a:txBody>
                    <a:bodyPr/>
                    <a:lstStyle/>
                    <a:p>
                      <a:pPr algn="ctr">
                        <a:lnSpc>
                          <a:spcPct val="115000"/>
                        </a:lnSpc>
                        <a:spcAft>
                          <a:spcPts val="0"/>
                        </a:spcAft>
                      </a:pPr>
                      <a:r>
                        <a:rPr lang="en-GB" sz="3600" dirty="0">
                          <a:solidFill>
                            <a:schemeClr val="tx1"/>
                          </a:solidFill>
                          <a:effectLst/>
                          <a:latin typeface="Calibri"/>
                          <a:ea typeface="Calibri"/>
                          <a:cs typeface="Times New Roman"/>
                        </a:rPr>
                        <a:t>-AR</a:t>
                      </a:r>
                    </a:p>
                  </a:txBody>
                  <a:tcPr marL="68580" marR="68580" marT="0" marB="0" anchor="ctr"/>
                </a:tc>
                <a:tc>
                  <a:txBody>
                    <a:bodyPr/>
                    <a:lstStyle/>
                    <a:p>
                      <a:pPr algn="ctr">
                        <a:lnSpc>
                          <a:spcPct val="115000"/>
                        </a:lnSpc>
                        <a:spcAft>
                          <a:spcPts val="0"/>
                        </a:spcAft>
                      </a:pPr>
                      <a:r>
                        <a:rPr lang="en-GB" sz="3600" dirty="0">
                          <a:solidFill>
                            <a:schemeClr val="tx1"/>
                          </a:solidFill>
                          <a:effectLst/>
                          <a:latin typeface="Calibri"/>
                          <a:ea typeface="Calibri"/>
                          <a:cs typeface="Times New Roman"/>
                        </a:rPr>
                        <a:t>-ER</a:t>
                      </a:r>
                    </a:p>
                  </a:txBody>
                  <a:tcPr marL="68580" marR="68580" marT="0" marB="0" anchor="ctr"/>
                </a:tc>
                <a:tc>
                  <a:txBody>
                    <a:bodyPr/>
                    <a:lstStyle/>
                    <a:p>
                      <a:pPr algn="ctr">
                        <a:lnSpc>
                          <a:spcPct val="115000"/>
                        </a:lnSpc>
                        <a:spcAft>
                          <a:spcPts val="0"/>
                        </a:spcAft>
                      </a:pPr>
                      <a:r>
                        <a:rPr lang="en-GB" sz="3600" dirty="0">
                          <a:solidFill>
                            <a:schemeClr val="tx1"/>
                          </a:solidFill>
                          <a:effectLst/>
                          <a:latin typeface="Calibri"/>
                          <a:ea typeface="Calibri"/>
                          <a:cs typeface="Times New Roman"/>
                        </a:rPr>
                        <a:t>-IR</a:t>
                      </a:r>
                    </a:p>
                  </a:txBody>
                  <a:tcPr marL="68580" marR="68580" marT="0" marB="0" anchor="ctr"/>
                </a:tc>
                <a:extLst>
                  <a:ext uri="{0D108BD9-81ED-4DB2-BD59-A6C34878D82A}">
                    <a16:rowId xmlns:a16="http://schemas.microsoft.com/office/drawing/2014/main" val="10000"/>
                  </a:ext>
                </a:extLst>
              </a:tr>
              <a:tr h="450358">
                <a:tc>
                  <a:txBody>
                    <a:bodyPr/>
                    <a:lstStyle/>
                    <a:p>
                      <a:pPr algn="l">
                        <a:lnSpc>
                          <a:spcPct val="115000"/>
                        </a:lnSpc>
                        <a:spcAft>
                          <a:spcPts val="0"/>
                        </a:spcAft>
                      </a:pPr>
                      <a:r>
                        <a:rPr lang="en-GB" sz="2000" b="1" dirty="0">
                          <a:solidFill>
                            <a:srgbClr val="CC0099"/>
                          </a:solidFill>
                          <a:effectLst/>
                          <a:latin typeface="Calibri"/>
                          <a:ea typeface="Calibri"/>
                          <a:cs typeface="Times New Roman"/>
                        </a:rPr>
                        <a:t>O</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O</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O</a:t>
                      </a:r>
                    </a:p>
                  </a:txBody>
                  <a:tcPr marL="68580" marR="68580" marT="0" marB="0" anchor="ctr">
                    <a:solidFill>
                      <a:srgbClr val="CCFFFF"/>
                    </a:solidFill>
                  </a:tcPr>
                </a:tc>
                <a:extLst>
                  <a:ext uri="{0D108BD9-81ED-4DB2-BD59-A6C34878D82A}">
                    <a16:rowId xmlns:a16="http://schemas.microsoft.com/office/drawing/2014/main" val="10001"/>
                  </a:ext>
                </a:extLst>
              </a:tr>
              <a:tr h="450358">
                <a:tc>
                  <a:txBody>
                    <a:bodyPr/>
                    <a:lstStyle/>
                    <a:p>
                      <a:pPr algn="l">
                        <a:lnSpc>
                          <a:spcPct val="115000"/>
                        </a:lnSpc>
                        <a:spcAft>
                          <a:spcPts val="0"/>
                        </a:spcAft>
                      </a:pPr>
                      <a:r>
                        <a:rPr lang="en-GB" sz="2000" b="1" dirty="0">
                          <a:solidFill>
                            <a:srgbClr val="CC0099"/>
                          </a:solidFill>
                          <a:effectLst/>
                          <a:latin typeface="Calibri"/>
                          <a:ea typeface="Calibri"/>
                          <a:cs typeface="Times New Roman"/>
                        </a:rPr>
                        <a:t>AS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ES</a:t>
                      </a:r>
                    </a:p>
                  </a:txBody>
                  <a:tcPr marL="68580" marR="68580" marT="0" marB="0" anchor="ctr">
                    <a:solidFill>
                      <a:srgbClr val="CCFFFF"/>
                    </a:solidFill>
                  </a:tcPr>
                </a:tc>
                <a:extLst>
                  <a:ext uri="{0D108BD9-81ED-4DB2-BD59-A6C34878D82A}">
                    <a16:rowId xmlns:a16="http://schemas.microsoft.com/office/drawing/2014/main" val="10002"/>
                  </a:ext>
                </a:extLst>
              </a:tr>
              <a:tr h="450358">
                <a:tc>
                  <a:txBody>
                    <a:bodyPr/>
                    <a:lstStyle/>
                    <a:p>
                      <a:pPr algn="l">
                        <a:lnSpc>
                          <a:spcPct val="115000"/>
                        </a:lnSpc>
                        <a:spcAft>
                          <a:spcPts val="0"/>
                        </a:spcAft>
                      </a:pPr>
                      <a:r>
                        <a:rPr lang="en-GB" sz="2000" b="1" dirty="0">
                          <a:solidFill>
                            <a:srgbClr val="CC0099"/>
                          </a:solidFill>
                          <a:effectLst/>
                          <a:latin typeface="Calibri"/>
                          <a:ea typeface="Calibri"/>
                          <a:cs typeface="Times New Roman"/>
                        </a:rPr>
                        <a:t>A</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a:t>
                      </a:r>
                    </a:p>
                  </a:txBody>
                  <a:tcPr marL="68580" marR="68580" marT="0" marB="0" anchor="ctr">
                    <a:solidFill>
                      <a:srgbClr val="CCFFFF"/>
                    </a:solidFill>
                  </a:tcPr>
                </a:tc>
                <a:extLst>
                  <a:ext uri="{0D108BD9-81ED-4DB2-BD59-A6C34878D82A}">
                    <a16:rowId xmlns:a16="http://schemas.microsoft.com/office/drawing/2014/main" val="10003"/>
                  </a:ext>
                </a:extLst>
              </a:tr>
              <a:tr h="450358">
                <a:tc>
                  <a:txBody>
                    <a:bodyPr/>
                    <a:lstStyle/>
                    <a:p>
                      <a:pPr algn="l">
                        <a:lnSpc>
                          <a:spcPct val="115000"/>
                        </a:lnSpc>
                        <a:spcAft>
                          <a:spcPts val="0"/>
                        </a:spcAft>
                      </a:pPr>
                      <a:r>
                        <a:rPr lang="en-GB" sz="2000" b="1" dirty="0">
                          <a:solidFill>
                            <a:srgbClr val="CC0099"/>
                          </a:solidFill>
                          <a:effectLst/>
                          <a:latin typeface="Calibri"/>
                          <a:ea typeface="Calibri"/>
                          <a:cs typeface="Times New Roman"/>
                        </a:rPr>
                        <a:t>AMOS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EMOS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IMOS</a:t>
                      </a:r>
                    </a:p>
                  </a:txBody>
                  <a:tcPr marL="68580" marR="68580" marT="0" marB="0" anchor="ctr">
                    <a:solidFill>
                      <a:srgbClr val="CCFFFF"/>
                    </a:solidFill>
                  </a:tcPr>
                </a:tc>
                <a:extLst>
                  <a:ext uri="{0D108BD9-81ED-4DB2-BD59-A6C34878D82A}">
                    <a16:rowId xmlns:a16="http://schemas.microsoft.com/office/drawing/2014/main" val="10004"/>
                  </a:ext>
                </a:extLst>
              </a:tr>
              <a:tr h="450358">
                <a:tc>
                  <a:txBody>
                    <a:bodyPr/>
                    <a:lstStyle/>
                    <a:p>
                      <a:pPr algn="l">
                        <a:lnSpc>
                          <a:spcPct val="115000"/>
                        </a:lnSpc>
                        <a:spcAft>
                          <a:spcPts val="0"/>
                        </a:spcAft>
                      </a:pPr>
                      <a:r>
                        <a:rPr lang="en-GB" sz="2000" b="1" dirty="0">
                          <a:solidFill>
                            <a:srgbClr val="CC0099"/>
                          </a:solidFill>
                          <a:effectLst/>
                          <a:latin typeface="Calibri"/>
                          <a:ea typeface="Calibri"/>
                          <a:cs typeface="Times New Roman"/>
                        </a:rPr>
                        <a:t>ÁIS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ÉIS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ÍS</a:t>
                      </a:r>
                    </a:p>
                  </a:txBody>
                  <a:tcPr marL="68580" marR="68580" marT="0" marB="0" anchor="ctr">
                    <a:solidFill>
                      <a:srgbClr val="CCFFFF"/>
                    </a:solidFill>
                  </a:tcPr>
                </a:tc>
                <a:extLst>
                  <a:ext uri="{0D108BD9-81ED-4DB2-BD59-A6C34878D82A}">
                    <a16:rowId xmlns:a16="http://schemas.microsoft.com/office/drawing/2014/main" val="10005"/>
                  </a:ext>
                </a:extLst>
              </a:tr>
              <a:tr h="450358">
                <a:tc>
                  <a:txBody>
                    <a:bodyPr/>
                    <a:lstStyle/>
                    <a:p>
                      <a:pPr algn="l">
                        <a:lnSpc>
                          <a:spcPct val="115000"/>
                        </a:lnSpc>
                        <a:spcAft>
                          <a:spcPts val="0"/>
                        </a:spcAft>
                      </a:pPr>
                      <a:r>
                        <a:rPr lang="en-GB" sz="2000" b="1" dirty="0">
                          <a:solidFill>
                            <a:srgbClr val="CC0099"/>
                          </a:solidFill>
                          <a:effectLst/>
                          <a:latin typeface="Calibri"/>
                          <a:ea typeface="Calibri"/>
                          <a:cs typeface="Times New Roman"/>
                        </a:rPr>
                        <a:t>AN</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EN</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CC0099"/>
                          </a:solidFill>
                          <a:effectLst/>
                          <a:latin typeface="Calibri"/>
                          <a:ea typeface="Calibri"/>
                          <a:cs typeface="Times New Roman"/>
                        </a:rPr>
                        <a:t>EN</a:t>
                      </a:r>
                    </a:p>
                  </a:txBody>
                  <a:tcPr marL="68580" marR="68580" marT="0" marB="0" anchor="ctr">
                    <a:solidFill>
                      <a:srgbClr val="CC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0429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p:spPr>
        <p:txBody>
          <a:bodyPr>
            <a:normAutofit fontScale="90000"/>
          </a:bodyPr>
          <a:lstStyle/>
          <a:p>
            <a:r>
              <a:rPr lang="en-US" sz="4000" b="1" u="sng" dirty="0"/>
              <a:t>SPANISH VERBS: REFLEXIVE VERBS</a:t>
            </a:r>
            <a:br>
              <a:rPr lang="en-US" sz="4000" b="1" u="sng" dirty="0"/>
            </a:br>
            <a:r>
              <a:rPr lang="en-US" sz="3100" b="1" dirty="0"/>
              <a:t>Who is doing the verb?</a:t>
            </a:r>
            <a:br>
              <a:rPr lang="en-US" sz="3100" b="1" dirty="0"/>
            </a:br>
            <a:r>
              <a:rPr lang="en-US" sz="3100" b="1" dirty="0"/>
              <a:t>Which reflexive pronoun do I need?</a:t>
            </a:r>
          </a:p>
        </p:txBody>
      </p:sp>
      <p:sp>
        <p:nvSpPr>
          <p:cNvPr id="2051" name="Rectangle 3"/>
          <p:cNvSpPr>
            <a:spLocks noGrp="1" noChangeArrowheads="1"/>
          </p:cNvSpPr>
          <p:nvPr>
            <p:ph type="subTitle" idx="1"/>
          </p:nvPr>
        </p:nvSpPr>
        <p:spPr>
          <a:xfrm>
            <a:off x="323529" y="3886200"/>
            <a:ext cx="8537896" cy="1752600"/>
          </a:xfrm>
        </p:spPr>
        <p:txBody>
          <a:bodyPr>
            <a:normAutofit/>
          </a:bodyPr>
          <a:lstStyle/>
          <a:p>
            <a:pPr eaLnBrk="1" hangingPunct="1">
              <a:lnSpc>
                <a:spcPct val="80000"/>
              </a:lnSpc>
            </a:pPr>
            <a:endParaRPr lang="en-US" sz="2000" b="1" u="sng" dirty="0"/>
          </a:p>
          <a:p>
            <a:pPr eaLnBrk="1" hangingPunct="1">
              <a:lnSpc>
                <a:spcPct val="80000"/>
              </a:lnSpc>
            </a:pPr>
            <a:r>
              <a:rPr lang="en-US" sz="2000" b="1" u="sng" dirty="0"/>
              <a:t>AIMS:</a:t>
            </a:r>
          </a:p>
          <a:p>
            <a:pPr eaLnBrk="1" hangingPunct="1">
              <a:lnSpc>
                <a:spcPct val="80000"/>
              </a:lnSpc>
            </a:pPr>
            <a:r>
              <a:rPr lang="en-US" sz="2000" b="1" dirty="0"/>
              <a:t>To learn what a reflexive verb is.</a:t>
            </a:r>
          </a:p>
          <a:p>
            <a:pPr eaLnBrk="1" hangingPunct="1">
              <a:lnSpc>
                <a:spcPct val="80000"/>
              </a:lnSpc>
            </a:pPr>
            <a:r>
              <a:rPr lang="en-US" sz="2000" b="1" dirty="0"/>
              <a:t>To learn how to form regular and irregular reflexive verbs.</a:t>
            </a: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524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311775"/>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3340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841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3657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5365750"/>
            <a:ext cx="86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61531"/>
            <a:ext cx="2160240" cy="162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809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What is a reflexive verb?</a:t>
            </a:r>
          </a:p>
        </p:txBody>
      </p:sp>
      <p:sp>
        <p:nvSpPr>
          <p:cNvPr id="5" name="Content Placeholder 4"/>
          <p:cNvSpPr>
            <a:spLocks noGrp="1"/>
          </p:cNvSpPr>
          <p:nvPr>
            <p:ph idx="1"/>
          </p:nvPr>
        </p:nvSpPr>
        <p:spPr>
          <a:xfrm>
            <a:off x="457200" y="1600200"/>
            <a:ext cx="8229600" cy="5257800"/>
          </a:xfrm>
        </p:spPr>
        <p:txBody>
          <a:bodyPr>
            <a:normAutofit fontScale="70000" lnSpcReduction="20000"/>
          </a:bodyPr>
          <a:lstStyle/>
          <a:p>
            <a:pPr marL="0" indent="0">
              <a:buNone/>
              <a:tabLst>
                <a:tab pos="457200" algn="l"/>
              </a:tabLst>
            </a:pPr>
            <a:r>
              <a:rPr lang="en-US" dirty="0"/>
              <a:t>Some verbs have a little pronoun between the subject and the verb.  They are called </a:t>
            </a:r>
            <a:r>
              <a:rPr lang="en-US" u="sng" dirty="0"/>
              <a:t>reflexive</a:t>
            </a:r>
            <a:r>
              <a:rPr lang="en-US" dirty="0"/>
              <a:t> verbs because the pronoun reflects the subject.  In other words, the verb reflects back on the person doing it.</a:t>
            </a:r>
          </a:p>
          <a:p>
            <a:pPr marL="0" indent="0">
              <a:buNone/>
              <a:tabLst>
                <a:tab pos="457200" algn="l"/>
              </a:tabLst>
            </a:pPr>
            <a:endParaRPr lang="en-US" dirty="0"/>
          </a:p>
          <a:p>
            <a:pPr marL="0" indent="0">
              <a:buNone/>
              <a:tabLst>
                <a:tab pos="457200" algn="l"/>
              </a:tabLst>
            </a:pPr>
            <a:r>
              <a:rPr lang="en-US" dirty="0"/>
              <a:t>Think about the verb “to wash”. For example, you can wash a car or you can wash (yourself), i.e. have a wash. Or the verb “to get dressed” or “to dress oneself”. When you get dressed, you are dressing “yourself”, hence why this verb is reflexive.</a:t>
            </a:r>
          </a:p>
          <a:p>
            <a:pPr>
              <a:tabLst>
                <a:tab pos="457200" algn="l"/>
              </a:tabLst>
            </a:pPr>
            <a:endParaRPr lang="en-US" dirty="0"/>
          </a:p>
          <a:p>
            <a:pPr marL="0" indent="0">
              <a:buNone/>
              <a:tabLst>
                <a:tab pos="457200" algn="l"/>
              </a:tabLst>
            </a:pPr>
            <a:r>
              <a:rPr lang="en-US" b="1" dirty="0" err="1"/>
              <a:t>Lavarse</a:t>
            </a:r>
            <a:r>
              <a:rPr lang="en-US" b="1" dirty="0"/>
              <a:t> – to wash (oneself)</a:t>
            </a:r>
          </a:p>
          <a:p>
            <a:pPr>
              <a:buFontTx/>
              <a:buChar char="•"/>
              <a:tabLst>
                <a:tab pos="457200" algn="l"/>
              </a:tabLst>
            </a:pPr>
            <a:r>
              <a:rPr lang="en-US" dirty="0"/>
              <a:t>Me </a:t>
            </a:r>
            <a:r>
              <a:rPr lang="en-US" dirty="0" err="1"/>
              <a:t>lavo</a:t>
            </a:r>
            <a:r>
              <a:rPr lang="en-US" dirty="0"/>
              <a:t>		– I wash (myself)</a:t>
            </a:r>
          </a:p>
          <a:p>
            <a:pPr>
              <a:buFontTx/>
              <a:buChar char="•"/>
              <a:tabLst>
                <a:tab pos="457200" algn="l"/>
              </a:tabLst>
            </a:pPr>
            <a:r>
              <a:rPr lang="en-US" dirty="0" err="1"/>
              <a:t>Te</a:t>
            </a:r>
            <a:r>
              <a:rPr lang="en-US" dirty="0"/>
              <a:t> lavas 		– You wash (yourself)</a:t>
            </a:r>
          </a:p>
          <a:p>
            <a:pPr>
              <a:buFontTx/>
              <a:buChar char="•"/>
              <a:tabLst>
                <a:tab pos="457200" algn="l"/>
              </a:tabLst>
            </a:pPr>
            <a:r>
              <a:rPr lang="en-US" dirty="0"/>
              <a:t>Se lava	 	– </a:t>
            </a:r>
            <a:r>
              <a:rPr lang="en-US" dirty="0" err="1"/>
              <a:t>He/She</a:t>
            </a:r>
            <a:r>
              <a:rPr lang="en-US" dirty="0"/>
              <a:t> washes (himself/herself)</a:t>
            </a:r>
          </a:p>
          <a:p>
            <a:pPr>
              <a:buFontTx/>
              <a:buChar char="•"/>
              <a:tabLst>
                <a:tab pos="457200" algn="l"/>
              </a:tabLst>
            </a:pPr>
            <a:endParaRPr lang="en-GB" dirty="0"/>
          </a:p>
          <a:p>
            <a:pPr>
              <a:tabLst>
                <a:tab pos="457200" algn="l"/>
              </a:tabLst>
            </a:pPr>
            <a:r>
              <a:rPr lang="en-GB" dirty="0"/>
              <a:t>As verbs, they follow the same patterns as other verbs in the same group, i.e. AR, ER and IR. It is only the presence of the reflexive pronoun that makes them different.</a:t>
            </a:r>
            <a:endParaRPr lang="en-US" dirty="0"/>
          </a:p>
          <a:p>
            <a:endParaRPr lang="en-GB" dirty="0"/>
          </a:p>
          <a:p>
            <a:endParaRPr lang="en-GB" dirty="0"/>
          </a:p>
        </p:txBody>
      </p:sp>
    </p:spTree>
    <p:extLst>
      <p:ext uri="{BB962C8B-B14F-4D97-AF65-F5344CB8AC3E}">
        <p14:creationId xmlns:p14="http://schemas.microsoft.com/office/powerpoint/2010/main" val="383384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28600"/>
            <a:ext cx="9144000" cy="1143000"/>
          </a:xfrm>
        </p:spPr>
        <p:txBody>
          <a:bodyPr>
            <a:normAutofit/>
          </a:bodyPr>
          <a:lstStyle/>
          <a:p>
            <a:pPr algn="l" eaLnBrk="1" hangingPunct="1"/>
            <a:r>
              <a:rPr lang="en-GB" sz="3200" dirty="0"/>
              <a:t>The full version of a </a:t>
            </a:r>
            <a:r>
              <a:rPr lang="en-GB" sz="3200" b="1" dirty="0"/>
              <a:t>present</a:t>
            </a:r>
            <a:r>
              <a:rPr lang="en-GB" sz="3200" dirty="0"/>
              <a:t> tense </a:t>
            </a:r>
            <a:r>
              <a:rPr lang="en-GB" sz="3200" b="1" dirty="0"/>
              <a:t>reflexive verb</a:t>
            </a:r>
            <a:r>
              <a:rPr lang="en-GB" sz="3200" dirty="0"/>
              <a:t>:</a:t>
            </a:r>
          </a:p>
        </p:txBody>
      </p:sp>
      <p:sp>
        <p:nvSpPr>
          <p:cNvPr id="16387" name="Rectangle 3"/>
          <p:cNvSpPr>
            <a:spLocks noGrp="1" noChangeArrowheads="1"/>
          </p:cNvSpPr>
          <p:nvPr>
            <p:ph type="body" idx="1"/>
          </p:nvPr>
        </p:nvSpPr>
        <p:spPr>
          <a:xfrm>
            <a:off x="250825" y="908720"/>
            <a:ext cx="8229600" cy="3653780"/>
          </a:xfrm>
        </p:spPr>
        <p:txBody>
          <a:bodyPr>
            <a:normAutofit/>
          </a:bodyPr>
          <a:lstStyle/>
          <a:p>
            <a:pPr marL="0" indent="0" eaLnBrk="1" hangingPunct="1">
              <a:lnSpc>
                <a:spcPct val="80000"/>
              </a:lnSpc>
              <a:buNone/>
            </a:pPr>
            <a:r>
              <a:rPr lang="en-GB" sz="2400" b="1" dirty="0" err="1"/>
              <a:t>Levantarse</a:t>
            </a:r>
            <a:r>
              <a:rPr lang="en-GB" sz="2400" b="1" dirty="0"/>
              <a:t> - to get (oneself)up</a:t>
            </a:r>
            <a:endParaRPr lang="es-ES" sz="2400" b="1" dirty="0"/>
          </a:p>
          <a:p>
            <a:pPr eaLnBrk="1" hangingPunct="1">
              <a:lnSpc>
                <a:spcPct val="80000"/>
              </a:lnSpc>
            </a:pPr>
            <a:r>
              <a:rPr lang="es-ES" dirty="0">
                <a:solidFill>
                  <a:srgbClr val="800080"/>
                </a:solidFill>
              </a:rPr>
              <a:t>Me 	</a:t>
            </a:r>
            <a:r>
              <a:rPr lang="es-ES" dirty="0">
                <a:solidFill>
                  <a:srgbClr val="0000FF"/>
                </a:solidFill>
              </a:rPr>
              <a:t>levant</a:t>
            </a:r>
            <a:r>
              <a:rPr lang="es-ES" b="1" dirty="0">
                <a:solidFill>
                  <a:srgbClr val="FF0000"/>
                </a:solidFill>
              </a:rPr>
              <a:t>o</a:t>
            </a:r>
            <a:endParaRPr lang="es-ES" b="1" dirty="0">
              <a:solidFill>
                <a:srgbClr val="FF0000"/>
              </a:solidFill>
              <a:cs typeface="Arial" charset="0"/>
            </a:endParaRPr>
          </a:p>
          <a:p>
            <a:pPr eaLnBrk="1" hangingPunct="1">
              <a:lnSpc>
                <a:spcPct val="80000"/>
              </a:lnSpc>
            </a:pPr>
            <a:r>
              <a:rPr lang="es-ES" dirty="0">
                <a:solidFill>
                  <a:srgbClr val="990099"/>
                </a:solidFill>
              </a:rPr>
              <a:t>Te 		</a:t>
            </a:r>
            <a:r>
              <a:rPr lang="es-ES" dirty="0">
                <a:solidFill>
                  <a:srgbClr val="0000FF"/>
                </a:solidFill>
              </a:rPr>
              <a:t>levant</a:t>
            </a:r>
            <a:r>
              <a:rPr lang="es-ES" b="1" dirty="0">
                <a:solidFill>
                  <a:srgbClr val="FF0000"/>
                </a:solidFill>
              </a:rPr>
              <a:t>as</a:t>
            </a:r>
            <a:r>
              <a:rPr lang="es-ES" dirty="0"/>
              <a:t> </a:t>
            </a:r>
          </a:p>
          <a:p>
            <a:pPr eaLnBrk="1" hangingPunct="1">
              <a:lnSpc>
                <a:spcPct val="80000"/>
              </a:lnSpc>
            </a:pPr>
            <a:r>
              <a:rPr lang="es-ES" dirty="0">
                <a:solidFill>
                  <a:srgbClr val="990099"/>
                </a:solidFill>
              </a:rPr>
              <a:t>Se</a:t>
            </a:r>
            <a:r>
              <a:rPr lang="es-ES" dirty="0"/>
              <a:t> 		</a:t>
            </a:r>
            <a:r>
              <a:rPr lang="es-ES" dirty="0">
                <a:solidFill>
                  <a:srgbClr val="0000FF"/>
                </a:solidFill>
              </a:rPr>
              <a:t>levant</a:t>
            </a:r>
            <a:r>
              <a:rPr lang="es-ES" b="1" dirty="0">
                <a:solidFill>
                  <a:srgbClr val="FF0000"/>
                </a:solidFill>
              </a:rPr>
              <a:t>a</a:t>
            </a:r>
            <a:r>
              <a:rPr lang="es-ES" dirty="0"/>
              <a:t> </a:t>
            </a:r>
          </a:p>
          <a:p>
            <a:pPr eaLnBrk="1" hangingPunct="1">
              <a:lnSpc>
                <a:spcPct val="80000"/>
              </a:lnSpc>
            </a:pPr>
            <a:r>
              <a:rPr lang="es-ES" dirty="0">
                <a:solidFill>
                  <a:srgbClr val="800080"/>
                </a:solidFill>
              </a:rPr>
              <a:t>Nos</a:t>
            </a:r>
            <a:r>
              <a:rPr lang="es-ES" dirty="0">
                <a:solidFill>
                  <a:srgbClr val="FF0000"/>
                </a:solidFill>
              </a:rPr>
              <a:t>	</a:t>
            </a:r>
            <a:r>
              <a:rPr lang="es-ES" dirty="0">
                <a:solidFill>
                  <a:srgbClr val="0000FF"/>
                </a:solidFill>
              </a:rPr>
              <a:t>levant</a:t>
            </a:r>
            <a:r>
              <a:rPr lang="es-ES" b="1" dirty="0">
                <a:solidFill>
                  <a:srgbClr val="FF0000"/>
                </a:solidFill>
              </a:rPr>
              <a:t>amos</a:t>
            </a:r>
          </a:p>
          <a:p>
            <a:pPr eaLnBrk="1" hangingPunct="1">
              <a:lnSpc>
                <a:spcPct val="80000"/>
              </a:lnSpc>
            </a:pPr>
            <a:r>
              <a:rPr lang="es-ES" dirty="0">
                <a:solidFill>
                  <a:srgbClr val="800080"/>
                </a:solidFill>
              </a:rPr>
              <a:t>Os 	</a:t>
            </a:r>
            <a:r>
              <a:rPr lang="es-ES" dirty="0">
                <a:solidFill>
                  <a:srgbClr val="FF0000"/>
                </a:solidFill>
              </a:rPr>
              <a:t>	</a:t>
            </a:r>
            <a:r>
              <a:rPr lang="es-ES" dirty="0">
                <a:solidFill>
                  <a:srgbClr val="0000FF"/>
                </a:solidFill>
              </a:rPr>
              <a:t>levant</a:t>
            </a:r>
            <a:r>
              <a:rPr lang="es-ES" b="1" dirty="0">
                <a:solidFill>
                  <a:srgbClr val="FF0000"/>
                </a:solidFill>
              </a:rPr>
              <a:t>áis</a:t>
            </a:r>
            <a:r>
              <a:rPr lang="es-ES" dirty="0"/>
              <a:t> </a:t>
            </a:r>
            <a:endParaRPr lang="es-ES" dirty="0">
              <a:cs typeface="Arial" charset="0"/>
            </a:endParaRPr>
          </a:p>
          <a:p>
            <a:pPr eaLnBrk="1" hangingPunct="1">
              <a:lnSpc>
                <a:spcPct val="80000"/>
              </a:lnSpc>
            </a:pPr>
            <a:r>
              <a:rPr lang="es-ES" dirty="0">
                <a:solidFill>
                  <a:srgbClr val="800080"/>
                </a:solidFill>
              </a:rPr>
              <a:t>Se 	</a:t>
            </a:r>
            <a:r>
              <a:rPr lang="es-ES" dirty="0">
                <a:solidFill>
                  <a:srgbClr val="FF0000"/>
                </a:solidFill>
              </a:rPr>
              <a:t>	</a:t>
            </a:r>
            <a:r>
              <a:rPr lang="es-ES" dirty="0">
                <a:solidFill>
                  <a:srgbClr val="0000FF"/>
                </a:solidFill>
              </a:rPr>
              <a:t>levant</a:t>
            </a:r>
            <a:r>
              <a:rPr lang="es-ES" b="1" dirty="0">
                <a:solidFill>
                  <a:srgbClr val="FF0000"/>
                </a:solidFill>
              </a:rPr>
              <a:t>an</a:t>
            </a:r>
          </a:p>
          <a:p>
            <a:pPr eaLnBrk="1" hangingPunct="1">
              <a:lnSpc>
                <a:spcPct val="80000"/>
              </a:lnSpc>
            </a:pPr>
            <a:endParaRPr lang="es-ES" dirty="0"/>
          </a:p>
          <a:p>
            <a:pPr eaLnBrk="1" hangingPunct="1">
              <a:lnSpc>
                <a:spcPct val="80000"/>
              </a:lnSpc>
              <a:buFontTx/>
              <a:buNone/>
            </a:pPr>
            <a:endParaRPr lang="es-ES" dirty="0"/>
          </a:p>
        </p:txBody>
      </p:sp>
      <p:sp>
        <p:nvSpPr>
          <p:cNvPr id="3077" name="AutoShape 5"/>
          <p:cNvSpPr>
            <a:spLocks noChangeArrowheads="1"/>
          </p:cNvSpPr>
          <p:nvPr/>
        </p:nvSpPr>
        <p:spPr bwMode="auto">
          <a:xfrm rot="18060910">
            <a:off x="4451978" y="3686721"/>
            <a:ext cx="741362" cy="2370927"/>
          </a:xfrm>
          <a:prstGeom prst="upArrow">
            <a:avLst>
              <a:gd name="adj1" fmla="val 50000"/>
              <a:gd name="adj2" fmla="val 44647"/>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8" name="AutoShape 6"/>
          <p:cNvSpPr>
            <a:spLocks noChangeArrowheads="1"/>
          </p:cNvSpPr>
          <p:nvPr/>
        </p:nvSpPr>
        <p:spPr bwMode="auto">
          <a:xfrm rot="18398643">
            <a:off x="1605606" y="4078533"/>
            <a:ext cx="457200" cy="1802295"/>
          </a:xfrm>
          <a:prstGeom prst="upArrow">
            <a:avLst>
              <a:gd name="adj1" fmla="val 50000"/>
              <a:gd name="adj2" fmla="val 66667"/>
            </a:avLst>
          </a:prstGeom>
          <a:solidFill>
            <a:srgbClr val="99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0" name="Text Box 8"/>
          <p:cNvSpPr txBox="1">
            <a:spLocks noChangeArrowheads="1"/>
          </p:cNvSpPr>
          <p:nvPr/>
        </p:nvSpPr>
        <p:spPr bwMode="auto">
          <a:xfrm>
            <a:off x="2262076" y="5807074"/>
            <a:ext cx="152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50000"/>
              </a:lnSpc>
              <a:spcBef>
                <a:spcPct val="50000"/>
              </a:spcBef>
            </a:pPr>
            <a:r>
              <a:rPr lang="en-GB" sz="2400" b="1" dirty="0">
                <a:latin typeface="Times New Roman" pitchFamily="18" charset="0"/>
              </a:rPr>
              <a:t>Reflexive</a:t>
            </a:r>
          </a:p>
          <a:p>
            <a:pPr eaLnBrk="1" hangingPunct="1">
              <a:lnSpc>
                <a:spcPct val="50000"/>
              </a:lnSpc>
              <a:spcBef>
                <a:spcPct val="50000"/>
              </a:spcBef>
            </a:pPr>
            <a:r>
              <a:rPr lang="en-GB" sz="2400" b="1" dirty="0">
                <a:latin typeface="Times New Roman" pitchFamily="18" charset="0"/>
              </a:rPr>
              <a:t>Pronoun</a:t>
            </a:r>
          </a:p>
        </p:txBody>
      </p:sp>
      <p:sp>
        <p:nvSpPr>
          <p:cNvPr id="3081" name="Text Box 9"/>
          <p:cNvSpPr txBox="1">
            <a:spLocks noChangeArrowheads="1"/>
          </p:cNvSpPr>
          <p:nvPr/>
        </p:nvSpPr>
        <p:spPr bwMode="auto">
          <a:xfrm>
            <a:off x="5795963" y="5373688"/>
            <a:ext cx="28908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400" b="1">
                <a:latin typeface="Times New Roman" pitchFamily="18" charset="0"/>
              </a:rPr>
              <a:t>Present tense endings – remember the pattern!</a:t>
            </a:r>
          </a:p>
        </p:txBody>
      </p:sp>
      <p:sp>
        <p:nvSpPr>
          <p:cNvPr id="3082" name="Rectangle 12"/>
          <p:cNvSpPr>
            <a:spLocks noChangeArrowheads="1"/>
          </p:cNvSpPr>
          <p:nvPr/>
        </p:nvSpPr>
        <p:spPr bwMode="auto">
          <a:xfrm>
            <a:off x="4644008" y="990600"/>
            <a:ext cx="4499992" cy="279844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3" name="Text Box 13"/>
          <p:cNvSpPr txBox="1">
            <a:spLocks noChangeArrowheads="1"/>
          </p:cNvSpPr>
          <p:nvPr/>
        </p:nvSpPr>
        <p:spPr bwMode="auto">
          <a:xfrm>
            <a:off x="4822659" y="990600"/>
            <a:ext cx="4321341"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t>Now conjugate these verbs that follow the same pattern:</a:t>
            </a:r>
          </a:p>
          <a:p>
            <a:pPr eaLnBrk="1" hangingPunct="1">
              <a:spcBef>
                <a:spcPct val="50000"/>
              </a:spcBef>
            </a:pPr>
            <a:r>
              <a:rPr lang="en-GB" dirty="0" err="1"/>
              <a:t>Lavarse</a:t>
            </a:r>
            <a:r>
              <a:rPr lang="en-GB" dirty="0"/>
              <a:t> – to wash / have a wash</a:t>
            </a:r>
          </a:p>
          <a:p>
            <a:pPr eaLnBrk="1" hangingPunct="1">
              <a:spcBef>
                <a:spcPct val="50000"/>
              </a:spcBef>
            </a:pPr>
            <a:r>
              <a:rPr lang="en-GB" dirty="0" err="1"/>
              <a:t>Ducharse</a:t>
            </a:r>
            <a:r>
              <a:rPr lang="en-GB" dirty="0"/>
              <a:t> </a:t>
            </a:r>
            <a:r>
              <a:rPr lang="en-GB" dirty="0">
                <a:cs typeface="Arial" charset="0"/>
              </a:rPr>
              <a:t>– to get showered / have a shower</a:t>
            </a:r>
          </a:p>
          <a:p>
            <a:pPr eaLnBrk="1" hangingPunct="1">
              <a:spcBef>
                <a:spcPct val="50000"/>
              </a:spcBef>
            </a:pPr>
            <a:r>
              <a:rPr lang="en-GB" dirty="0" err="1">
                <a:cs typeface="Arial" charset="0"/>
              </a:rPr>
              <a:t>Peinarse</a:t>
            </a:r>
            <a:r>
              <a:rPr lang="en-GB" dirty="0">
                <a:cs typeface="Arial" charset="0"/>
              </a:rPr>
              <a:t> – to brush (hair)</a:t>
            </a:r>
          </a:p>
          <a:p>
            <a:pPr eaLnBrk="1" hangingPunct="1">
              <a:spcBef>
                <a:spcPct val="50000"/>
              </a:spcBef>
            </a:pPr>
            <a:r>
              <a:rPr lang="en-GB" dirty="0" err="1">
                <a:cs typeface="Arial" charset="0"/>
              </a:rPr>
              <a:t>Preguntarse</a:t>
            </a:r>
            <a:r>
              <a:rPr lang="en-GB" dirty="0">
                <a:cs typeface="Arial" charset="0"/>
              </a:rPr>
              <a:t> – to wonder (ask oneself)</a:t>
            </a:r>
          </a:p>
          <a:p>
            <a:pPr eaLnBrk="1" hangingPunct="1">
              <a:spcBef>
                <a:spcPct val="50000"/>
              </a:spcBef>
            </a:pPr>
            <a:endParaRPr lang="en-GB" dirty="0">
              <a:cs typeface="Arial" charset="0"/>
            </a:endParaRPr>
          </a:p>
        </p:txBody>
      </p:sp>
    </p:spTree>
    <p:extLst>
      <p:ext uri="{BB962C8B-B14F-4D97-AF65-F5344CB8AC3E}">
        <p14:creationId xmlns:p14="http://schemas.microsoft.com/office/powerpoint/2010/main" val="335670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6387">
                                            <p:txEl>
                                              <p:pRg st="0" end="0"/>
                                            </p:txEl>
                                          </p:spTgt>
                                        </p:tgtEl>
                                        <p:attrNameLst>
                                          <p:attrName>ppt_x</p:attrName>
                                        </p:attrNameLst>
                                      </p:cBhvr>
                                    </p:anim>
                                    <p:anim from="0" to="-1.0" calcmode="lin" valueType="num">
                                      <p:cBhvr>
                                        <p:cTn id="8" dur="200" decel="50000" autoRev="1" fill="hold">
                                          <p:stCondLst>
                                            <p:cond delay="600"/>
                                          </p:stCondLst>
                                        </p:cTn>
                                        <p:tgtEl>
                                          <p:spTgt spid="16387">
                                            <p:txEl>
                                              <p:pRg st="0" end="0"/>
                                            </p:txEl>
                                          </p:spTgt>
                                        </p:tgtEl>
                                        <p:attrNameLst>
                                          <p:attrName>xshear</p:attrName>
                                        </p:attrNameLst>
                                      </p:cBhvr>
                                    </p:anim>
                                    <p:animScale>
                                      <p:cBhvr>
                                        <p:cTn id="9" dur="200" decel="100000" autoRev="1" fill="hold">
                                          <p:stCondLst>
                                            <p:cond delay="600"/>
                                          </p:stCondLst>
                                        </p:cTn>
                                        <p:tgtEl>
                                          <p:spTgt spid="16387">
                                            <p:txEl>
                                              <p:pRg st="0" end="0"/>
                                            </p:txEl>
                                          </p:spTgt>
                                        </p:tgtEl>
                                      </p:cBhvr>
                                      <p:from x="100000" y="100000"/>
                                      <p:to x="80000" y="100000"/>
                                    </p:animScale>
                                    <p:anim by="(#ppt_h/3+#ppt_w*0.1)" calcmode="lin" valueType="num">
                                      <p:cBhvr additive="sum">
                                        <p:cTn id="10" dur="200" decel="100000" autoRev="1" fill="hold">
                                          <p:stCondLst>
                                            <p:cond delay="600"/>
                                          </p:stCondLst>
                                        </p:cTn>
                                        <p:tgtEl>
                                          <p:spTgt spid="1638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6387">
                                            <p:txEl>
                                              <p:pRg st="1" end="1"/>
                                            </p:txEl>
                                          </p:spTgt>
                                        </p:tgtEl>
                                        <p:attrNameLst>
                                          <p:attrName>ppt_x</p:attrName>
                                        </p:attrNameLst>
                                      </p:cBhvr>
                                    </p:anim>
                                    <p:anim from="0" to="-1.0" calcmode="lin" valueType="num">
                                      <p:cBhvr>
                                        <p:cTn id="16" dur="200" decel="50000" autoRev="1" fill="hold">
                                          <p:stCondLst>
                                            <p:cond delay="600"/>
                                          </p:stCondLst>
                                        </p:cTn>
                                        <p:tgtEl>
                                          <p:spTgt spid="16387">
                                            <p:txEl>
                                              <p:pRg st="1" end="1"/>
                                            </p:txEl>
                                          </p:spTgt>
                                        </p:tgtEl>
                                        <p:attrNameLst>
                                          <p:attrName>xshear</p:attrName>
                                        </p:attrNameLst>
                                      </p:cBhvr>
                                    </p:anim>
                                    <p:animScale>
                                      <p:cBhvr>
                                        <p:cTn id="17" dur="200" decel="100000" autoRev="1" fill="hold">
                                          <p:stCondLst>
                                            <p:cond delay="600"/>
                                          </p:stCondLst>
                                        </p:cTn>
                                        <p:tgtEl>
                                          <p:spTgt spid="16387">
                                            <p:txEl>
                                              <p:pRg st="1" end="1"/>
                                            </p:txEl>
                                          </p:spTgt>
                                        </p:tgtEl>
                                      </p:cBhvr>
                                      <p:from x="100000" y="100000"/>
                                      <p:to x="80000" y="100000"/>
                                    </p:animScale>
                                    <p:anim by="(#ppt_h/3+#ppt_w*0.1)" calcmode="lin" valueType="num">
                                      <p:cBhvr additive="sum">
                                        <p:cTn id="18" dur="200" decel="100000" autoRev="1" fill="hold">
                                          <p:stCondLst>
                                            <p:cond delay="600"/>
                                          </p:stCondLst>
                                        </p:cTn>
                                        <p:tgtEl>
                                          <p:spTgt spid="16387">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16387">
                                            <p:txEl>
                                              <p:pRg st="2" end="2"/>
                                            </p:txEl>
                                          </p:spTgt>
                                        </p:tgtEl>
                                        <p:attrNameLst>
                                          <p:attrName>ppt_x</p:attrName>
                                        </p:attrNameLst>
                                      </p:cBhvr>
                                    </p:anim>
                                    <p:anim from="0" to="-1.0" calcmode="lin" valueType="num">
                                      <p:cBhvr>
                                        <p:cTn id="24" dur="200" decel="50000" autoRev="1" fill="hold">
                                          <p:stCondLst>
                                            <p:cond delay="600"/>
                                          </p:stCondLst>
                                        </p:cTn>
                                        <p:tgtEl>
                                          <p:spTgt spid="16387">
                                            <p:txEl>
                                              <p:pRg st="2" end="2"/>
                                            </p:txEl>
                                          </p:spTgt>
                                        </p:tgtEl>
                                        <p:attrNameLst>
                                          <p:attrName>xshear</p:attrName>
                                        </p:attrNameLst>
                                      </p:cBhvr>
                                    </p:anim>
                                    <p:animScale>
                                      <p:cBhvr>
                                        <p:cTn id="25" dur="200" decel="100000" autoRev="1" fill="hold">
                                          <p:stCondLst>
                                            <p:cond delay="600"/>
                                          </p:stCondLst>
                                        </p:cTn>
                                        <p:tgtEl>
                                          <p:spTgt spid="16387">
                                            <p:txEl>
                                              <p:pRg st="2" end="2"/>
                                            </p:txEl>
                                          </p:spTgt>
                                        </p:tgtEl>
                                      </p:cBhvr>
                                      <p:from x="100000" y="100000"/>
                                      <p:to x="80000" y="100000"/>
                                    </p:animScale>
                                    <p:anim by="(#ppt_h/3+#ppt_w*0.1)" calcmode="lin" valueType="num">
                                      <p:cBhvr additive="sum">
                                        <p:cTn id="26" dur="200" decel="100000" autoRev="1" fill="hold">
                                          <p:stCondLst>
                                            <p:cond delay="600"/>
                                          </p:stCondLst>
                                        </p:cTn>
                                        <p:tgtEl>
                                          <p:spTgt spid="16387">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16387">
                                            <p:txEl>
                                              <p:pRg st="3" end="3"/>
                                            </p:txEl>
                                          </p:spTgt>
                                        </p:tgtEl>
                                        <p:attrNameLst>
                                          <p:attrName>ppt_x</p:attrName>
                                        </p:attrNameLst>
                                      </p:cBhvr>
                                    </p:anim>
                                    <p:anim from="0" to="-1.0" calcmode="lin" valueType="num">
                                      <p:cBhvr>
                                        <p:cTn id="32" dur="200" decel="50000" autoRev="1" fill="hold">
                                          <p:stCondLst>
                                            <p:cond delay="600"/>
                                          </p:stCondLst>
                                        </p:cTn>
                                        <p:tgtEl>
                                          <p:spTgt spid="16387">
                                            <p:txEl>
                                              <p:pRg st="3" end="3"/>
                                            </p:txEl>
                                          </p:spTgt>
                                        </p:tgtEl>
                                        <p:attrNameLst>
                                          <p:attrName>xshear</p:attrName>
                                        </p:attrNameLst>
                                      </p:cBhvr>
                                    </p:anim>
                                    <p:animScale>
                                      <p:cBhvr>
                                        <p:cTn id="33" dur="200" decel="100000" autoRev="1" fill="hold">
                                          <p:stCondLst>
                                            <p:cond delay="600"/>
                                          </p:stCondLst>
                                        </p:cTn>
                                        <p:tgtEl>
                                          <p:spTgt spid="16387">
                                            <p:txEl>
                                              <p:pRg st="3" end="3"/>
                                            </p:txEl>
                                          </p:spTgt>
                                        </p:tgtEl>
                                      </p:cBhvr>
                                      <p:from x="100000" y="100000"/>
                                      <p:to x="80000" y="100000"/>
                                    </p:animScale>
                                    <p:anim by="(#ppt_h/3+#ppt_w*0.1)" calcmode="lin" valueType="num">
                                      <p:cBhvr additive="sum">
                                        <p:cTn id="34" dur="200" decel="100000" autoRev="1" fill="hold">
                                          <p:stCondLst>
                                            <p:cond delay="600"/>
                                          </p:stCondLst>
                                        </p:cTn>
                                        <p:tgtEl>
                                          <p:spTgt spid="16387">
                                            <p:txEl>
                                              <p:pRg st="3" end="3"/>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6387">
                                            <p:txEl>
                                              <p:pRg st="4" end="4"/>
                                            </p:txEl>
                                          </p:spTgt>
                                        </p:tgtEl>
                                        <p:attrNameLst>
                                          <p:attrName>ppt_x</p:attrName>
                                        </p:attrNameLst>
                                      </p:cBhvr>
                                    </p:anim>
                                    <p:anim from="0" to="-1.0" calcmode="lin" valueType="num">
                                      <p:cBhvr>
                                        <p:cTn id="40" dur="200" decel="50000" autoRev="1" fill="hold">
                                          <p:stCondLst>
                                            <p:cond delay="600"/>
                                          </p:stCondLst>
                                        </p:cTn>
                                        <p:tgtEl>
                                          <p:spTgt spid="16387">
                                            <p:txEl>
                                              <p:pRg st="4" end="4"/>
                                            </p:txEl>
                                          </p:spTgt>
                                        </p:tgtEl>
                                        <p:attrNameLst>
                                          <p:attrName>xshear</p:attrName>
                                        </p:attrNameLst>
                                      </p:cBhvr>
                                    </p:anim>
                                    <p:animScale>
                                      <p:cBhvr>
                                        <p:cTn id="41" dur="200" decel="100000" autoRev="1" fill="hold">
                                          <p:stCondLst>
                                            <p:cond delay="600"/>
                                          </p:stCondLst>
                                        </p:cTn>
                                        <p:tgtEl>
                                          <p:spTgt spid="16387">
                                            <p:txEl>
                                              <p:pRg st="4" end="4"/>
                                            </p:txEl>
                                          </p:spTgt>
                                        </p:tgtEl>
                                      </p:cBhvr>
                                      <p:from x="100000" y="100000"/>
                                      <p:to x="80000" y="100000"/>
                                    </p:animScale>
                                    <p:anim by="(#ppt_h/3+#ppt_w*0.1)" calcmode="lin" valueType="num">
                                      <p:cBhvr additive="sum">
                                        <p:cTn id="42" dur="200" decel="100000" autoRev="1" fill="hold">
                                          <p:stCondLst>
                                            <p:cond delay="600"/>
                                          </p:stCondLst>
                                        </p:cTn>
                                        <p:tgtEl>
                                          <p:spTgt spid="16387">
                                            <p:txEl>
                                              <p:pRg st="4" end="4"/>
                                            </p:txEl>
                                          </p:spTgt>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16387">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16387">
                                            <p:txEl>
                                              <p:pRg st="5" end="5"/>
                                            </p:txEl>
                                          </p:spTgt>
                                        </p:tgtEl>
                                        <p:attrNameLst>
                                          <p:attrName>ppt_x</p:attrName>
                                        </p:attrNameLst>
                                      </p:cBhvr>
                                    </p:anim>
                                    <p:anim from="0" to="-1.0" calcmode="lin" valueType="num">
                                      <p:cBhvr>
                                        <p:cTn id="48" dur="200" decel="50000" autoRev="1" fill="hold">
                                          <p:stCondLst>
                                            <p:cond delay="600"/>
                                          </p:stCondLst>
                                        </p:cTn>
                                        <p:tgtEl>
                                          <p:spTgt spid="16387">
                                            <p:txEl>
                                              <p:pRg st="5" end="5"/>
                                            </p:txEl>
                                          </p:spTgt>
                                        </p:tgtEl>
                                        <p:attrNameLst>
                                          <p:attrName>xshear</p:attrName>
                                        </p:attrNameLst>
                                      </p:cBhvr>
                                    </p:anim>
                                    <p:animScale>
                                      <p:cBhvr>
                                        <p:cTn id="49" dur="200" decel="100000" autoRev="1" fill="hold">
                                          <p:stCondLst>
                                            <p:cond delay="600"/>
                                          </p:stCondLst>
                                        </p:cTn>
                                        <p:tgtEl>
                                          <p:spTgt spid="16387">
                                            <p:txEl>
                                              <p:pRg st="5" end="5"/>
                                            </p:txEl>
                                          </p:spTgt>
                                        </p:tgtEl>
                                      </p:cBhvr>
                                      <p:from x="100000" y="100000"/>
                                      <p:to x="80000" y="100000"/>
                                    </p:animScale>
                                    <p:anim by="(#ppt_h/3+#ppt_w*0.1)" calcmode="lin" valueType="num">
                                      <p:cBhvr additive="sum">
                                        <p:cTn id="50" dur="200" decel="100000" autoRev="1" fill="hold">
                                          <p:stCondLst>
                                            <p:cond delay="600"/>
                                          </p:stCondLst>
                                        </p:cTn>
                                        <p:tgtEl>
                                          <p:spTgt spid="16387">
                                            <p:txEl>
                                              <p:pRg st="5" end="5"/>
                                            </p:txEl>
                                          </p:spTgt>
                                        </p:tgtEl>
                                        <p:attrNameLst>
                                          <p:attrName>ppt_x</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16387">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16387">
                                            <p:txEl>
                                              <p:pRg st="6" end="6"/>
                                            </p:txEl>
                                          </p:spTgt>
                                        </p:tgtEl>
                                        <p:attrNameLst>
                                          <p:attrName>ppt_x</p:attrName>
                                        </p:attrNameLst>
                                      </p:cBhvr>
                                    </p:anim>
                                    <p:anim from="0" to="-1.0" calcmode="lin" valueType="num">
                                      <p:cBhvr>
                                        <p:cTn id="56" dur="200" decel="50000" autoRev="1" fill="hold">
                                          <p:stCondLst>
                                            <p:cond delay="600"/>
                                          </p:stCondLst>
                                        </p:cTn>
                                        <p:tgtEl>
                                          <p:spTgt spid="16387">
                                            <p:txEl>
                                              <p:pRg st="6" end="6"/>
                                            </p:txEl>
                                          </p:spTgt>
                                        </p:tgtEl>
                                        <p:attrNameLst>
                                          <p:attrName>xshear</p:attrName>
                                        </p:attrNameLst>
                                      </p:cBhvr>
                                    </p:anim>
                                    <p:animScale>
                                      <p:cBhvr>
                                        <p:cTn id="57" dur="200" decel="100000" autoRev="1" fill="hold">
                                          <p:stCondLst>
                                            <p:cond delay="600"/>
                                          </p:stCondLst>
                                        </p:cTn>
                                        <p:tgtEl>
                                          <p:spTgt spid="16387">
                                            <p:txEl>
                                              <p:pRg st="6" end="6"/>
                                            </p:txEl>
                                          </p:spTgt>
                                        </p:tgtEl>
                                      </p:cBhvr>
                                      <p:from x="100000" y="100000"/>
                                      <p:to x="80000" y="100000"/>
                                    </p:animScale>
                                    <p:anim by="(#ppt_h/3+#ppt_w*0.1)" calcmode="lin" valueType="num">
                                      <p:cBhvr additive="sum">
                                        <p:cTn id="58" dur="200" decel="100000" autoRev="1" fill="hold">
                                          <p:stCondLst>
                                            <p:cond delay="600"/>
                                          </p:stCondLst>
                                        </p:cTn>
                                        <p:tgtEl>
                                          <p:spTgt spid="16387">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Stem-Changing Verbs</a:t>
            </a:r>
            <a:endParaRPr lang="en-US"/>
          </a:p>
        </p:txBody>
      </p:sp>
      <p:sp>
        <p:nvSpPr>
          <p:cNvPr id="34819" name="Rectangle 3"/>
          <p:cNvSpPr>
            <a:spLocks noGrp="1" noChangeArrowheads="1"/>
          </p:cNvSpPr>
          <p:nvPr>
            <p:ph type="body" idx="1"/>
          </p:nvPr>
        </p:nvSpPr>
        <p:spPr>
          <a:xfrm>
            <a:off x="457200" y="1295400"/>
            <a:ext cx="8229600" cy="5334000"/>
          </a:xfrm>
        </p:spPr>
        <p:txBody>
          <a:bodyPr>
            <a:normAutofit lnSpcReduction="10000"/>
          </a:bodyPr>
          <a:lstStyle/>
          <a:p>
            <a:pPr>
              <a:lnSpc>
                <a:spcPct val="80000"/>
              </a:lnSpc>
            </a:pPr>
            <a:r>
              <a:rPr lang="en-GB" sz="2400" dirty="0"/>
              <a:t>You are already familiar with Spanish verbs in the present tense. </a:t>
            </a:r>
          </a:p>
          <a:p>
            <a:pPr>
              <a:lnSpc>
                <a:spcPct val="80000"/>
              </a:lnSpc>
            </a:pPr>
            <a:r>
              <a:rPr lang="en-GB" sz="2400" dirty="0"/>
              <a:t>Stem-changing verbs are a group of verbs that are also called root-changing or radical-changing verbs.  This simply means that their spelling changes in the stem or main part of the verb.</a:t>
            </a:r>
          </a:p>
          <a:p>
            <a:pPr>
              <a:lnSpc>
                <a:spcPct val="80000"/>
              </a:lnSpc>
            </a:pPr>
            <a:r>
              <a:rPr lang="en-GB" sz="2400" dirty="0"/>
              <a:t>These spelling changes usually happen in the present tense, although they can happen in other tenses.</a:t>
            </a:r>
          </a:p>
          <a:p>
            <a:pPr>
              <a:lnSpc>
                <a:spcPct val="80000"/>
              </a:lnSpc>
            </a:pPr>
            <a:r>
              <a:rPr lang="en-GB" sz="2400" dirty="0"/>
              <a:t>The most common stem changes are </a:t>
            </a:r>
            <a:r>
              <a:rPr lang="en-GB" sz="2400" b="1" dirty="0"/>
              <a:t>e</a:t>
            </a:r>
            <a:r>
              <a:rPr lang="en-GB" sz="2400" dirty="0"/>
              <a:t> to </a:t>
            </a:r>
            <a:r>
              <a:rPr lang="en-GB" sz="2400" b="1" dirty="0" err="1"/>
              <a:t>ie</a:t>
            </a:r>
            <a:r>
              <a:rPr lang="en-GB" sz="2400" dirty="0"/>
              <a:t> (</a:t>
            </a:r>
            <a:r>
              <a:rPr lang="en-GB" sz="2400" dirty="0" err="1"/>
              <a:t>eg</a:t>
            </a:r>
            <a:r>
              <a:rPr lang="en-GB" sz="2400" dirty="0"/>
              <a:t>. </a:t>
            </a:r>
            <a:r>
              <a:rPr lang="es-ES" sz="2400" dirty="0"/>
              <a:t>Ent</a:t>
            </a:r>
            <a:r>
              <a:rPr lang="es-ES" sz="2400" b="1" dirty="0"/>
              <a:t>e</a:t>
            </a:r>
            <a:r>
              <a:rPr lang="es-ES" sz="2400" dirty="0"/>
              <a:t>nder – ent</a:t>
            </a:r>
            <a:r>
              <a:rPr lang="es-ES" sz="2400" b="1" dirty="0"/>
              <a:t>ie</a:t>
            </a:r>
            <a:r>
              <a:rPr lang="es-ES" sz="2400" dirty="0"/>
              <a:t>ndo), and </a:t>
            </a:r>
            <a:r>
              <a:rPr lang="es-ES" sz="2400" b="1" dirty="0"/>
              <a:t>o</a:t>
            </a:r>
            <a:r>
              <a:rPr lang="es-ES" sz="2400" dirty="0"/>
              <a:t> </a:t>
            </a:r>
            <a:r>
              <a:rPr lang="es-ES" sz="2400" dirty="0" err="1"/>
              <a:t>to</a:t>
            </a:r>
            <a:r>
              <a:rPr lang="es-ES" sz="2400" dirty="0"/>
              <a:t> </a:t>
            </a:r>
            <a:r>
              <a:rPr lang="es-ES" sz="2400" b="1" dirty="0" err="1"/>
              <a:t>ue</a:t>
            </a:r>
            <a:r>
              <a:rPr lang="es-ES" sz="2400" dirty="0"/>
              <a:t> (</a:t>
            </a:r>
            <a:r>
              <a:rPr lang="es-ES" sz="2400" dirty="0" err="1"/>
              <a:t>eg</a:t>
            </a:r>
            <a:r>
              <a:rPr lang="es-ES" sz="2400" dirty="0"/>
              <a:t>. </a:t>
            </a:r>
            <a:r>
              <a:rPr lang="en-GB" sz="2400" dirty="0" err="1"/>
              <a:t>P</a:t>
            </a:r>
            <a:r>
              <a:rPr lang="en-GB" sz="2400" b="1" dirty="0" err="1"/>
              <a:t>o</a:t>
            </a:r>
            <a:r>
              <a:rPr lang="en-GB" sz="2400" dirty="0" err="1"/>
              <a:t>der</a:t>
            </a:r>
            <a:r>
              <a:rPr lang="en-GB" sz="2400" dirty="0"/>
              <a:t> – </a:t>
            </a:r>
            <a:r>
              <a:rPr lang="en-GB" sz="2400" dirty="0" err="1"/>
              <a:t>p</a:t>
            </a:r>
            <a:r>
              <a:rPr lang="en-GB" sz="2400" b="1" dirty="0" err="1"/>
              <a:t>ue</a:t>
            </a:r>
            <a:r>
              <a:rPr lang="en-GB" sz="2400" dirty="0" err="1"/>
              <a:t>do</a:t>
            </a:r>
            <a:r>
              <a:rPr lang="en-GB" sz="2400" dirty="0"/>
              <a:t>). </a:t>
            </a:r>
          </a:p>
          <a:p>
            <a:pPr>
              <a:lnSpc>
                <a:spcPct val="80000"/>
              </a:lnSpc>
            </a:pPr>
            <a:r>
              <a:rPr lang="en-GB" sz="2400" b="1" dirty="0" err="1"/>
              <a:t>Jugar</a:t>
            </a:r>
            <a:r>
              <a:rPr lang="en-GB" sz="2400" b="1" dirty="0"/>
              <a:t> </a:t>
            </a:r>
            <a:r>
              <a:rPr lang="en-GB" sz="2400" dirty="0"/>
              <a:t>(to play) is another stem changing verb.  This is the only verb that changes the </a:t>
            </a:r>
            <a:r>
              <a:rPr lang="en-GB" sz="2400" b="1" dirty="0"/>
              <a:t>u</a:t>
            </a:r>
            <a:r>
              <a:rPr lang="en-GB" sz="2400" dirty="0"/>
              <a:t> to </a:t>
            </a:r>
            <a:r>
              <a:rPr lang="en-GB" sz="2400" b="1" dirty="0" err="1"/>
              <a:t>ue</a:t>
            </a:r>
            <a:r>
              <a:rPr lang="en-GB" sz="2400" b="1" dirty="0"/>
              <a:t> </a:t>
            </a:r>
            <a:r>
              <a:rPr lang="en-GB" sz="2400" dirty="0"/>
              <a:t>(</a:t>
            </a:r>
            <a:r>
              <a:rPr lang="en-GB" sz="2400" dirty="0" err="1"/>
              <a:t>eg</a:t>
            </a:r>
            <a:r>
              <a:rPr lang="en-GB" sz="2400" dirty="0"/>
              <a:t>. </a:t>
            </a:r>
            <a:r>
              <a:rPr lang="en-GB" sz="2400" dirty="0" err="1"/>
              <a:t>Jugar</a:t>
            </a:r>
            <a:r>
              <a:rPr lang="en-GB" sz="2400" dirty="0"/>
              <a:t> – </a:t>
            </a:r>
            <a:r>
              <a:rPr lang="en-GB" sz="2400" dirty="0" err="1"/>
              <a:t>j</a:t>
            </a:r>
            <a:r>
              <a:rPr lang="en-GB" sz="2400" b="1" dirty="0" err="1"/>
              <a:t>ue</a:t>
            </a:r>
            <a:r>
              <a:rPr lang="en-GB" sz="2400" dirty="0" err="1"/>
              <a:t>go</a:t>
            </a:r>
            <a:r>
              <a:rPr lang="en-GB" sz="2400" dirty="0"/>
              <a:t>).</a:t>
            </a:r>
          </a:p>
          <a:p>
            <a:pPr>
              <a:lnSpc>
                <a:spcPct val="80000"/>
              </a:lnSpc>
            </a:pPr>
            <a:r>
              <a:rPr lang="en-GB" sz="2400" dirty="0">
                <a:solidFill>
                  <a:srgbClr val="FF0000"/>
                </a:solidFill>
              </a:rPr>
              <a:t>There is no change in the </a:t>
            </a:r>
            <a:r>
              <a:rPr lang="en-GB" sz="2400" b="1" dirty="0" err="1">
                <a:solidFill>
                  <a:srgbClr val="FF0000"/>
                </a:solidFill>
              </a:rPr>
              <a:t>nosotros</a:t>
            </a:r>
            <a:r>
              <a:rPr lang="en-GB" sz="2400" b="1" dirty="0">
                <a:solidFill>
                  <a:srgbClr val="FF0000"/>
                </a:solidFill>
              </a:rPr>
              <a:t>/as</a:t>
            </a:r>
            <a:r>
              <a:rPr lang="en-GB" sz="2400" dirty="0">
                <a:solidFill>
                  <a:srgbClr val="FF0000"/>
                </a:solidFill>
              </a:rPr>
              <a:t> and </a:t>
            </a:r>
            <a:r>
              <a:rPr lang="en-GB" sz="2400" b="1" dirty="0" err="1">
                <a:solidFill>
                  <a:srgbClr val="FF0000"/>
                </a:solidFill>
              </a:rPr>
              <a:t>vosotros</a:t>
            </a:r>
            <a:r>
              <a:rPr lang="en-GB" sz="2400" b="1" dirty="0">
                <a:solidFill>
                  <a:srgbClr val="FF0000"/>
                </a:solidFill>
              </a:rPr>
              <a:t>/as</a:t>
            </a:r>
            <a:r>
              <a:rPr lang="en-GB" sz="2400" dirty="0">
                <a:solidFill>
                  <a:srgbClr val="FF0000"/>
                </a:solidFill>
              </a:rPr>
              <a:t> forms in the present tense.</a:t>
            </a:r>
          </a:p>
          <a:p>
            <a:pPr>
              <a:lnSpc>
                <a:spcPct val="80000"/>
              </a:lnSpc>
            </a:pPr>
            <a:r>
              <a:rPr lang="en-GB" sz="2400" dirty="0"/>
              <a:t>There is a separate lesson on a whole range of stem-changing verbs but for this lesson, we will only focus on some of the key reflexive verbs.</a:t>
            </a:r>
            <a:endParaRPr lang="en-US" sz="2400" dirty="0"/>
          </a:p>
        </p:txBody>
      </p:sp>
    </p:spTree>
    <p:extLst>
      <p:ext uri="{BB962C8B-B14F-4D97-AF65-F5344CB8AC3E}">
        <p14:creationId xmlns:p14="http://schemas.microsoft.com/office/powerpoint/2010/main" val="398035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427984" y="3140968"/>
            <a:ext cx="4716016" cy="3717032"/>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3315" name="Rectangle 3"/>
          <p:cNvSpPr>
            <a:spLocks noGrp="1" noChangeArrowheads="1"/>
          </p:cNvSpPr>
          <p:nvPr>
            <p:ph type="title"/>
          </p:nvPr>
        </p:nvSpPr>
        <p:spPr/>
        <p:txBody>
          <a:bodyPr/>
          <a:lstStyle/>
          <a:p>
            <a:r>
              <a:rPr lang="en-GB" b="1" dirty="0"/>
              <a:t>E &gt; IE</a:t>
            </a:r>
            <a:endParaRPr lang="en-US" b="1" dirty="0"/>
          </a:p>
        </p:txBody>
      </p:sp>
      <p:sp>
        <p:nvSpPr>
          <p:cNvPr id="13316" name="Rectangle 4"/>
          <p:cNvSpPr>
            <a:spLocks noGrp="1" noChangeArrowheads="1"/>
          </p:cNvSpPr>
          <p:nvPr>
            <p:ph type="body" idx="1"/>
          </p:nvPr>
        </p:nvSpPr>
        <p:spPr>
          <a:xfrm>
            <a:off x="228600" y="1600200"/>
            <a:ext cx="8458200" cy="4525963"/>
          </a:xfrm>
        </p:spPr>
        <p:txBody>
          <a:bodyPr/>
          <a:lstStyle/>
          <a:p>
            <a:pPr>
              <a:lnSpc>
                <a:spcPct val="90000"/>
              </a:lnSpc>
            </a:pPr>
            <a:r>
              <a:rPr lang="es-ES" dirty="0" err="1"/>
              <a:t>E.g</a:t>
            </a:r>
            <a:r>
              <a:rPr lang="es-ES" dirty="0"/>
              <a:t>.		Desp</a:t>
            </a:r>
            <a:r>
              <a:rPr lang="es-ES" b="1" dirty="0"/>
              <a:t>e</a:t>
            </a:r>
            <a:r>
              <a:rPr lang="es-ES" dirty="0"/>
              <a:t>rtarse 	</a:t>
            </a:r>
            <a:r>
              <a:rPr lang="es-ES" dirty="0" err="1"/>
              <a:t>to</a:t>
            </a:r>
            <a:r>
              <a:rPr lang="es-ES" dirty="0"/>
              <a:t> </a:t>
            </a:r>
            <a:r>
              <a:rPr lang="es-ES" dirty="0" err="1"/>
              <a:t>wake</a:t>
            </a:r>
            <a:r>
              <a:rPr lang="es-ES" dirty="0"/>
              <a:t> up</a:t>
            </a:r>
          </a:p>
          <a:p>
            <a:pPr>
              <a:lnSpc>
                <a:spcPct val="90000"/>
              </a:lnSpc>
              <a:buFontTx/>
              <a:buNone/>
            </a:pPr>
            <a:endParaRPr lang="es-ES" dirty="0"/>
          </a:p>
          <a:p>
            <a:pPr>
              <a:lnSpc>
                <a:spcPct val="90000"/>
              </a:lnSpc>
            </a:pPr>
            <a:r>
              <a:rPr lang="es-ES" dirty="0"/>
              <a:t>	</a:t>
            </a:r>
            <a:r>
              <a:rPr lang="en-GB" dirty="0">
                <a:solidFill>
                  <a:srgbClr val="800080"/>
                </a:solidFill>
              </a:rPr>
              <a:t>me</a:t>
            </a:r>
            <a:r>
              <a:rPr lang="en-GB" dirty="0"/>
              <a:t> 	</a:t>
            </a:r>
            <a:r>
              <a:rPr lang="es-ES" dirty="0"/>
              <a:t>desp</a:t>
            </a:r>
            <a:r>
              <a:rPr lang="es-ES" b="1" dirty="0">
                <a:solidFill>
                  <a:srgbClr val="FF0000"/>
                </a:solidFill>
              </a:rPr>
              <a:t>ie</a:t>
            </a:r>
            <a:r>
              <a:rPr lang="es-ES" dirty="0"/>
              <a:t>rt</a:t>
            </a:r>
            <a:r>
              <a:rPr lang="es-ES" u="sng" dirty="0"/>
              <a:t>o</a:t>
            </a:r>
          </a:p>
          <a:p>
            <a:pPr>
              <a:lnSpc>
                <a:spcPct val="90000"/>
              </a:lnSpc>
            </a:pPr>
            <a:r>
              <a:rPr lang="es-ES" dirty="0"/>
              <a:t>	</a:t>
            </a:r>
            <a:r>
              <a:rPr lang="en-GB" dirty="0" err="1">
                <a:solidFill>
                  <a:srgbClr val="800080"/>
                </a:solidFill>
              </a:rPr>
              <a:t>te</a:t>
            </a:r>
            <a:r>
              <a:rPr lang="en-GB" dirty="0"/>
              <a:t> 	</a:t>
            </a:r>
            <a:r>
              <a:rPr lang="es-ES" dirty="0"/>
              <a:t>desp</a:t>
            </a:r>
            <a:r>
              <a:rPr lang="es-ES" b="1" dirty="0">
                <a:solidFill>
                  <a:srgbClr val="FF0000"/>
                </a:solidFill>
              </a:rPr>
              <a:t>ie</a:t>
            </a:r>
            <a:r>
              <a:rPr lang="es-ES" dirty="0"/>
              <a:t>rt</a:t>
            </a:r>
            <a:r>
              <a:rPr lang="es-ES" u="sng" dirty="0"/>
              <a:t>as</a:t>
            </a:r>
          </a:p>
          <a:p>
            <a:pPr>
              <a:lnSpc>
                <a:spcPct val="90000"/>
              </a:lnSpc>
            </a:pPr>
            <a:r>
              <a:rPr lang="es-ES" dirty="0"/>
              <a:t>	</a:t>
            </a:r>
            <a:r>
              <a:rPr lang="en-GB" dirty="0">
                <a:solidFill>
                  <a:srgbClr val="800080"/>
                </a:solidFill>
              </a:rPr>
              <a:t>se</a:t>
            </a:r>
            <a:r>
              <a:rPr lang="en-GB" dirty="0"/>
              <a:t> 	</a:t>
            </a:r>
            <a:r>
              <a:rPr lang="es-ES" dirty="0"/>
              <a:t>desp</a:t>
            </a:r>
            <a:r>
              <a:rPr lang="es-ES" b="1" dirty="0">
                <a:solidFill>
                  <a:srgbClr val="FF0000"/>
                </a:solidFill>
              </a:rPr>
              <a:t>ie</a:t>
            </a:r>
            <a:r>
              <a:rPr lang="es-ES" dirty="0"/>
              <a:t>rt</a:t>
            </a:r>
            <a:r>
              <a:rPr lang="es-ES" u="sng" dirty="0"/>
              <a:t>a</a:t>
            </a:r>
          </a:p>
          <a:p>
            <a:pPr>
              <a:lnSpc>
                <a:spcPct val="90000"/>
              </a:lnSpc>
            </a:pPr>
            <a:r>
              <a:rPr lang="es-ES" dirty="0"/>
              <a:t>	</a:t>
            </a:r>
            <a:r>
              <a:rPr lang="en-GB" dirty="0" err="1">
                <a:solidFill>
                  <a:srgbClr val="800080"/>
                </a:solidFill>
              </a:rPr>
              <a:t>nos</a:t>
            </a:r>
            <a:r>
              <a:rPr lang="en-GB" dirty="0"/>
              <a:t> 	</a:t>
            </a:r>
            <a:r>
              <a:rPr lang="es-ES" dirty="0"/>
              <a:t>despert</a:t>
            </a:r>
            <a:r>
              <a:rPr lang="es-ES" u="sng" dirty="0"/>
              <a:t>amos</a:t>
            </a:r>
          </a:p>
          <a:p>
            <a:pPr>
              <a:lnSpc>
                <a:spcPct val="90000"/>
              </a:lnSpc>
            </a:pPr>
            <a:r>
              <a:rPr lang="es-ES" dirty="0"/>
              <a:t>	</a:t>
            </a:r>
            <a:r>
              <a:rPr lang="en-GB" dirty="0" err="1">
                <a:solidFill>
                  <a:srgbClr val="800080"/>
                </a:solidFill>
              </a:rPr>
              <a:t>os</a:t>
            </a:r>
            <a:r>
              <a:rPr lang="en-GB" dirty="0"/>
              <a:t> 	</a:t>
            </a:r>
            <a:r>
              <a:rPr lang="es-ES" dirty="0"/>
              <a:t>despert</a:t>
            </a:r>
            <a:r>
              <a:rPr lang="es-ES" u="sng" dirty="0"/>
              <a:t>áis</a:t>
            </a:r>
          </a:p>
          <a:p>
            <a:pPr>
              <a:lnSpc>
                <a:spcPct val="90000"/>
              </a:lnSpc>
            </a:pPr>
            <a:r>
              <a:rPr lang="es-ES" dirty="0"/>
              <a:t>	</a:t>
            </a:r>
            <a:r>
              <a:rPr lang="en-GB" dirty="0">
                <a:solidFill>
                  <a:srgbClr val="800080"/>
                </a:solidFill>
              </a:rPr>
              <a:t>se</a:t>
            </a:r>
            <a:r>
              <a:rPr lang="en-GB" dirty="0"/>
              <a:t> 	</a:t>
            </a:r>
            <a:r>
              <a:rPr lang="es-ES" dirty="0"/>
              <a:t>desp</a:t>
            </a:r>
            <a:r>
              <a:rPr lang="es-ES" b="1" dirty="0">
                <a:solidFill>
                  <a:srgbClr val="FF0000"/>
                </a:solidFill>
              </a:rPr>
              <a:t>ie</a:t>
            </a:r>
            <a:r>
              <a:rPr lang="es-ES" dirty="0"/>
              <a:t>rt</a:t>
            </a:r>
            <a:r>
              <a:rPr lang="es-ES" u="sng" dirty="0"/>
              <a:t>an</a:t>
            </a:r>
            <a:endParaRPr lang="en-US" u="sng" dirty="0"/>
          </a:p>
        </p:txBody>
      </p:sp>
      <p:sp>
        <p:nvSpPr>
          <p:cNvPr id="13317" name="Rectangle 5"/>
          <p:cNvSpPr>
            <a:spLocks noChangeArrowheads="1"/>
          </p:cNvSpPr>
          <p:nvPr/>
        </p:nvSpPr>
        <p:spPr bwMode="auto">
          <a:xfrm>
            <a:off x="4427984" y="3159682"/>
            <a:ext cx="4716016"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2800" b="1" dirty="0"/>
              <a:t>See if you can conjugate this verb which follows the same pattern as </a:t>
            </a:r>
            <a:r>
              <a:rPr lang="en-GB" sz="2800" b="1" i="1" dirty="0" err="1"/>
              <a:t>despertarse</a:t>
            </a:r>
            <a:r>
              <a:rPr lang="en-GB" sz="2800" b="1" dirty="0"/>
              <a:t>:</a:t>
            </a:r>
            <a:endParaRPr lang="es-ES" sz="2800" b="1" dirty="0"/>
          </a:p>
          <a:p>
            <a:endParaRPr lang="es-ES" i="1" dirty="0"/>
          </a:p>
          <a:p>
            <a:r>
              <a:rPr lang="en-GB" sz="2000" i="1" dirty="0" err="1"/>
              <a:t>sentarse</a:t>
            </a:r>
            <a:r>
              <a:rPr lang="en-GB" sz="2000" i="1" dirty="0"/>
              <a:t>		</a:t>
            </a:r>
            <a:r>
              <a:rPr lang="en-GB" sz="2000" dirty="0"/>
              <a:t>to sit</a:t>
            </a:r>
          </a:p>
          <a:p>
            <a:endParaRPr lang="es-ES" sz="2000" i="1" dirty="0"/>
          </a:p>
          <a:p>
            <a:r>
              <a:rPr lang="en-GB" sz="2000" b="1" dirty="0"/>
              <a:t>Or even harder because it is an IR verb:</a:t>
            </a:r>
            <a:endParaRPr lang="es-ES" sz="2000" b="1" dirty="0"/>
          </a:p>
          <a:p>
            <a:r>
              <a:rPr lang="es-ES" sz="2000" i="1" dirty="0"/>
              <a:t>divert</a:t>
            </a:r>
            <a:r>
              <a:rPr lang="es-ES" sz="2000" i="1" u="sng" dirty="0"/>
              <a:t>ir</a:t>
            </a:r>
            <a:r>
              <a:rPr lang="es-ES" sz="2000" i="1" dirty="0"/>
              <a:t>se	</a:t>
            </a:r>
            <a:r>
              <a:rPr lang="es-ES" sz="2000" dirty="0" err="1"/>
              <a:t>to</a:t>
            </a:r>
            <a:r>
              <a:rPr lang="es-ES" sz="2000" dirty="0"/>
              <a:t> </a:t>
            </a:r>
            <a:r>
              <a:rPr lang="es-ES" sz="2000" dirty="0" err="1"/>
              <a:t>enjoy</a:t>
            </a:r>
            <a:r>
              <a:rPr lang="es-ES" sz="2000" dirty="0"/>
              <a:t> </a:t>
            </a:r>
            <a:r>
              <a:rPr lang="es-ES" sz="2000" dirty="0" err="1"/>
              <a:t>oneself</a:t>
            </a:r>
            <a:r>
              <a:rPr lang="es-ES" sz="2000" dirty="0"/>
              <a:t> / </a:t>
            </a:r>
            <a:r>
              <a:rPr lang="es-ES" sz="2000" dirty="0" err="1"/>
              <a:t>have</a:t>
            </a:r>
            <a:r>
              <a:rPr lang="es-ES" sz="2000" dirty="0"/>
              <a:t> 		</a:t>
            </a:r>
            <a:r>
              <a:rPr lang="es-ES" sz="2000" dirty="0" err="1"/>
              <a:t>fun</a:t>
            </a:r>
            <a:endParaRPr lang="en-GB" sz="2000" dirty="0"/>
          </a:p>
        </p:txBody>
      </p:sp>
      <p:sp>
        <p:nvSpPr>
          <p:cNvPr id="13318" name="Text Box 6"/>
          <p:cNvSpPr txBox="1">
            <a:spLocks noChangeArrowheads="1"/>
          </p:cNvSpPr>
          <p:nvPr/>
        </p:nvSpPr>
        <p:spPr bwMode="auto">
          <a:xfrm>
            <a:off x="0" y="5851525"/>
            <a:ext cx="388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000" b="1" dirty="0">
                <a:solidFill>
                  <a:srgbClr val="CC0099"/>
                </a:solidFill>
              </a:rPr>
              <a:t>NOTICE: The actual endings are still the same as regular verbs. It’s only the stem that has changed.</a:t>
            </a:r>
            <a:endParaRPr lang="en-US" sz="2000" b="1" dirty="0">
              <a:solidFill>
                <a:srgbClr val="CC0099"/>
              </a:solidFill>
            </a:endParaRPr>
          </a:p>
        </p:txBody>
      </p:sp>
      <p:sp>
        <p:nvSpPr>
          <p:cNvPr id="7" name="Multiply 6"/>
          <p:cNvSpPr/>
          <p:nvPr/>
        </p:nvSpPr>
        <p:spPr>
          <a:xfrm>
            <a:off x="4499992" y="1340768"/>
            <a:ext cx="864095" cy="10218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14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316">
                                            <p:txEl>
                                              <p:pRg st="2" end="2"/>
                                            </p:txEl>
                                          </p:spTgt>
                                        </p:tgtEl>
                                        <p:attrNameLst>
                                          <p:attrName>style.visibility</p:attrName>
                                        </p:attrNameLst>
                                      </p:cBhvr>
                                      <p:to>
                                        <p:strVal val="visible"/>
                                      </p:to>
                                    </p:set>
                                    <p:anim calcmode="lin" valueType="num">
                                      <p:cBhvr additive="base">
                                        <p:cTn id="12"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316">
                                            <p:txEl>
                                              <p:pRg st="3" end="3"/>
                                            </p:txEl>
                                          </p:spTgt>
                                        </p:tgtEl>
                                        <p:attrNameLst>
                                          <p:attrName>style.visibility</p:attrName>
                                        </p:attrNameLst>
                                      </p:cBhvr>
                                      <p:to>
                                        <p:strVal val="visible"/>
                                      </p:to>
                                    </p:set>
                                    <p:anim calcmode="lin" valueType="num">
                                      <p:cBhvr additive="base">
                                        <p:cTn id="18" dur="5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3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316">
                                            <p:txEl>
                                              <p:pRg st="4" end="4"/>
                                            </p:txEl>
                                          </p:spTgt>
                                        </p:tgtEl>
                                        <p:attrNameLst>
                                          <p:attrName>style.visibility</p:attrName>
                                        </p:attrNameLst>
                                      </p:cBhvr>
                                      <p:to>
                                        <p:strVal val="visible"/>
                                      </p:to>
                                    </p:set>
                                    <p:anim calcmode="lin" valueType="num">
                                      <p:cBhvr additive="base">
                                        <p:cTn id="24" dur="500" fill="hold"/>
                                        <p:tgtEl>
                                          <p:spTgt spid="13316">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316">
                                            <p:txEl>
                                              <p:pRg st="5" end="5"/>
                                            </p:txEl>
                                          </p:spTgt>
                                        </p:tgtEl>
                                        <p:attrNameLst>
                                          <p:attrName>style.visibility</p:attrName>
                                        </p:attrNameLst>
                                      </p:cBhvr>
                                      <p:to>
                                        <p:strVal val="visible"/>
                                      </p:to>
                                    </p:set>
                                    <p:anim calcmode="lin" valueType="num">
                                      <p:cBhvr additive="base">
                                        <p:cTn id="30" dur="500" fill="hold"/>
                                        <p:tgtEl>
                                          <p:spTgt spid="13316">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3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316">
                                            <p:txEl>
                                              <p:pRg st="6" end="6"/>
                                            </p:txEl>
                                          </p:spTgt>
                                        </p:tgtEl>
                                        <p:attrNameLst>
                                          <p:attrName>style.visibility</p:attrName>
                                        </p:attrNameLst>
                                      </p:cBhvr>
                                      <p:to>
                                        <p:strVal val="visible"/>
                                      </p:to>
                                    </p:set>
                                    <p:anim calcmode="lin" valueType="num">
                                      <p:cBhvr additive="base">
                                        <p:cTn id="36" dur="500" fill="hold"/>
                                        <p:tgtEl>
                                          <p:spTgt spid="13316">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3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316">
                                            <p:txEl>
                                              <p:pRg st="7" end="7"/>
                                            </p:txEl>
                                          </p:spTgt>
                                        </p:tgtEl>
                                        <p:attrNameLst>
                                          <p:attrName>style.visibility</p:attrName>
                                        </p:attrNameLst>
                                      </p:cBhvr>
                                      <p:to>
                                        <p:strVal val="visible"/>
                                      </p:to>
                                    </p:set>
                                    <p:anim calcmode="lin" valueType="num">
                                      <p:cBhvr additive="base">
                                        <p:cTn id="42" dur="500" fill="hold"/>
                                        <p:tgtEl>
                                          <p:spTgt spid="13316">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31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191000" y="2743200"/>
            <a:ext cx="4953000" cy="41148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2291" name="Rectangle 3"/>
          <p:cNvSpPr>
            <a:spLocks noGrp="1" noChangeArrowheads="1"/>
          </p:cNvSpPr>
          <p:nvPr>
            <p:ph type="title"/>
          </p:nvPr>
        </p:nvSpPr>
        <p:spPr/>
        <p:txBody>
          <a:bodyPr/>
          <a:lstStyle/>
          <a:p>
            <a:r>
              <a:rPr lang="en-GB" b="1"/>
              <a:t>E &gt; I</a:t>
            </a:r>
            <a:endParaRPr lang="en-US" b="1"/>
          </a:p>
        </p:txBody>
      </p:sp>
      <p:sp>
        <p:nvSpPr>
          <p:cNvPr id="12292" name="Rectangle 4"/>
          <p:cNvSpPr>
            <a:spLocks noGrp="1" noChangeArrowheads="1"/>
          </p:cNvSpPr>
          <p:nvPr>
            <p:ph type="body" idx="1"/>
          </p:nvPr>
        </p:nvSpPr>
        <p:spPr>
          <a:xfrm>
            <a:off x="228600" y="1600200"/>
            <a:ext cx="8458200" cy="4525963"/>
          </a:xfrm>
        </p:spPr>
        <p:txBody>
          <a:bodyPr/>
          <a:lstStyle/>
          <a:p>
            <a:pPr>
              <a:lnSpc>
                <a:spcPct val="90000"/>
              </a:lnSpc>
            </a:pPr>
            <a:r>
              <a:rPr lang="es-ES" dirty="0" err="1"/>
              <a:t>E.g</a:t>
            </a:r>
            <a:r>
              <a:rPr lang="es-ES" dirty="0"/>
              <a:t>.</a:t>
            </a:r>
            <a:r>
              <a:rPr lang="en-GB" dirty="0"/>
              <a:t>	</a:t>
            </a:r>
            <a:r>
              <a:rPr lang="en-GB" dirty="0" err="1"/>
              <a:t>v</a:t>
            </a:r>
            <a:r>
              <a:rPr lang="en-GB" b="1" dirty="0" err="1"/>
              <a:t>e</a:t>
            </a:r>
            <a:r>
              <a:rPr lang="en-GB" dirty="0" err="1"/>
              <a:t>stirse</a:t>
            </a:r>
            <a:r>
              <a:rPr lang="en-GB" dirty="0"/>
              <a:t>		to get dressed</a:t>
            </a:r>
          </a:p>
          <a:p>
            <a:pPr>
              <a:lnSpc>
                <a:spcPct val="90000"/>
              </a:lnSpc>
              <a:buFontTx/>
              <a:buNone/>
            </a:pPr>
            <a:endParaRPr lang="en-GB" dirty="0"/>
          </a:p>
          <a:p>
            <a:pPr>
              <a:lnSpc>
                <a:spcPct val="90000"/>
              </a:lnSpc>
            </a:pPr>
            <a:r>
              <a:rPr lang="en-GB" dirty="0"/>
              <a:t>	</a:t>
            </a:r>
            <a:r>
              <a:rPr lang="en-GB" dirty="0">
                <a:solidFill>
                  <a:srgbClr val="800080"/>
                </a:solidFill>
              </a:rPr>
              <a:t>me</a:t>
            </a:r>
            <a:r>
              <a:rPr lang="en-GB" dirty="0"/>
              <a:t> 	</a:t>
            </a:r>
            <a:r>
              <a:rPr lang="en-GB" dirty="0" err="1"/>
              <a:t>v</a:t>
            </a:r>
            <a:r>
              <a:rPr lang="en-GB" b="1" dirty="0" err="1">
                <a:solidFill>
                  <a:srgbClr val="FF0000"/>
                </a:solidFill>
              </a:rPr>
              <a:t>i</a:t>
            </a:r>
            <a:r>
              <a:rPr lang="en-GB" dirty="0" err="1"/>
              <a:t>st</a:t>
            </a:r>
            <a:r>
              <a:rPr lang="en-GB" u="sng" dirty="0" err="1"/>
              <a:t>o</a:t>
            </a:r>
            <a:endParaRPr lang="en-GB" u="sng" dirty="0"/>
          </a:p>
          <a:p>
            <a:pPr>
              <a:lnSpc>
                <a:spcPct val="90000"/>
              </a:lnSpc>
            </a:pPr>
            <a:r>
              <a:rPr lang="en-GB" dirty="0"/>
              <a:t>	</a:t>
            </a:r>
            <a:r>
              <a:rPr lang="en-GB" dirty="0" err="1">
                <a:solidFill>
                  <a:srgbClr val="800080"/>
                </a:solidFill>
              </a:rPr>
              <a:t>te</a:t>
            </a:r>
            <a:r>
              <a:rPr lang="en-GB" dirty="0"/>
              <a:t>	</a:t>
            </a:r>
            <a:r>
              <a:rPr lang="en-GB" dirty="0" err="1"/>
              <a:t>v</a:t>
            </a:r>
            <a:r>
              <a:rPr lang="en-GB" b="1" dirty="0" err="1">
                <a:solidFill>
                  <a:srgbClr val="FF0000"/>
                </a:solidFill>
              </a:rPr>
              <a:t>i</a:t>
            </a:r>
            <a:r>
              <a:rPr lang="en-GB" dirty="0" err="1"/>
              <a:t>st</a:t>
            </a:r>
            <a:r>
              <a:rPr lang="en-GB" u="sng" dirty="0" err="1"/>
              <a:t>es</a:t>
            </a:r>
            <a:endParaRPr lang="en-GB" u="sng" dirty="0"/>
          </a:p>
          <a:p>
            <a:pPr>
              <a:lnSpc>
                <a:spcPct val="90000"/>
              </a:lnSpc>
            </a:pPr>
            <a:r>
              <a:rPr lang="en-GB" dirty="0"/>
              <a:t>	</a:t>
            </a:r>
            <a:r>
              <a:rPr lang="en-GB" dirty="0">
                <a:solidFill>
                  <a:srgbClr val="800080"/>
                </a:solidFill>
              </a:rPr>
              <a:t>se</a:t>
            </a:r>
            <a:r>
              <a:rPr lang="en-GB" dirty="0"/>
              <a:t> 	</a:t>
            </a:r>
            <a:r>
              <a:rPr lang="en-GB" dirty="0" err="1"/>
              <a:t>v</a:t>
            </a:r>
            <a:r>
              <a:rPr lang="en-GB" b="1" dirty="0" err="1">
                <a:solidFill>
                  <a:srgbClr val="FF0000"/>
                </a:solidFill>
              </a:rPr>
              <a:t>i</a:t>
            </a:r>
            <a:r>
              <a:rPr lang="en-GB" dirty="0" err="1"/>
              <a:t>st</a:t>
            </a:r>
            <a:r>
              <a:rPr lang="en-GB" u="sng" dirty="0" err="1"/>
              <a:t>e</a:t>
            </a:r>
            <a:endParaRPr lang="en-GB" u="sng" dirty="0"/>
          </a:p>
          <a:p>
            <a:pPr>
              <a:lnSpc>
                <a:spcPct val="90000"/>
              </a:lnSpc>
            </a:pPr>
            <a:r>
              <a:rPr lang="en-GB" dirty="0"/>
              <a:t>	</a:t>
            </a:r>
            <a:r>
              <a:rPr lang="en-GB" dirty="0" err="1">
                <a:solidFill>
                  <a:srgbClr val="800080"/>
                </a:solidFill>
              </a:rPr>
              <a:t>nos</a:t>
            </a:r>
            <a:r>
              <a:rPr lang="en-GB" dirty="0"/>
              <a:t>	</a:t>
            </a:r>
            <a:r>
              <a:rPr lang="en-GB" dirty="0" err="1"/>
              <a:t>vest</a:t>
            </a:r>
            <a:r>
              <a:rPr lang="en-GB" u="sng" dirty="0" err="1"/>
              <a:t>imos</a:t>
            </a:r>
            <a:endParaRPr lang="en-GB" u="sng" dirty="0"/>
          </a:p>
          <a:p>
            <a:pPr>
              <a:lnSpc>
                <a:spcPct val="90000"/>
              </a:lnSpc>
            </a:pPr>
            <a:r>
              <a:rPr lang="en-GB" dirty="0"/>
              <a:t>	</a:t>
            </a:r>
            <a:r>
              <a:rPr lang="en-GB" dirty="0" err="1">
                <a:solidFill>
                  <a:srgbClr val="800080"/>
                </a:solidFill>
              </a:rPr>
              <a:t>os</a:t>
            </a:r>
            <a:r>
              <a:rPr lang="en-GB" dirty="0"/>
              <a:t>	</a:t>
            </a:r>
            <a:r>
              <a:rPr lang="en-GB" dirty="0" err="1"/>
              <a:t>vest</a:t>
            </a:r>
            <a:r>
              <a:rPr lang="en-GB" u="sng" dirty="0" err="1"/>
              <a:t>ís</a:t>
            </a:r>
            <a:endParaRPr lang="en-GB" u="sng" dirty="0"/>
          </a:p>
          <a:p>
            <a:pPr>
              <a:lnSpc>
                <a:spcPct val="90000"/>
              </a:lnSpc>
            </a:pPr>
            <a:r>
              <a:rPr lang="en-GB" dirty="0"/>
              <a:t>	</a:t>
            </a:r>
            <a:r>
              <a:rPr lang="en-GB" dirty="0">
                <a:solidFill>
                  <a:srgbClr val="800080"/>
                </a:solidFill>
              </a:rPr>
              <a:t>se</a:t>
            </a:r>
            <a:r>
              <a:rPr lang="en-GB" dirty="0"/>
              <a:t>	</a:t>
            </a:r>
            <a:r>
              <a:rPr lang="en-GB" dirty="0" err="1"/>
              <a:t>v</a:t>
            </a:r>
            <a:r>
              <a:rPr lang="en-GB" b="1" dirty="0" err="1">
                <a:solidFill>
                  <a:srgbClr val="FF0000"/>
                </a:solidFill>
              </a:rPr>
              <a:t>i</a:t>
            </a:r>
            <a:r>
              <a:rPr lang="en-GB" dirty="0" err="1"/>
              <a:t>st</a:t>
            </a:r>
            <a:r>
              <a:rPr lang="en-GB" u="sng" dirty="0" err="1"/>
              <a:t>en</a:t>
            </a:r>
            <a:endParaRPr lang="en-US" u="sng" dirty="0"/>
          </a:p>
        </p:txBody>
      </p:sp>
      <p:sp>
        <p:nvSpPr>
          <p:cNvPr id="12293" name="Rectangle 5"/>
          <p:cNvSpPr>
            <a:spLocks noChangeArrowheads="1"/>
          </p:cNvSpPr>
          <p:nvPr/>
        </p:nvSpPr>
        <p:spPr bwMode="auto">
          <a:xfrm>
            <a:off x="4267200" y="3540434"/>
            <a:ext cx="48768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3200" b="1" dirty="0"/>
              <a:t>See if you can conjugate this verb which follows the same pattern as </a:t>
            </a:r>
            <a:r>
              <a:rPr lang="en-GB" sz="3200" b="1" i="1" dirty="0" err="1"/>
              <a:t>vestirse</a:t>
            </a:r>
            <a:r>
              <a:rPr lang="en-GB" sz="3200" b="1" dirty="0"/>
              <a:t>:</a:t>
            </a:r>
          </a:p>
          <a:p>
            <a:endParaRPr lang="en-GB" sz="3200" b="1" dirty="0"/>
          </a:p>
          <a:p>
            <a:r>
              <a:rPr lang="en-GB" sz="2400" dirty="0" err="1"/>
              <a:t>desp</a:t>
            </a:r>
            <a:r>
              <a:rPr lang="en-GB" sz="2400" u="sng" dirty="0" err="1"/>
              <a:t>e</a:t>
            </a:r>
            <a:r>
              <a:rPr lang="en-GB" sz="2400" dirty="0" err="1"/>
              <a:t>dirse</a:t>
            </a:r>
            <a:r>
              <a:rPr lang="en-GB" sz="2400" dirty="0"/>
              <a:t>	</a:t>
            </a:r>
            <a:r>
              <a:rPr lang="en-GB" sz="2400" i="1" dirty="0"/>
              <a:t>to say goodbye</a:t>
            </a:r>
          </a:p>
        </p:txBody>
      </p:sp>
      <p:sp>
        <p:nvSpPr>
          <p:cNvPr id="12294" name="Text Box 6"/>
          <p:cNvSpPr txBox="1">
            <a:spLocks noChangeArrowheads="1"/>
          </p:cNvSpPr>
          <p:nvPr/>
        </p:nvSpPr>
        <p:spPr bwMode="auto">
          <a:xfrm>
            <a:off x="0" y="5851525"/>
            <a:ext cx="388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000" b="1" dirty="0">
                <a:solidFill>
                  <a:srgbClr val="CC0099"/>
                </a:solidFill>
              </a:rPr>
              <a:t>NOTICE: The actual endings are still the same as regular verbs. It’s only the stem that has changed.</a:t>
            </a:r>
            <a:endParaRPr lang="en-US" sz="2000" b="1" dirty="0">
              <a:solidFill>
                <a:srgbClr val="CC0099"/>
              </a:solidFill>
            </a:endParaRPr>
          </a:p>
        </p:txBody>
      </p:sp>
      <p:sp>
        <p:nvSpPr>
          <p:cNvPr id="7" name="Multiply 6"/>
          <p:cNvSpPr/>
          <p:nvPr/>
        </p:nvSpPr>
        <p:spPr>
          <a:xfrm>
            <a:off x="2843808" y="1340768"/>
            <a:ext cx="864095" cy="10218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302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292">
                                            <p:txEl>
                                              <p:pRg st="2" end="2"/>
                                            </p:txEl>
                                          </p:spTgt>
                                        </p:tgtEl>
                                        <p:attrNameLst>
                                          <p:attrName>style.visibility</p:attrName>
                                        </p:attrNameLst>
                                      </p:cBhvr>
                                      <p:to>
                                        <p:strVal val="visible"/>
                                      </p:to>
                                    </p:set>
                                    <p:anim calcmode="lin" valueType="num">
                                      <p:cBhvr additive="base">
                                        <p:cTn id="12"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292">
                                            <p:txEl>
                                              <p:pRg st="3" end="3"/>
                                            </p:txEl>
                                          </p:spTgt>
                                        </p:tgtEl>
                                        <p:attrNameLst>
                                          <p:attrName>style.visibility</p:attrName>
                                        </p:attrNameLst>
                                      </p:cBhvr>
                                      <p:to>
                                        <p:strVal val="visible"/>
                                      </p:to>
                                    </p:set>
                                    <p:anim calcmode="lin" valueType="num">
                                      <p:cBhvr additive="base">
                                        <p:cTn id="18"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292">
                                            <p:txEl>
                                              <p:pRg st="4" end="4"/>
                                            </p:txEl>
                                          </p:spTgt>
                                        </p:tgtEl>
                                        <p:attrNameLst>
                                          <p:attrName>style.visibility</p:attrName>
                                        </p:attrNameLst>
                                      </p:cBhvr>
                                      <p:to>
                                        <p:strVal val="visible"/>
                                      </p:to>
                                    </p:set>
                                    <p:anim calcmode="lin" valueType="num">
                                      <p:cBhvr additive="base">
                                        <p:cTn id="24"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292">
                                            <p:txEl>
                                              <p:pRg st="5" end="5"/>
                                            </p:txEl>
                                          </p:spTgt>
                                        </p:tgtEl>
                                        <p:attrNameLst>
                                          <p:attrName>style.visibility</p:attrName>
                                        </p:attrNameLst>
                                      </p:cBhvr>
                                      <p:to>
                                        <p:strVal val="visible"/>
                                      </p:to>
                                    </p:set>
                                    <p:anim calcmode="lin" valueType="num">
                                      <p:cBhvr additive="base">
                                        <p:cTn id="30"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292">
                                            <p:txEl>
                                              <p:pRg st="6" end="6"/>
                                            </p:txEl>
                                          </p:spTgt>
                                        </p:tgtEl>
                                        <p:attrNameLst>
                                          <p:attrName>style.visibility</p:attrName>
                                        </p:attrNameLst>
                                      </p:cBhvr>
                                      <p:to>
                                        <p:strVal val="visible"/>
                                      </p:to>
                                    </p:set>
                                    <p:anim calcmode="lin" valueType="num">
                                      <p:cBhvr additive="base">
                                        <p:cTn id="36"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292">
                                            <p:txEl>
                                              <p:pRg st="7" end="7"/>
                                            </p:txEl>
                                          </p:spTgt>
                                        </p:tgtEl>
                                        <p:attrNameLst>
                                          <p:attrName>style.visibility</p:attrName>
                                        </p:attrNameLst>
                                      </p:cBhvr>
                                      <p:to>
                                        <p:strVal val="visible"/>
                                      </p:to>
                                    </p:set>
                                    <p:anim calcmode="lin" valueType="num">
                                      <p:cBhvr additive="base">
                                        <p:cTn id="42"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uiExpand="1" build="p"/>
      <p:bldP spid="7"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p:txBody>
          <a:bodyPr/>
          <a:lstStyle/>
          <a:p>
            <a:r>
              <a:rPr lang="es-ES" b="1"/>
              <a:t>O &gt; UE</a:t>
            </a:r>
            <a:endParaRPr lang="en-US" b="1"/>
          </a:p>
        </p:txBody>
      </p:sp>
      <p:sp>
        <p:nvSpPr>
          <p:cNvPr id="11268" name="Rectangle 4"/>
          <p:cNvSpPr>
            <a:spLocks noGrp="1" noChangeArrowheads="1"/>
          </p:cNvSpPr>
          <p:nvPr>
            <p:ph type="body" idx="1"/>
          </p:nvPr>
        </p:nvSpPr>
        <p:spPr>
          <a:xfrm>
            <a:off x="228600" y="1600200"/>
            <a:ext cx="8458200" cy="4525963"/>
          </a:xfrm>
        </p:spPr>
        <p:txBody>
          <a:bodyPr>
            <a:normAutofit/>
          </a:bodyPr>
          <a:lstStyle/>
          <a:p>
            <a:pPr>
              <a:lnSpc>
                <a:spcPct val="90000"/>
              </a:lnSpc>
            </a:pPr>
            <a:r>
              <a:rPr lang="es-ES" dirty="0" err="1"/>
              <a:t>E.g</a:t>
            </a:r>
            <a:r>
              <a:rPr lang="es-ES" dirty="0"/>
              <a:t>. </a:t>
            </a:r>
            <a:r>
              <a:rPr lang="en-GB" dirty="0"/>
              <a:t>	</a:t>
            </a:r>
            <a:r>
              <a:rPr lang="en-GB" dirty="0" err="1"/>
              <a:t>Ac</a:t>
            </a:r>
            <a:r>
              <a:rPr lang="en-GB" b="1" dirty="0" err="1"/>
              <a:t>o</a:t>
            </a:r>
            <a:r>
              <a:rPr lang="en-GB" dirty="0" err="1"/>
              <a:t>starse</a:t>
            </a:r>
            <a:r>
              <a:rPr lang="en-GB" dirty="0"/>
              <a:t>		to go to bed</a:t>
            </a:r>
          </a:p>
          <a:p>
            <a:pPr>
              <a:lnSpc>
                <a:spcPct val="90000"/>
              </a:lnSpc>
              <a:buFontTx/>
              <a:buNone/>
            </a:pPr>
            <a:endParaRPr lang="en-GB" dirty="0"/>
          </a:p>
          <a:p>
            <a:pPr>
              <a:lnSpc>
                <a:spcPct val="90000"/>
              </a:lnSpc>
            </a:pPr>
            <a:r>
              <a:rPr lang="en-GB" dirty="0"/>
              <a:t>	</a:t>
            </a:r>
            <a:r>
              <a:rPr lang="en-GB" dirty="0">
                <a:solidFill>
                  <a:srgbClr val="800080"/>
                </a:solidFill>
              </a:rPr>
              <a:t>me</a:t>
            </a:r>
            <a:r>
              <a:rPr lang="en-GB" dirty="0"/>
              <a:t>	</a:t>
            </a:r>
            <a:r>
              <a:rPr lang="en-GB" dirty="0" err="1"/>
              <a:t>ac</a:t>
            </a:r>
            <a:r>
              <a:rPr lang="en-GB" b="1" dirty="0" err="1">
                <a:solidFill>
                  <a:srgbClr val="FF0000"/>
                </a:solidFill>
              </a:rPr>
              <a:t>ue</a:t>
            </a:r>
            <a:r>
              <a:rPr lang="en-GB" dirty="0" err="1"/>
              <a:t>st</a:t>
            </a:r>
            <a:r>
              <a:rPr lang="en-GB" u="sng" dirty="0" err="1"/>
              <a:t>o</a:t>
            </a:r>
            <a:endParaRPr lang="en-GB" u="sng" dirty="0"/>
          </a:p>
          <a:p>
            <a:pPr>
              <a:lnSpc>
                <a:spcPct val="90000"/>
              </a:lnSpc>
            </a:pPr>
            <a:r>
              <a:rPr lang="en-GB" dirty="0"/>
              <a:t>	</a:t>
            </a:r>
            <a:r>
              <a:rPr lang="en-GB" dirty="0" err="1">
                <a:solidFill>
                  <a:srgbClr val="800080"/>
                </a:solidFill>
              </a:rPr>
              <a:t>te</a:t>
            </a:r>
            <a:r>
              <a:rPr lang="en-GB" dirty="0">
                <a:solidFill>
                  <a:srgbClr val="800080"/>
                </a:solidFill>
              </a:rPr>
              <a:t>	</a:t>
            </a:r>
            <a:r>
              <a:rPr lang="en-GB" dirty="0" err="1"/>
              <a:t>ac</a:t>
            </a:r>
            <a:r>
              <a:rPr lang="en-GB" b="1" dirty="0" err="1">
                <a:solidFill>
                  <a:srgbClr val="FF0000"/>
                </a:solidFill>
              </a:rPr>
              <a:t>ue</a:t>
            </a:r>
            <a:r>
              <a:rPr lang="en-GB" dirty="0" err="1"/>
              <a:t>st</a:t>
            </a:r>
            <a:r>
              <a:rPr lang="en-GB" u="sng" dirty="0" err="1"/>
              <a:t>as</a:t>
            </a:r>
            <a:endParaRPr lang="en-GB" u="sng" dirty="0"/>
          </a:p>
          <a:p>
            <a:pPr>
              <a:lnSpc>
                <a:spcPct val="90000"/>
              </a:lnSpc>
            </a:pPr>
            <a:r>
              <a:rPr lang="en-GB" dirty="0"/>
              <a:t>	</a:t>
            </a:r>
            <a:r>
              <a:rPr lang="en-GB" dirty="0">
                <a:solidFill>
                  <a:srgbClr val="800080"/>
                </a:solidFill>
              </a:rPr>
              <a:t>se	</a:t>
            </a:r>
            <a:r>
              <a:rPr lang="en-GB" dirty="0" err="1"/>
              <a:t>ac</a:t>
            </a:r>
            <a:r>
              <a:rPr lang="en-GB" b="1" dirty="0" err="1">
                <a:solidFill>
                  <a:srgbClr val="FF0000"/>
                </a:solidFill>
              </a:rPr>
              <a:t>ue</a:t>
            </a:r>
            <a:r>
              <a:rPr lang="en-GB" dirty="0" err="1"/>
              <a:t>st</a:t>
            </a:r>
            <a:r>
              <a:rPr lang="en-GB" u="sng" dirty="0" err="1"/>
              <a:t>a</a:t>
            </a:r>
            <a:endParaRPr lang="en-GB" u="sng" dirty="0"/>
          </a:p>
          <a:p>
            <a:pPr>
              <a:lnSpc>
                <a:spcPct val="90000"/>
              </a:lnSpc>
            </a:pPr>
            <a:r>
              <a:rPr lang="en-GB" dirty="0"/>
              <a:t>	</a:t>
            </a:r>
            <a:r>
              <a:rPr lang="en-GB" dirty="0" err="1">
                <a:solidFill>
                  <a:srgbClr val="800080"/>
                </a:solidFill>
              </a:rPr>
              <a:t>nos</a:t>
            </a:r>
            <a:r>
              <a:rPr lang="en-GB" dirty="0">
                <a:solidFill>
                  <a:srgbClr val="800080"/>
                </a:solidFill>
              </a:rPr>
              <a:t>	</a:t>
            </a:r>
            <a:r>
              <a:rPr lang="en-GB" dirty="0" err="1"/>
              <a:t>acost</a:t>
            </a:r>
            <a:r>
              <a:rPr lang="en-GB" u="sng" dirty="0" err="1"/>
              <a:t>amos</a:t>
            </a:r>
            <a:endParaRPr lang="en-GB" u="sng" dirty="0"/>
          </a:p>
          <a:p>
            <a:pPr>
              <a:lnSpc>
                <a:spcPct val="90000"/>
              </a:lnSpc>
            </a:pPr>
            <a:r>
              <a:rPr lang="en-GB" dirty="0"/>
              <a:t>	</a:t>
            </a:r>
            <a:r>
              <a:rPr lang="en-GB" dirty="0" err="1">
                <a:solidFill>
                  <a:srgbClr val="800080"/>
                </a:solidFill>
              </a:rPr>
              <a:t>os</a:t>
            </a:r>
            <a:r>
              <a:rPr lang="en-GB" dirty="0">
                <a:solidFill>
                  <a:srgbClr val="800080"/>
                </a:solidFill>
              </a:rPr>
              <a:t>	</a:t>
            </a:r>
            <a:r>
              <a:rPr lang="en-GB" dirty="0" err="1"/>
              <a:t>acost</a:t>
            </a:r>
            <a:r>
              <a:rPr lang="en-GB" u="sng" dirty="0" err="1"/>
              <a:t>áis</a:t>
            </a:r>
            <a:endParaRPr lang="en-GB" u="sng" dirty="0"/>
          </a:p>
          <a:p>
            <a:pPr>
              <a:lnSpc>
                <a:spcPct val="90000"/>
              </a:lnSpc>
            </a:pPr>
            <a:r>
              <a:rPr lang="en-GB" dirty="0"/>
              <a:t>	</a:t>
            </a:r>
            <a:r>
              <a:rPr lang="en-GB" dirty="0">
                <a:solidFill>
                  <a:srgbClr val="800080"/>
                </a:solidFill>
              </a:rPr>
              <a:t>se	</a:t>
            </a:r>
            <a:r>
              <a:rPr lang="en-GB" dirty="0" err="1"/>
              <a:t>ac</a:t>
            </a:r>
            <a:r>
              <a:rPr lang="en-GB" b="1" dirty="0" err="1">
                <a:solidFill>
                  <a:srgbClr val="FF0000"/>
                </a:solidFill>
              </a:rPr>
              <a:t>ue</a:t>
            </a:r>
            <a:r>
              <a:rPr lang="en-GB" dirty="0" err="1"/>
              <a:t>st</a:t>
            </a:r>
            <a:r>
              <a:rPr lang="en-GB" u="sng" dirty="0" err="1"/>
              <a:t>an</a:t>
            </a:r>
            <a:endParaRPr lang="en-US" u="sng" dirty="0"/>
          </a:p>
        </p:txBody>
      </p:sp>
      <p:sp>
        <p:nvSpPr>
          <p:cNvPr id="11270" name="Text Box 6"/>
          <p:cNvSpPr txBox="1">
            <a:spLocks noChangeArrowheads="1"/>
          </p:cNvSpPr>
          <p:nvPr/>
        </p:nvSpPr>
        <p:spPr bwMode="auto">
          <a:xfrm>
            <a:off x="0" y="5851525"/>
            <a:ext cx="388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000" b="1">
                <a:solidFill>
                  <a:srgbClr val="CC0099"/>
                </a:solidFill>
              </a:rPr>
              <a:t>NOTICE: The actual endings are still the same as regular verbs. It’s only the stem that has changed.</a:t>
            </a:r>
            <a:endParaRPr lang="en-US" sz="2000" b="1">
              <a:solidFill>
                <a:srgbClr val="CC0099"/>
              </a:solidFill>
            </a:endParaRPr>
          </a:p>
        </p:txBody>
      </p:sp>
      <p:sp>
        <p:nvSpPr>
          <p:cNvPr id="5" name="Rectangle 2"/>
          <p:cNvSpPr>
            <a:spLocks noChangeArrowheads="1"/>
          </p:cNvSpPr>
          <p:nvPr/>
        </p:nvSpPr>
        <p:spPr bwMode="auto">
          <a:xfrm>
            <a:off x="4191000" y="2743200"/>
            <a:ext cx="4953000" cy="41148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 name="Rectangle 5"/>
          <p:cNvSpPr>
            <a:spLocks noChangeArrowheads="1"/>
          </p:cNvSpPr>
          <p:nvPr/>
        </p:nvSpPr>
        <p:spPr bwMode="auto">
          <a:xfrm>
            <a:off x="4267200" y="3540434"/>
            <a:ext cx="48768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3200" b="1" dirty="0"/>
              <a:t>See if you can conjugate this verb which follows the same pattern as </a:t>
            </a:r>
            <a:r>
              <a:rPr lang="en-GB" sz="3200" b="1" i="1" dirty="0" err="1"/>
              <a:t>acostarse</a:t>
            </a:r>
            <a:r>
              <a:rPr lang="en-GB" sz="3200" b="1" dirty="0"/>
              <a:t>:</a:t>
            </a:r>
          </a:p>
          <a:p>
            <a:endParaRPr lang="en-GB" sz="3200" b="1" dirty="0"/>
          </a:p>
          <a:p>
            <a:r>
              <a:rPr lang="en-GB" sz="2400" dirty="0" err="1"/>
              <a:t>recordarse</a:t>
            </a:r>
            <a:r>
              <a:rPr lang="en-GB" sz="2400" dirty="0"/>
              <a:t>	</a:t>
            </a:r>
            <a:r>
              <a:rPr lang="en-GB" sz="2400" i="1" dirty="0"/>
              <a:t>to remember</a:t>
            </a:r>
          </a:p>
        </p:txBody>
      </p:sp>
      <p:sp>
        <p:nvSpPr>
          <p:cNvPr id="7" name="Multiply 6"/>
          <p:cNvSpPr/>
          <p:nvPr/>
        </p:nvSpPr>
        <p:spPr>
          <a:xfrm>
            <a:off x="3203848" y="1341151"/>
            <a:ext cx="864095" cy="10218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964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8">
                                            <p:txEl>
                                              <p:pRg st="2" end="2"/>
                                            </p:txEl>
                                          </p:spTgt>
                                        </p:tgtEl>
                                        <p:attrNameLst>
                                          <p:attrName>style.visibility</p:attrName>
                                        </p:attrNameLst>
                                      </p:cBhvr>
                                      <p:to>
                                        <p:strVal val="visible"/>
                                      </p:to>
                                    </p:set>
                                    <p:anim calcmode="lin" valueType="num">
                                      <p:cBhvr additive="base">
                                        <p:cTn id="25" dur="5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8">
                                            <p:txEl>
                                              <p:pRg st="3" end="3"/>
                                            </p:txEl>
                                          </p:spTgt>
                                        </p:tgtEl>
                                        <p:attrNameLst>
                                          <p:attrName>style.visibility</p:attrName>
                                        </p:attrNameLst>
                                      </p:cBhvr>
                                      <p:to>
                                        <p:strVal val="visible"/>
                                      </p:to>
                                    </p:set>
                                    <p:anim calcmode="lin" valueType="num">
                                      <p:cBhvr additive="base">
                                        <p:cTn id="31" dur="500" fill="hold"/>
                                        <p:tgtEl>
                                          <p:spTgt spid="1126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8">
                                            <p:txEl>
                                              <p:pRg st="4" end="4"/>
                                            </p:txEl>
                                          </p:spTgt>
                                        </p:tgtEl>
                                        <p:attrNameLst>
                                          <p:attrName>style.visibility</p:attrName>
                                        </p:attrNameLst>
                                      </p:cBhvr>
                                      <p:to>
                                        <p:strVal val="visible"/>
                                      </p:to>
                                    </p:set>
                                    <p:anim calcmode="lin" valueType="num">
                                      <p:cBhvr additive="base">
                                        <p:cTn id="37" dur="500" fill="hold"/>
                                        <p:tgtEl>
                                          <p:spTgt spid="1126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68">
                                            <p:txEl>
                                              <p:pRg st="5" end="5"/>
                                            </p:txEl>
                                          </p:spTgt>
                                        </p:tgtEl>
                                        <p:attrNameLst>
                                          <p:attrName>style.visibility</p:attrName>
                                        </p:attrNameLst>
                                      </p:cBhvr>
                                      <p:to>
                                        <p:strVal val="visible"/>
                                      </p:to>
                                    </p:set>
                                    <p:anim calcmode="lin" valueType="num">
                                      <p:cBhvr additive="base">
                                        <p:cTn id="43" dur="500" fill="hold"/>
                                        <p:tgtEl>
                                          <p:spTgt spid="1126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268">
                                            <p:txEl>
                                              <p:pRg st="6" end="6"/>
                                            </p:txEl>
                                          </p:spTgt>
                                        </p:tgtEl>
                                        <p:attrNameLst>
                                          <p:attrName>style.visibility</p:attrName>
                                        </p:attrNameLst>
                                      </p:cBhvr>
                                      <p:to>
                                        <p:strVal val="visible"/>
                                      </p:to>
                                    </p:set>
                                    <p:anim calcmode="lin" valueType="num">
                                      <p:cBhvr additive="base">
                                        <p:cTn id="49" dur="500" fill="hold"/>
                                        <p:tgtEl>
                                          <p:spTgt spid="11268">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268">
                                            <p:txEl>
                                              <p:pRg st="7" end="7"/>
                                            </p:txEl>
                                          </p:spTgt>
                                        </p:tgtEl>
                                        <p:attrNameLst>
                                          <p:attrName>style.visibility</p:attrName>
                                        </p:attrNameLst>
                                      </p:cBhvr>
                                      <p:to>
                                        <p:strVal val="visible"/>
                                      </p:to>
                                    </p:set>
                                    <p:anim calcmode="lin" valueType="num">
                                      <p:cBhvr additive="base">
                                        <p:cTn id="55" dur="500" fill="hold"/>
                                        <p:tgtEl>
                                          <p:spTgt spid="11268">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3871" y="1353927"/>
            <a:ext cx="2556258" cy="3210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46" name="Rectangle 2"/>
          <p:cNvSpPr>
            <a:spLocks noChangeArrowheads="1"/>
          </p:cNvSpPr>
          <p:nvPr/>
        </p:nvSpPr>
        <p:spPr bwMode="auto">
          <a:xfrm>
            <a:off x="611560" y="5949280"/>
            <a:ext cx="7920880" cy="90872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7" name="Rectangle 3"/>
          <p:cNvSpPr>
            <a:spLocks noGrp="1" noChangeArrowheads="1"/>
          </p:cNvSpPr>
          <p:nvPr>
            <p:ph type="title"/>
          </p:nvPr>
        </p:nvSpPr>
        <p:spPr>
          <a:xfrm>
            <a:off x="0" y="274638"/>
            <a:ext cx="9144000" cy="1143000"/>
          </a:xfrm>
        </p:spPr>
        <p:txBody>
          <a:bodyPr>
            <a:normAutofit/>
          </a:bodyPr>
          <a:lstStyle/>
          <a:p>
            <a:r>
              <a:rPr lang="en-GB" sz="2800" b="1" u="sng" dirty="0"/>
              <a:t>REMINDER: SPANISH REFLEXIVE VERBS</a:t>
            </a:r>
            <a:br>
              <a:rPr lang="en-GB" sz="2800" dirty="0"/>
            </a:br>
            <a:r>
              <a:rPr lang="en-GB" sz="2800" dirty="0">
                <a:solidFill>
                  <a:srgbClr val="800080"/>
                </a:solidFill>
              </a:rPr>
              <a:t>Reflexive pronoun</a:t>
            </a:r>
            <a:r>
              <a:rPr lang="en-GB" sz="2800" dirty="0"/>
              <a:t> + Stem* + </a:t>
            </a:r>
            <a:r>
              <a:rPr lang="en-GB" sz="2800" dirty="0">
                <a:solidFill>
                  <a:srgbClr val="FF0000"/>
                </a:solidFill>
              </a:rPr>
              <a:t>Ending</a:t>
            </a:r>
            <a:endParaRPr lang="en-US" sz="2800" dirty="0">
              <a:solidFill>
                <a:srgbClr val="FF0000"/>
              </a:solidFill>
            </a:endParaRPr>
          </a:p>
        </p:txBody>
      </p:sp>
      <p:sp>
        <p:nvSpPr>
          <p:cNvPr id="57350" name="Rectangle 6"/>
          <p:cNvSpPr>
            <a:spLocks noChangeArrowheads="1"/>
          </p:cNvSpPr>
          <p:nvPr/>
        </p:nvSpPr>
        <p:spPr bwMode="auto">
          <a:xfrm>
            <a:off x="0" y="6096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2800" dirty="0"/>
              <a:t>*Stem = The infinitive (the one you find when you </a:t>
            </a:r>
          </a:p>
          <a:p>
            <a:pPr algn="ctr"/>
            <a:r>
              <a:rPr lang="en-GB" sz="2800" dirty="0"/>
              <a:t>look in a dictionary) minus the last 4 letters.</a:t>
            </a:r>
            <a:endParaRPr lang="en-GB" sz="2800" i="1" dirty="0"/>
          </a:p>
          <a:p>
            <a:pPr algn="ctr"/>
            <a:r>
              <a:rPr lang="en-GB" sz="3200" dirty="0">
                <a:solidFill>
                  <a:schemeClr val="tx2"/>
                </a:solidFill>
              </a:rPr>
              <a:t>.</a:t>
            </a:r>
            <a:endParaRPr lang="en-US" sz="3200" dirty="0">
              <a:solidFill>
                <a:srgbClr val="FF0000"/>
              </a:solidFill>
            </a:endParaRPr>
          </a:p>
        </p:txBody>
      </p:sp>
      <p:sp>
        <p:nvSpPr>
          <p:cNvPr id="4" name="TextBox 3"/>
          <p:cNvSpPr txBox="1"/>
          <p:nvPr/>
        </p:nvSpPr>
        <p:spPr>
          <a:xfrm>
            <a:off x="0" y="4564285"/>
            <a:ext cx="9144000" cy="1384995"/>
          </a:xfrm>
          <a:prstGeom prst="rect">
            <a:avLst/>
          </a:prstGeom>
          <a:noFill/>
        </p:spPr>
        <p:txBody>
          <a:bodyPr wrap="square" rtlCol="0">
            <a:spAutoFit/>
          </a:bodyPr>
          <a:lstStyle/>
          <a:p>
            <a:pPr algn="ctr"/>
            <a:r>
              <a:rPr lang="en-GB" sz="2800" b="1" dirty="0"/>
              <a:t>Me </a:t>
            </a:r>
            <a:r>
              <a:rPr lang="en-GB" sz="2800" b="1" dirty="0" err="1"/>
              <a:t>levant</a:t>
            </a:r>
            <a:r>
              <a:rPr lang="en-GB" sz="2800" b="1" dirty="0" err="1">
                <a:solidFill>
                  <a:srgbClr val="FF0000"/>
                </a:solidFill>
              </a:rPr>
              <a:t>o</a:t>
            </a:r>
            <a:r>
              <a:rPr lang="en-GB" sz="2800" b="1" dirty="0">
                <a:solidFill>
                  <a:srgbClr val="CC0099"/>
                </a:solidFill>
              </a:rPr>
              <a:t> </a:t>
            </a:r>
            <a:r>
              <a:rPr lang="en-GB" sz="2800" b="1" dirty="0"/>
              <a:t>= I get up</a:t>
            </a:r>
          </a:p>
          <a:p>
            <a:pPr algn="ctr"/>
            <a:r>
              <a:rPr lang="en-GB" sz="2800" b="1" dirty="0"/>
              <a:t>Se </a:t>
            </a:r>
            <a:r>
              <a:rPr lang="en-GB" sz="2800" b="1" dirty="0" err="1"/>
              <a:t>vist</a:t>
            </a:r>
            <a:r>
              <a:rPr lang="en-GB" sz="2800" b="1" dirty="0" err="1">
                <a:solidFill>
                  <a:srgbClr val="FF0000"/>
                </a:solidFill>
              </a:rPr>
              <a:t>e</a:t>
            </a:r>
            <a:r>
              <a:rPr lang="en-GB" sz="2800" b="1" dirty="0"/>
              <a:t> = </a:t>
            </a:r>
            <a:r>
              <a:rPr lang="en-GB" sz="2800" b="1" dirty="0" err="1"/>
              <a:t>He/She</a:t>
            </a:r>
            <a:r>
              <a:rPr lang="en-GB" sz="2800" b="1" dirty="0"/>
              <a:t> gets dressed</a:t>
            </a:r>
          </a:p>
          <a:p>
            <a:pPr algn="ctr"/>
            <a:r>
              <a:rPr lang="en-GB" sz="2800" b="1" dirty="0" err="1"/>
              <a:t>Nos</a:t>
            </a:r>
            <a:r>
              <a:rPr lang="en-GB" sz="2800" b="1" dirty="0"/>
              <a:t> </a:t>
            </a:r>
            <a:r>
              <a:rPr lang="en-GB" sz="2800" b="1" dirty="0" err="1"/>
              <a:t>acost</a:t>
            </a:r>
            <a:r>
              <a:rPr lang="en-GB" sz="2800" b="1" dirty="0" err="1">
                <a:solidFill>
                  <a:srgbClr val="FF0000"/>
                </a:solidFill>
              </a:rPr>
              <a:t>amos</a:t>
            </a:r>
            <a:r>
              <a:rPr lang="en-GB" sz="2800" b="1" dirty="0"/>
              <a:t> = We go to bed</a:t>
            </a:r>
          </a:p>
        </p:txBody>
      </p:sp>
      <p:graphicFrame>
        <p:nvGraphicFramePr>
          <p:cNvPr id="3" name="Table 2"/>
          <p:cNvGraphicFramePr>
            <a:graphicFrameLocks noGrp="1"/>
          </p:cNvGraphicFramePr>
          <p:nvPr>
            <p:extLst>
              <p:ext uri="{D42A27DB-BD31-4B8C-83A1-F6EECF244321}">
                <p14:modId xmlns:p14="http://schemas.microsoft.com/office/powerpoint/2010/main" val="2040342931"/>
              </p:ext>
            </p:extLst>
          </p:nvPr>
        </p:nvGraphicFramePr>
        <p:xfrm>
          <a:off x="251520" y="1340768"/>
          <a:ext cx="3168352" cy="3225462"/>
        </p:xfrm>
        <a:graphic>
          <a:graphicData uri="http://schemas.openxmlformats.org/drawingml/2006/table">
            <a:tbl>
              <a:tblPr firstRow="1" firstCol="1" bandRow="1">
                <a:tableStyleId>{5C22544A-7EE6-4342-B048-85BDC9FD1C3A}</a:tableStyleId>
              </a:tblPr>
              <a:tblGrid>
                <a:gridCol w="3168352">
                  <a:extLst>
                    <a:ext uri="{9D8B030D-6E8A-4147-A177-3AD203B41FA5}">
                      <a16:colId xmlns:a16="http://schemas.microsoft.com/office/drawing/2014/main" val="20000"/>
                    </a:ext>
                  </a:extLst>
                </a:gridCol>
              </a:tblGrid>
              <a:tr h="401153">
                <a:tc>
                  <a:txBody>
                    <a:bodyPr/>
                    <a:lstStyle/>
                    <a:p>
                      <a:pPr algn="ctr">
                        <a:lnSpc>
                          <a:spcPct val="115000"/>
                        </a:lnSpc>
                        <a:spcAft>
                          <a:spcPts val="0"/>
                        </a:spcAft>
                      </a:pPr>
                      <a:r>
                        <a:rPr lang="fr-FR" sz="2300" dirty="0">
                          <a:solidFill>
                            <a:schemeClr val="tx1"/>
                          </a:solidFill>
                          <a:effectLst/>
                        </a:rPr>
                        <a:t>REFLEXIVE PRONOUNS</a:t>
                      </a:r>
                      <a:endParaRPr lang="en-GB" sz="1100" dirty="0">
                        <a:solidFill>
                          <a:schemeClr val="tx1"/>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70394">
                <a:tc>
                  <a:txBody>
                    <a:bodyPr/>
                    <a:lstStyle/>
                    <a:p>
                      <a:pPr>
                        <a:lnSpc>
                          <a:spcPct val="150000"/>
                        </a:lnSpc>
                        <a:spcAft>
                          <a:spcPts val="0"/>
                        </a:spcAft>
                      </a:pPr>
                      <a:r>
                        <a:rPr lang="en-GB" sz="2000" dirty="0">
                          <a:effectLst/>
                          <a:latin typeface="Calibri"/>
                          <a:ea typeface="Calibri"/>
                          <a:cs typeface="Times New Roman"/>
                        </a:rPr>
                        <a:t>Me</a:t>
                      </a:r>
                      <a:endParaRPr lang="es-E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70394">
                <a:tc>
                  <a:txBody>
                    <a:bodyPr/>
                    <a:lstStyle/>
                    <a:p>
                      <a:pPr>
                        <a:lnSpc>
                          <a:spcPct val="150000"/>
                        </a:lnSpc>
                        <a:spcAft>
                          <a:spcPts val="0"/>
                        </a:spcAft>
                      </a:pPr>
                      <a:r>
                        <a:rPr lang="en-GB" sz="2000" dirty="0" err="1">
                          <a:effectLst/>
                          <a:latin typeface="Calibri"/>
                          <a:ea typeface="Calibri"/>
                          <a:cs typeface="Times New Roman"/>
                        </a:rPr>
                        <a:t>Te</a:t>
                      </a:r>
                      <a:endParaRPr lang="es-E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70394">
                <a:tc>
                  <a:txBody>
                    <a:bodyPr/>
                    <a:lstStyle/>
                    <a:p>
                      <a:pPr>
                        <a:lnSpc>
                          <a:spcPct val="150000"/>
                        </a:lnSpc>
                        <a:spcAft>
                          <a:spcPts val="0"/>
                        </a:spcAft>
                      </a:pPr>
                      <a:r>
                        <a:rPr lang="en-GB" sz="2000" dirty="0">
                          <a:effectLst/>
                          <a:latin typeface="Calibri"/>
                          <a:ea typeface="Calibri"/>
                          <a:cs typeface="Times New Roman"/>
                        </a:rPr>
                        <a:t>Se</a:t>
                      </a:r>
                      <a:endParaRPr lang="es-E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70394">
                <a:tc>
                  <a:txBody>
                    <a:bodyPr/>
                    <a:lstStyle/>
                    <a:p>
                      <a:pPr>
                        <a:lnSpc>
                          <a:spcPct val="150000"/>
                        </a:lnSpc>
                        <a:spcAft>
                          <a:spcPts val="0"/>
                        </a:spcAft>
                      </a:pPr>
                      <a:r>
                        <a:rPr lang="en-GB" sz="2000" dirty="0" err="1">
                          <a:effectLst/>
                          <a:latin typeface="Calibri"/>
                          <a:ea typeface="Calibri"/>
                          <a:cs typeface="Times New Roman"/>
                        </a:rPr>
                        <a:t>Nos</a:t>
                      </a:r>
                      <a:endParaRPr lang="es-E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70394">
                <a:tc>
                  <a:txBody>
                    <a:bodyPr/>
                    <a:lstStyle/>
                    <a:p>
                      <a:pPr>
                        <a:lnSpc>
                          <a:spcPct val="150000"/>
                        </a:lnSpc>
                        <a:spcAft>
                          <a:spcPts val="0"/>
                        </a:spcAft>
                      </a:pPr>
                      <a:r>
                        <a:rPr lang="en-GB" sz="2000" dirty="0" err="1">
                          <a:effectLst/>
                          <a:latin typeface="Calibri"/>
                          <a:ea typeface="Calibri"/>
                          <a:cs typeface="Times New Roman"/>
                        </a:rPr>
                        <a:t>Os</a:t>
                      </a:r>
                      <a:endParaRPr lang="es-E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70394">
                <a:tc>
                  <a:txBody>
                    <a:bodyPr/>
                    <a:lstStyle/>
                    <a:p>
                      <a:pPr>
                        <a:lnSpc>
                          <a:spcPct val="150000"/>
                        </a:lnSpc>
                        <a:spcAft>
                          <a:spcPts val="0"/>
                        </a:spcAft>
                      </a:pPr>
                      <a:r>
                        <a:rPr lang="en-GB" sz="2000" dirty="0">
                          <a:effectLst/>
                          <a:latin typeface="Calibri"/>
                          <a:ea typeface="Calibri"/>
                          <a:cs typeface="Times New Roman"/>
                        </a:rPr>
                        <a:t>Se</a:t>
                      </a:r>
                      <a:endParaRPr lang="es-E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1214173"/>
              </p:ext>
            </p:extLst>
          </p:nvPr>
        </p:nvGraphicFramePr>
        <p:xfrm>
          <a:off x="5970985" y="1340769"/>
          <a:ext cx="3065511" cy="3333084"/>
        </p:xfrm>
        <a:graphic>
          <a:graphicData uri="http://schemas.openxmlformats.org/drawingml/2006/table">
            <a:tbl>
              <a:tblPr firstRow="1" firstCol="1" bandRow="1">
                <a:tableStyleId>{5C22544A-7EE6-4342-B048-85BDC9FD1C3A}</a:tableStyleId>
              </a:tblPr>
              <a:tblGrid>
                <a:gridCol w="1021837">
                  <a:extLst>
                    <a:ext uri="{9D8B030D-6E8A-4147-A177-3AD203B41FA5}">
                      <a16:colId xmlns:a16="http://schemas.microsoft.com/office/drawing/2014/main" val="20000"/>
                    </a:ext>
                  </a:extLst>
                </a:gridCol>
                <a:gridCol w="1021837">
                  <a:extLst>
                    <a:ext uri="{9D8B030D-6E8A-4147-A177-3AD203B41FA5}">
                      <a16:colId xmlns:a16="http://schemas.microsoft.com/office/drawing/2014/main" val="20001"/>
                    </a:ext>
                  </a:extLst>
                </a:gridCol>
                <a:gridCol w="1021837">
                  <a:extLst>
                    <a:ext uri="{9D8B030D-6E8A-4147-A177-3AD203B41FA5}">
                      <a16:colId xmlns:a16="http://schemas.microsoft.com/office/drawing/2014/main" val="20002"/>
                    </a:ext>
                  </a:extLst>
                </a:gridCol>
              </a:tblGrid>
              <a:tr h="610221">
                <a:tc>
                  <a:txBody>
                    <a:bodyPr/>
                    <a:lstStyle/>
                    <a:p>
                      <a:pPr algn="ctr">
                        <a:lnSpc>
                          <a:spcPct val="115000"/>
                        </a:lnSpc>
                        <a:spcAft>
                          <a:spcPts val="0"/>
                        </a:spcAft>
                      </a:pPr>
                      <a:r>
                        <a:rPr lang="en-GB" sz="3600" dirty="0">
                          <a:solidFill>
                            <a:schemeClr val="tx1"/>
                          </a:solidFill>
                          <a:effectLst/>
                          <a:latin typeface="Calibri"/>
                          <a:ea typeface="Calibri"/>
                          <a:cs typeface="Times New Roman"/>
                        </a:rPr>
                        <a:t>-AR</a:t>
                      </a:r>
                    </a:p>
                  </a:txBody>
                  <a:tcPr marL="68580" marR="68580" marT="0" marB="0" anchor="ctr"/>
                </a:tc>
                <a:tc>
                  <a:txBody>
                    <a:bodyPr/>
                    <a:lstStyle/>
                    <a:p>
                      <a:pPr algn="ctr">
                        <a:lnSpc>
                          <a:spcPct val="115000"/>
                        </a:lnSpc>
                        <a:spcAft>
                          <a:spcPts val="0"/>
                        </a:spcAft>
                      </a:pPr>
                      <a:r>
                        <a:rPr lang="en-GB" sz="3600" dirty="0">
                          <a:solidFill>
                            <a:schemeClr val="tx1"/>
                          </a:solidFill>
                          <a:effectLst/>
                          <a:latin typeface="Calibri"/>
                          <a:ea typeface="Calibri"/>
                          <a:cs typeface="Times New Roman"/>
                        </a:rPr>
                        <a:t>-ER</a:t>
                      </a:r>
                    </a:p>
                  </a:txBody>
                  <a:tcPr marL="68580" marR="68580" marT="0" marB="0" anchor="ctr"/>
                </a:tc>
                <a:tc>
                  <a:txBody>
                    <a:bodyPr/>
                    <a:lstStyle/>
                    <a:p>
                      <a:pPr algn="ctr">
                        <a:lnSpc>
                          <a:spcPct val="115000"/>
                        </a:lnSpc>
                        <a:spcAft>
                          <a:spcPts val="0"/>
                        </a:spcAft>
                      </a:pPr>
                      <a:r>
                        <a:rPr lang="en-GB" sz="3600" dirty="0">
                          <a:solidFill>
                            <a:schemeClr val="tx1"/>
                          </a:solidFill>
                          <a:effectLst/>
                          <a:latin typeface="Calibri"/>
                          <a:ea typeface="Calibri"/>
                          <a:cs typeface="Times New Roman"/>
                        </a:rPr>
                        <a:t>-IR</a:t>
                      </a:r>
                    </a:p>
                  </a:txBody>
                  <a:tcPr marL="68580" marR="68580" marT="0" marB="0" anchor="ctr"/>
                </a:tc>
                <a:extLst>
                  <a:ext uri="{0D108BD9-81ED-4DB2-BD59-A6C34878D82A}">
                    <a16:rowId xmlns:a16="http://schemas.microsoft.com/office/drawing/2014/main" val="10000"/>
                  </a:ext>
                </a:extLst>
              </a:tr>
              <a:tr h="450358">
                <a:tc>
                  <a:txBody>
                    <a:bodyPr/>
                    <a:lstStyle/>
                    <a:p>
                      <a:pPr algn="l">
                        <a:lnSpc>
                          <a:spcPct val="115000"/>
                        </a:lnSpc>
                        <a:spcAft>
                          <a:spcPts val="0"/>
                        </a:spcAft>
                      </a:pPr>
                      <a:r>
                        <a:rPr lang="en-GB" sz="2000" b="1" dirty="0">
                          <a:solidFill>
                            <a:srgbClr val="FF0000"/>
                          </a:solidFill>
                          <a:effectLst/>
                          <a:latin typeface="Calibri"/>
                          <a:ea typeface="Calibri"/>
                          <a:cs typeface="Times New Roman"/>
                        </a:rPr>
                        <a:t>O</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O</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O</a:t>
                      </a:r>
                    </a:p>
                  </a:txBody>
                  <a:tcPr marL="68580" marR="68580" marT="0" marB="0" anchor="ctr">
                    <a:solidFill>
                      <a:srgbClr val="CCFFFF"/>
                    </a:solidFill>
                  </a:tcPr>
                </a:tc>
                <a:extLst>
                  <a:ext uri="{0D108BD9-81ED-4DB2-BD59-A6C34878D82A}">
                    <a16:rowId xmlns:a16="http://schemas.microsoft.com/office/drawing/2014/main" val="10001"/>
                  </a:ext>
                </a:extLst>
              </a:tr>
              <a:tr h="450358">
                <a:tc>
                  <a:txBody>
                    <a:bodyPr/>
                    <a:lstStyle/>
                    <a:p>
                      <a:pPr algn="l">
                        <a:lnSpc>
                          <a:spcPct val="115000"/>
                        </a:lnSpc>
                        <a:spcAft>
                          <a:spcPts val="0"/>
                        </a:spcAft>
                      </a:pPr>
                      <a:r>
                        <a:rPr lang="en-GB" sz="2000" b="1" dirty="0">
                          <a:solidFill>
                            <a:srgbClr val="FF0000"/>
                          </a:solidFill>
                          <a:effectLst/>
                          <a:latin typeface="Calibri"/>
                          <a:ea typeface="Calibri"/>
                          <a:cs typeface="Times New Roman"/>
                        </a:rPr>
                        <a:t>AS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ES</a:t>
                      </a:r>
                    </a:p>
                  </a:txBody>
                  <a:tcPr marL="68580" marR="68580" marT="0" marB="0" anchor="ctr">
                    <a:solidFill>
                      <a:srgbClr val="CCFFFF"/>
                    </a:solidFill>
                  </a:tcPr>
                </a:tc>
                <a:extLst>
                  <a:ext uri="{0D108BD9-81ED-4DB2-BD59-A6C34878D82A}">
                    <a16:rowId xmlns:a16="http://schemas.microsoft.com/office/drawing/2014/main" val="10002"/>
                  </a:ext>
                </a:extLst>
              </a:tr>
              <a:tr h="450358">
                <a:tc>
                  <a:txBody>
                    <a:bodyPr/>
                    <a:lstStyle/>
                    <a:p>
                      <a:pPr algn="l">
                        <a:lnSpc>
                          <a:spcPct val="115000"/>
                        </a:lnSpc>
                        <a:spcAft>
                          <a:spcPts val="0"/>
                        </a:spcAft>
                      </a:pPr>
                      <a:r>
                        <a:rPr lang="en-GB" sz="2000" b="1" dirty="0">
                          <a:solidFill>
                            <a:srgbClr val="FF0000"/>
                          </a:solidFill>
                          <a:effectLst/>
                          <a:latin typeface="Calibri"/>
                          <a:ea typeface="Calibri"/>
                          <a:cs typeface="Times New Roman"/>
                        </a:rPr>
                        <a:t>A</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a:t>
                      </a:r>
                    </a:p>
                  </a:txBody>
                  <a:tcPr marL="68580" marR="68580" marT="0" marB="0" anchor="ctr">
                    <a:solidFill>
                      <a:srgbClr val="CCFFFF"/>
                    </a:solidFill>
                  </a:tcPr>
                </a:tc>
                <a:extLst>
                  <a:ext uri="{0D108BD9-81ED-4DB2-BD59-A6C34878D82A}">
                    <a16:rowId xmlns:a16="http://schemas.microsoft.com/office/drawing/2014/main" val="10003"/>
                  </a:ext>
                </a:extLst>
              </a:tr>
              <a:tr h="450358">
                <a:tc>
                  <a:txBody>
                    <a:bodyPr/>
                    <a:lstStyle/>
                    <a:p>
                      <a:pPr algn="l">
                        <a:lnSpc>
                          <a:spcPct val="115000"/>
                        </a:lnSpc>
                        <a:spcAft>
                          <a:spcPts val="0"/>
                        </a:spcAft>
                      </a:pPr>
                      <a:r>
                        <a:rPr lang="en-GB" sz="2000" b="1" dirty="0">
                          <a:solidFill>
                            <a:srgbClr val="FF0000"/>
                          </a:solidFill>
                          <a:effectLst/>
                          <a:latin typeface="Calibri"/>
                          <a:ea typeface="Calibri"/>
                          <a:cs typeface="Times New Roman"/>
                        </a:rPr>
                        <a:t>AMOS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EMOS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IMOS</a:t>
                      </a:r>
                    </a:p>
                  </a:txBody>
                  <a:tcPr marL="68580" marR="68580" marT="0" marB="0" anchor="ctr">
                    <a:solidFill>
                      <a:srgbClr val="CCFFFF"/>
                    </a:solidFill>
                  </a:tcPr>
                </a:tc>
                <a:extLst>
                  <a:ext uri="{0D108BD9-81ED-4DB2-BD59-A6C34878D82A}">
                    <a16:rowId xmlns:a16="http://schemas.microsoft.com/office/drawing/2014/main" val="10004"/>
                  </a:ext>
                </a:extLst>
              </a:tr>
              <a:tr h="450358">
                <a:tc>
                  <a:txBody>
                    <a:bodyPr/>
                    <a:lstStyle/>
                    <a:p>
                      <a:pPr algn="l">
                        <a:lnSpc>
                          <a:spcPct val="115000"/>
                        </a:lnSpc>
                        <a:spcAft>
                          <a:spcPts val="0"/>
                        </a:spcAft>
                      </a:pPr>
                      <a:r>
                        <a:rPr lang="en-GB" sz="2000" b="1" dirty="0">
                          <a:solidFill>
                            <a:srgbClr val="FF0000"/>
                          </a:solidFill>
                          <a:effectLst/>
                          <a:latin typeface="Calibri"/>
                          <a:ea typeface="Calibri"/>
                          <a:cs typeface="Times New Roman"/>
                        </a:rPr>
                        <a:t>ÁIS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ÉIS</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ÍS</a:t>
                      </a:r>
                    </a:p>
                  </a:txBody>
                  <a:tcPr marL="68580" marR="68580" marT="0" marB="0" anchor="ctr">
                    <a:solidFill>
                      <a:srgbClr val="CCFFFF"/>
                    </a:solidFill>
                  </a:tcPr>
                </a:tc>
                <a:extLst>
                  <a:ext uri="{0D108BD9-81ED-4DB2-BD59-A6C34878D82A}">
                    <a16:rowId xmlns:a16="http://schemas.microsoft.com/office/drawing/2014/main" val="10005"/>
                  </a:ext>
                </a:extLst>
              </a:tr>
              <a:tr h="450358">
                <a:tc>
                  <a:txBody>
                    <a:bodyPr/>
                    <a:lstStyle/>
                    <a:p>
                      <a:pPr algn="l">
                        <a:lnSpc>
                          <a:spcPct val="115000"/>
                        </a:lnSpc>
                        <a:spcAft>
                          <a:spcPts val="0"/>
                        </a:spcAft>
                      </a:pPr>
                      <a:r>
                        <a:rPr lang="en-GB" sz="2000" b="1" dirty="0">
                          <a:solidFill>
                            <a:srgbClr val="FF0000"/>
                          </a:solidFill>
                          <a:effectLst/>
                          <a:latin typeface="Calibri"/>
                          <a:ea typeface="Calibri"/>
                          <a:cs typeface="Times New Roman"/>
                        </a:rPr>
                        <a:t>AN</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EN</a:t>
                      </a:r>
                    </a:p>
                  </a:txBody>
                  <a:tcPr marL="68580" marR="68580" marT="0" marB="0" anchor="ctr">
                    <a:solidFill>
                      <a:srgbClr val="CCFFFF"/>
                    </a:solidFill>
                  </a:tcPr>
                </a:tc>
                <a:tc>
                  <a:txBody>
                    <a:bodyPr/>
                    <a:lstStyle/>
                    <a:p>
                      <a:pPr algn="l">
                        <a:lnSpc>
                          <a:spcPct val="115000"/>
                        </a:lnSpc>
                        <a:spcAft>
                          <a:spcPts val="0"/>
                        </a:spcAft>
                      </a:pPr>
                      <a:r>
                        <a:rPr lang="en-GB" sz="2000" b="1" dirty="0">
                          <a:solidFill>
                            <a:srgbClr val="FF0000"/>
                          </a:solidFill>
                          <a:effectLst/>
                          <a:latin typeface="Calibri"/>
                          <a:ea typeface="Calibri"/>
                          <a:cs typeface="Times New Roman"/>
                        </a:rPr>
                        <a:t>EN</a:t>
                      </a:r>
                    </a:p>
                  </a:txBody>
                  <a:tcPr marL="68580" marR="68580" marT="0" marB="0" anchor="ctr">
                    <a:solidFill>
                      <a:srgbClr val="CCFFFF"/>
                    </a:solidFill>
                  </a:tcPr>
                </a:tc>
                <a:extLst>
                  <a:ext uri="{0D108BD9-81ED-4DB2-BD59-A6C34878D82A}">
                    <a16:rowId xmlns:a16="http://schemas.microsoft.com/office/drawing/2014/main" val="10006"/>
                  </a:ext>
                </a:extLst>
              </a:tr>
            </a:tbl>
          </a:graphicData>
        </a:graphic>
      </p:graphicFrame>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1403648" cy="104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0"/>
            <a:ext cx="1403648" cy="104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772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GB" sz="2000" b="1" dirty="0"/>
              <a:t>Match up the reflexive pronouns with the correct translation.</a:t>
            </a:r>
            <a:br>
              <a:rPr lang="en-GB" sz="2000" b="1" dirty="0"/>
            </a:br>
            <a:br>
              <a:rPr lang="en-GB" sz="2000" b="1" dirty="0"/>
            </a:br>
            <a:r>
              <a:rPr lang="en-GB" sz="2000" b="1" dirty="0"/>
              <a:t>Pause the recording, complete the activity and then mark your work. If you get it wrong, correct your answer so you learn from your mistake.</a:t>
            </a:r>
          </a:p>
        </p:txBody>
      </p:sp>
      <p:sp>
        <p:nvSpPr>
          <p:cNvPr id="3" name="Content Placeholder 2"/>
          <p:cNvSpPr>
            <a:spLocks noGrp="1"/>
          </p:cNvSpPr>
          <p:nvPr>
            <p:ph sz="half" idx="1"/>
          </p:nvPr>
        </p:nvSpPr>
        <p:spPr/>
        <p:txBody>
          <a:bodyPr>
            <a:noAutofit/>
          </a:bodyPr>
          <a:lstStyle/>
          <a:p>
            <a:pPr marL="514350" indent="-514350">
              <a:buFont typeface="+mj-lt"/>
              <a:buAutoNum type="arabicPeriod"/>
            </a:pPr>
            <a:r>
              <a:rPr lang="en-GB" dirty="0"/>
              <a:t>Me</a:t>
            </a:r>
          </a:p>
          <a:p>
            <a:pPr marL="514350" indent="-514350">
              <a:buFont typeface="+mj-lt"/>
              <a:buAutoNum type="arabicPeriod"/>
            </a:pPr>
            <a:r>
              <a:rPr lang="en-GB" dirty="0" err="1"/>
              <a:t>Te</a:t>
            </a:r>
            <a:endParaRPr lang="en-GB" dirty="0"/>
          </a:p>
          <a:p>
            <a:pPr marL="514350" indent="-514350">
              <a:buFont typeface="+mj-lt"/>
              <a:buAutoNum type="arabicPeriod"/>
            </a:pPr>
            <a:r>
              <a:rPr lang="en-GB" dirty="0"/>
              <a:t>Se</a:t>
            </a:r>
          </a:p>
          <a:p>
            <a:pPr marL="514350" indent="-514350">
              <a:buFont typeface="+mj-lt"/>
              <a:buAutoNum type="arabicPeriod"/>
            </a:pPr>
            <a:r>
              <a:rPr lang="en-GB" dirty="0" err="1"/>
              <a:t>Nos</a:t>
            </a:r>
            <a:endParaRPr lang="en-GB" dirty="0"/>
          </a:p>
          <a:p>
            <a:pPr marL="514350" indent="-514350">
              <a:buFont typeface="+mj-lt"/>
              <a:buAutoNum type="arabicPeriod"/>
            </a:pPr>
            <a:r>
              <a:rPr lang="en-GB" dirty="0" err="1"/>
              <a:t>Os</a:t>
            </a:r>
            <a:endParaRPr lang="en-GB" dirty="0"/>
          </a:p>
          <a:p>
            <a:pPr marL="514350" indent="-514350">
              <a:buFont typeface="+mj-lt"/>
              <a:buAutoNum type="arabicPeriod"/>
            </a:pPr>
            <a:r>
              <a:rPr lang="en-GB" dirty="0"/>
              <a:t>Se</a:t>
            </a:r>
          </a:p>
        </p:txBody>
      </p:sp>
      <p:sp>
        <p:nvSpPr>
          <p:cNvPr id="5" name="Content Placeholder 4"/>
          <p:cNvSpPr>
            <a:spLocks noGrp="1"/>
          </p:cNvSpPr>
          <p:nvPr>
            <p:ph sz="half" idx="2"/>
          </p:nvPr>
        </p:nvSpPr>
        <p:spPr>
          <a:xfrm>
            <a:off x="5796136" y="1628800"/>
            <a:ext cx="3347864" cy="4525963"/>
          </a:xfrm>
        </p:spPr>
        <p:txBody>
          <a:bodyPr>
            <a:noAutofit/>
          </a:bodyPr>
          <a:lstStyle/>
          <a:p>
            <a:r>
              <a:rPr lang="en-GB" b="1" dirty="0"/>
              <a:t>Ourselves</a:t>
            </a:r>
          </a:p>
          <a:p>
            <a:r>
              <a:rPr lang="en-GB" b="1" dirty="0"/>
              <a:t>Myself</a:t>
            </a:r>
          </a:p>
          <a:p>
            <a:r>
              <a:rPr lang="en-GB" b="1" dirty="0" err="1">
                <a:solidFill>
                  <a:srgbClr val="0000FF"/>
                </a:solidFill>
              </a:rPr>
              <a:t>Himself</a:t>
            </a:r>
            <a:r>
              <a:rPr lang="en-GB" b="1" dirty="0" err="1"/>
              <a:t>/</a:t>
            </a:r>
            <a:r>
              <a:rPr lang="en-GB" b="1" dirty="0" err="1">
                <a:solidFill>
                  <a:srgbClr val="FF0000"/>
                </a:solidFill>
              </a:rPr>
              <a:t>Herself</a:t>
            </a:r>
            <a:endParaRPr lang="en-GB" b="1" dirty="0">
              <a:solidFill>
                <a:srgbClr val="FF0000"/>
              </a:solidFill>
            </a:endParaRPr>
          </a:p>
          <a:p>
            <a:r>
              <a:rPr lang="en-GB" b="1" dirty="0"/>
              <a:t>Yourselves (plural)</a:t>
            </a:r>
          </a:p>
          <a:p>
            <a:r>
              <a:rPr lang="en-GB" b="1" dirty="0"/>
              <a:t>Themselves</a:t>
            </a:r>
          </a:p>
          <a:p>
            <a:r>
              <a:rPr lang="en-GB" b="1" dirty="0"/>
              <a:t>Yourself (singular)</a:t>
            </a:r>
          </a:p>
          <a:p>
            <a:endParaRPr lang="en-GB" b="1" dirty="0"/>
          </a:p>
        </p:txBody>
      </p:sp>
      <p:cxnSp>
        <p:nvCxnSpPr>
          <p:cNvPr id="10" name="Straight Arrow Connector 9"/>
          <p:cNvCxnSpPr/>
          <p:nvPr/>
        </p:nvCxnSpPr>
        <p:spPr>
          <a:xfrm>
            <a:off x="1619672" y="1988840"/>
            <a:ext cx="4176464" cy="3626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1475656" y="2860723"/>
            <a:ext cx="4176464" cy="2821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V="1">
            <a:off x="1547664" y="3394313"/>
            <a:ext cx="4248472" cy="5387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V="1">
            <a:off x="1763688" y="1916832"/>
            <a:ext cx="4032448" cy="147748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1475656" y="2351515"/>
            <a:ext cx="4320480" cy="20855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1475656" y="3933056"/>
            <a:ext cx="432048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652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936</Words>
  <Application>Microsoft Office PowerPoint</Application>
  <PresentationFormat>On-screen Show (4:3)</PresentationFormat>
  <Paragraphs>205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SPANISH VERBS: REFLEXIVE VERBS Who is doing the verb? Which reflexive pronoun do I need?</vt:lpstr>
      <vt:lpstr>What is a reflexive verb?</vt:lpstr>
      <vt:lpstr>The full version of a present tense reflexive verb:</vt:lpstr>
      <vt:lpstr>Stem-Changing Verbs</vt:lpstr>
      <vt:lpstr>E &gt; IE</vt:lpstr>
      <vt:lpstr>E &gt; I</vt:lpstr>
      <vt:lpstr>O &gt; UE</vt:lpstr>
      <vt:lpstr>REMINDER: SPANISH REFLEXIVE VERBS Reflexive pronoun + Stem* + Ending</vt:lpstr>
      <vt:lpstr>Match up the reflexive pronouns with the correct translation.  Pause the recording, complete the activity and then mark your work. If you get it wrong, correct your answer so you learn from your mistake.</vt:lpstr>
      <vt:lpstr>The main difference with reflexive verbs is the presence of the reflexive pronoun. Look at the endings of the following verbs and decide on the correct reflexive pronoun.  Only use the verbs you have just copied down to help you if you need to!  Pause the video, complete the activity, then self-mark.  If you get it wrong, correct your answer so you learn from your mistake.</vt:lpstr>
      <vt:lpstr>Now translate the following verbs into English. Remember, when you look the verb up, you will see the infinitive with se at the end of the infinitive. This indicates that it is reflexive.  Pause the video, complete the activity and then self-mark your work.  If you get it wrong, correct your answer so you learn from your mistake.</vt:lpstr>
      <vt:lpstr>Look up the following verbs in a dictionary. You will see the words ending in AR, ER or IR plus the reflexive pronoun se. That will tell you which ending to add. Use the reminder on the right to help you if you need to.  Pause the recording, complete the activity and then mark your work. If you get it wrong, correct your answer so you learn from your mistake.</vt:lpstr>
      <vt:lpstr>SPANISH VERBS: REFLEXIVE VERBS Who is doing the verb? Which reflexive pronoun do I need?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&gt; UE</dc:title>
  <dc:creator>Darby, Robert (Staff)</dc:creator>
  <cp:lastModifiedBy>Fionnuala Bargery</cp:lastModifiedBy>
  <cp:revision>66</cp:revision>
  <dcterms:created xsi:type="dcterms:W3CDTF">2011-11-30T13:44:16Z</dcterms:created>
  <dcterms:modified xsi:type="dcterms:W3CDTF">2020-07-08T19:32:43Z</dcterms:modified>
</cp:coreProperties>
</file>