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3" r:id="rId2"/>
    <p:sldId id="276" r:id="rId3"/>
    <p:sldId id="299" r:id="rId4"/>
    <p:sldId id="330" r:id="rId5"/>
    <p:sldId id="332" r:id="rId6"/>
    <p:sldId id="333" r:id="rId7"/>
    <p:sldId id="334" r:id="rId8"/>
    <p:sldId id="329" r:id="rId9"/>
    <p:sldId id="335" r:id="rId10"/>
    <p:sldId id="287" r:id="rId11"/>
    <p:sldId id="289" r:id="rId12"/>
    <p:sldId id="337" r:id="rId13"/>
    <p:sldId id="33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a:srgbClr val="CC0099"/>
    <a:srgbClr val="0000FF"/>
    <a:srgbClr val="10FC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DCD2AB8-7E53-479E-9351-A24574BCF8DC}"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70BFCC-06E3-4675-9B3A-95AF6478AE82}" type="slidenum">
              <a:rPr lang="en-GB" smtClean="0"/>
              <a:t>‹#›</a:t>
            </a:fld>
            <a:endParaRPr lang="en-GB"/>
          </a:p>
        </p:txBody>
      </p:sp>
    </p:spTree>
    <p:extLst>
      <p:ext uri="{BB962C8B-B14F-4D97-AF65-F5344CB8AC3E}">
        <p14:creationId xmlns:p14="http://schemas.microsoft.com/office/powerpoint/2010/main" val="1966261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DCD2AB8-7E53-479E-9351-A24574BCF8DC}"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70BFCC-06E3-4675-9B3A-95AF6478AE82}" type="slidenum">
              <a:rPr lang="en-GB" smtClean="0"/>
              <a:t>‹#›</a:t>
            </a:fld>
            <a:endParaRPr lang="en-GB"/>
          </a:p>
        </p:txBody>
      </p:sp>
    </p:spTree>
    <p:extLst>
      <p:ext uri="{BB962C8B-B14F-4D97-AF65-F5344CB8AC3E}">
        <p14:creationId xmlns:p14="http://schemas.microsoft.com/office/powerpoint/2010/main" val="1469688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DCD2AB8-7E53-479E-9351-A24574BCF8DC}"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70BFCC-06E3-4675-9B3A-95AF6478AE82}" type="slidenum">
              <a:rPr lang="en-GB" smtClean="0"/>
              <a:t>‹#›</a:t>
            </a:fld>
            <a:endParaRPr lang="en-GB"/>
          </a:p>
        </p:txBody>
      </p:sp>
    </p:spTree>
    <p:extLst>
      <p:ext uri="{BB962C8B-B14F-4D97-AF65-F5344CB8AC3E}">
        <p14:creationId xmlns:p14="http://schemas.microsoft.com/office/powerpoint/2010/main" val="4110877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DCD2AB8-7E53-479E-9351-A24574BCF8DC}"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70BFCC-06E3-4675-9B3A-95AF6478AE82}" type="slidenum">
              <a:rPr lang="en-GB" smtClean="0"/>
              <a:t>‹#›</a:t>
            </a:fld>
            <a:endParaRPr lang="en-GB"/>
          </a:p>
        </p:txBody>
      </p:sp>
    </p:spTree>
    <p:extLst>
      <p:ext uri="{BB962C8B-B14F-4D97-AF65-F5344CB8AC3E}">
        <p14:creationId xmlns:p14="http://schemas.microsoft.com/office/powerpoint/2010/main" val="986357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CD2AB8-7E53-479E-9351-A24574BCF8DC}"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70BFCC-06E3-4675-9B3A-95AF6478AE82}" type="slidenum">
              <a:rPr lang="en-GB" smtClean="0"/>
              <a:t>‹#›</a:t>
            </a:fld>
            <a:endParaRPr lang="en-GB"/>
          </a:p>
        </p:txBody>
      </p:sp>
    </p:spTree>
    <p:extLst>
      <p:ext uri="{BB962C8B-B14F-4D97-AF65-F5344CB8AC3E}">
        <p14:creationId xmlns:p14="http://schemas.microsoft.com/office/powerpoint/2010/main" val="3294926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DCD2AB8-7E53-479E-9351-A24574BCF8DC}"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F70BFCC-06E3-4675-9B3A-95AF6478AE82}" type="slidenum">
              <a:rPr lang="en-GB" smtClean="0"/>
              <a:t>‹#›</a:t>
            </a:fld>
            <a:endParaRPr lang="en-GB"/>
          </a:p>
        </p:txBody>
      </p:sp>
    </p:spTree>
    <p:extLst>
      <p:ext uri="{BB962C8B-B14F-4D97-AF65-F5344CB8AC3E}">
        <p14:creationId xmlns:p14="http://schemas.microsoft.com/office/powerpoint/2010/main" val="3855247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DCD2AB8-7E53-479E-9351-A24574BCF8DC}" type="datetimeFigureOut">
              <a:rPr lang="en-GB" smtClean="0"/>
              <a:t>08/07/2020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F70BFCC-06E3-4675-9B3A-95AF6478AE82}" type="slidenum">
              <a:rPr lang="en-GB" smtClean="0"/>
              <a:t>‹#›</a:t>
            </a:fld>
            <a:endParaRPr lang="en-GB"/>
          </a:p>
        </p:txBody>
      </p:sp>
    </p:spTree>
    <p:extLst>
      <p:ext uri="{BB962C8B-B14F-4D97-AF65-F5344CB8AC3E}">
        <p14:creationId xmlns:p14="http://schemas.microsoft.com/office/powerpoint/2010/main" val="2482131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DCD2AB8-7E53-479E-9351-A24574BCF8DC}" type="datetimeFigureOut">
              <a:rPr lang="en-GB" smtClean="0"/>
              <a:t>08/07/2020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F70BFCC-06E3-4675-9B3A-95AF6478AE82}" type="slidenum">
              <a:rPr lang="en-GB" smtClean="0"/>
              <a:t>‹#›</a:t>
            </a:fld>
            <a:endParaRPr lang="en-GB"/>
          </a:p>
        </p:txBody>
      </p:sp>
    </p:spTree>
    <p:extLst>
      <p:ext uri="{BB962C8B-B14F-4D97-AF65-F5344CB8AC3E}">
        <p14:creationId xmlns:p14="http://schemas.microsoft.com/office/powerpoint/2010/main" val="531529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CD2AB8-7E53-479E-9351-A24574BCF8DC}" type="datetimeFigureOut">
              <a:rPr lang="en-GB" smtClean="0"/>
              <a:t>08/07/2020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F70BFCC-06E3-4675-9B3A-95AF6478AE82}" type="slidenum">
              <a:rPr lang="en-GB" smtClean="0"/>
              <a:t>‹#›</a:t>
            </a:fld>
            <a:endParaRPr lang="en-GB"/>
          </a:p>
        </p:txBody>
      </p:sp>
    </p:spTree>
    <p:extLst>
      <p:ext uri="{BB962C8B-B14F-4D97-AF65-F5344CB8AC3E}">
        <p14:creationId xmlns:p14="http://schemas.microsoft.com/office/powerpoint/2010/main" val="2397870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DCD2AB8-7E53-479E-9351-A24574BCF8DC}"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F70BFCC-06E3-4675-9B3A-95AF6478AE82}" type="slidenum">
              <a:rPr lang="en-GB" smtClean="0"/>
              <a:t>‹#›</a:t>
            </a:fld>
            <a:endParaRPr lang="en-GB"/>
          </a:p>
        </p:txBody>
      </p:sp>
    </p:spTree>
    <p:extLst>
      <p:ext uri="{BB962C8B-B14F-4D97-AF65-F5344CB8AC3E}">
        <p14:creationId xmlns:p14="http://schemas.microsoft.com/office/powerpoint/2010/main" val="1051236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DCD2AB8-7E53-479E-9351-A24574BCF8DC}"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F70BFCC-06E3-4675-9B3A-95AF6478AE82}" type="slidenum">
              <a:rPr lang="en-GB" smtClean="0"/>
              <a:t>‹#›</a:t>
            </a:fld>
            <a:endParaRPr lang="en-GB"/>
          </a:p>
        </p:txBody>
      </p:sp>
    </p:spTree>
    <p:extLst>
      <p:ext uri="{BB962C8B-B14F-4D97-AF65-F5344CB8AC3E}">
        <p14:creationId xmlns:p14="http://schemas.microsoft.com/office/powerpoint/2010/main" val="323441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CD2AB8-7E53-479E-9351-A24574BCF8DC}" type="datetimeFigureOut">
              <a:rPr lang="en-GB" smtClean="0"/>
              <a:t>08/07/2020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70BFCC-06E3-4675-9B3A-95AF6478AE82}" type="slidenum">
              <a:rPr lang="en-GB" smtClean="0"/>
              <a:t>‹#›</a:t>
            </a:fld>
            <a:endParaRPr lang="en-GB"/>
          </a:p>
        </p:txBody>
      </p:sp>
    </p:spTree>
    <p:extLst>
      <p:ext uri="{BB962C8B-B14F-4D97-AF65-F5344CB8AC3E}">
        <p14:creationId xmlns:p14="http://schemas.microsoft.com/office/powerpoint/2010/main" val="280737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2130425"/>
            <a:ext cx="9144000" cy="1470025"/>
          </a:xfrm>
        </p:spPr>
        <p:txBody>
          <a:bodyPr>
            <a:normAutofit fontScale="90000"/>
          </a:bodyPr>
          <a:lstStyle/>
          <a:p>
            <a:r>
              <a:rPr lang="en-US" sz="4000" b="1" u="sng" dirty="0"/>
              <a:t>SPANISH VERBS: REFLEXIVE VERBS</a:t>
            </a:r>
            <a:br>
              <a:rPr lang="en-US" sz="4000" b="1" u="sng" dirty="0"/>
            </a:br>
            <a:r>
              <a:rPr lang="en-US" sz="3100" b="1" dirty="0"/>
              <a:t>Who is doing the verb?</a:t>
            </a:r>
            <a:br>
              <a:rPr lang="en-US" sz="3100" b="1" dirty="0"/>
            </a:br>
            <a:r>
              <a:rPr lang="en-US" sz="3100" b="1" dirty="0"/>
              <a:t>Which reflexive pronoun do I need?</a:t>
            </a:r>
          </a:p>
        </p:txBody>
      </p:sp>
      <p:sp>
        <p:nvSpPr>
          <p:cNvPr id="2051" name="Rectangle 3"/>
          <p:cNvSpPr>
            <a:spLocks noGrp="1" noChangeArrowheads="1"/>
          </p:cNvSpPr>
          <p:nvPr>
            <p:ph type="subTitle" idx="1"/>
          </p:nvPr>
        </p:nvSpPr>
        <p:spPr>
          <a:xfrm>
            <a:off x="323529" y="3886200"/>
            <a:ext cx="8537896" cy="1752600"/>
          </a:xfrm>
        </p:spPr>
        <p:txBody>
          <a:bodyPr>
            <a:normAutofit/>
          </a:bodyPr>
          <a:lstStyle/>
          <a:p>
            <a:pPr eaLnBrk="1" hangingPunct="1">
              <a:lnSpc>
                <a:spcPct val="80000"/>
              </a:lnSpc>
            </a:pPr>
            <a:endParaRPr lang="en-US" sz="2000" b="1" u="sng" dirty="0"/>
          </a:p>
          <a:p>
            <a:pPr eaLnBrk="1" hangingPunct="1">
              <a:lnSpc>
                <a:spcPct val="80000"/>
              </a:lnSpc>
            </a:pPr>
            <a:r>
              <a:rPr lang="en-US" sz="2000" b="1" u="sng" dirty="0"/>
              <a:t>AIMS:</a:t>
            </a:r>
          </a:p>
          <a:p>
            <a:pPr eaLnBrk="1" hangingPunct="1">
              <a:lnSpc>
                <a:spcPct val="80000"/>
              </a:lnSpc>
            </a:pPr>
            <a:r>
              <a:rPr lang="en-US" sz="2000" b="1" dirty="0"/>
              <a:t>To learn what a reflexive verb is.</a:t>
            </a:r>
          </a:p>
          <a:p>
            <a:pPr eaLnBrk="1" hangingPunct="1">
              <a:lnSpc>
                <a:spcPct val="80000"/>
              </a:lnSpc>
            </a:pPr>
            <a:r>
              <a:rPr lang="en-US" sz="2000" b="1" dirty="0"/>
              <a:t>To learn how to form regular and irregular reflexive verbs.</a:t>
            </a:r>
          </a:p>
        </p:txBody>
      </p:sp>
      <p:pic>
        <p:nvPicPr>
          <p:cNvPr id="2052"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738" y="152400"/>
            <a:ext cx="881062"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8" y="5311775"/>
            <a:ext cx="881062"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5688" y="5334000"/>
            <a:ext cx="881062"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0" y="184150"/>
            <a:ext cx="86042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53400" y="5365750"/>
            <a:ext cx="86042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1388" y="5365750"/>
            <a:ext cx="862012"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9872" y="-61531"/>
            <a:ext cx="2160240" cy="162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1179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76672"/>
            <a:ext cx="9144000" cy="1143000"/>
          </a:xfrm>
        </p:spPr>
        <p:txBody>
          <a:bodyPr>
            <a:noAutofit/>
          </a:bodyPr>
          <a:lstStyle/>
          <a:p>
            <a:r>
              <a:rPr lang="en-GB" sz="2000" b="1" dirty="0"/>
              <a:t>The main difference with reflexive verbs is the presence of the reflexive pronoun. Look at the endings of the following verbs and decide on the correct reflexive pronoun. </a:t>
            </a:r>
            <a:br>
              <a:rPr lang="en-GB" sz="2000" b="1" dirty="0"/>
            </a:br>
            <a:r>
              <a:rPr lang="en-GB" sz="2000" b="1" dirty="0"/>
              <a:t>Only use the verbs you have just copied down to help you if you need to!</a:t>
            </a:r>
            <a:br>
              <a:rPr lang="en-GB" sz="2000" b="1" dirty="0"/>
            </a:br>
            <a:br>
              <a:rPr lang="en-GB" sz="2000" b="1" dirty="0"/>
            </a:br>
            <a:r>
              <a:rPr lang="en-GB" sz="2000" b="1" dirty="0"/>
              <a:t>Pause the video, complete the activity, then self-mark. </a:t>
            </a:r>
            <a:br>
              <a:rPr lang="en-GB" sz="2000" b="1" dirty="0"/>
            </a:br>
            <a:r>
              <a:rPr lang="en-GB" sz="2000" b="1" dirty="0"/>
              <a:t>If you get it wrong, correct your answer so you learn from your mistake.</a:t>
            </a:r>
          </a:p>
        </p:txBody>
      </p:sp>
      <p:sp>
        <p:nvSpPr>
          <p:cNvPr id="3" name="Content Placeholder 2"/>
          <p:cNvSpPr>
            <a:spLocks noGrp="1"/>
          </p:cNvSpPr>
          <p:nvPr>
            <p:ph sz="half" idx="1"/>
          </p:nvPr>
        </p:nvSpPr>
        <p:spPr>
          <a:xfrm>
            <a:off x="467544" y="2332037"/>
            <a:ext cx="4038600" cy="4525963"/>
          </a:xfrm>
        </p:spPr>
        <p:txBody>
          <a:bodyPr>
            <a:normAutofit/>
          </a:bodyPr>
          <a:lstStyle/>
          <a:p>
            <a:pPr marL="514350" indent="-514350">
              <a:buFont typeface="+mj-lt"/>
              <a:buAutoNum type="arabicPeriod"/>
            </a:pPr>
            <a:r>
              <a:rPr lang="en-GB" dirty="0"/>
              <a:t>______ </a:t>
            </a:r>
            <a:r>
              <a:rPr lang="en-GB" dirty="0" err="1"/>
              <a:t>lavo</a:t>
            </a:r>
            <a:r>
              <a:rPr lang="en-GB" dirty="0"/>
              <a:t>.</a:t>
            </a:r>
          </a:p>
          <a:p>
            <a:pPr marL="514350" indent="-514350">
              <a:buFont typeface="+mj-lt"/>
              <a:buAutoNum type="arabicPeriod"/>
            </a:pPr>
            <a:r>
              <a:rPr lang="en-GB" dirty="0"/>
              <a:t>______ </a:t>
            </a:r>
            <a:r>
              <a:rPr lang="en-GB" dirty="0" err="1"/>
              <a:t>despierta</a:t>
            </a:r>
            <a:r>
              <a:rPr lang="en-GB" dirty="0"/>
              <a:t>.</a:t>
            </a:r>
          </a:p>
          <a:p>
            <a:pPr marL="514350" indent="-514350">
              <a:buFont typeface="+mj-lt"/>
              <a:buAutoNum type="arabicPeriod"/>
            </a:pPr>
            <a:r>
              <a:rPr lang="en-GB" dirty="0"/>
              <a:t>______ </a:t>
            </a:r>
            <a:r>
              <a:rPr lang="en-GB" dirty="0" err="1"/>
              <a:t>levantamos</a:t>
            </a:r>
            <a:r>
              <a:rPr lang="en-GB" dirty="0"/>
              <a:t>.</a:t>
            </a:r>
          </a:p>
          <a:p>
            <a:pPr marL="514350" indent="-514350">
              <a:buFont typeface="+mj-lt"/>
              <a:buAutoNum type="arabicPeriod"/>
            </a:pPr>
            <a:r>
              <a:rPr lang="en-GB" dirty="0"/>
              <a:t>______ </a:t>
            </a:r>
            <a:r>
              <a:rPr lang="en-GB" dirty="0" err="1"/>
              <a:t>vestís</a:t>
            </a:r>
            <a:r>
              <a:rPr lang="en-GB" dirty="0"/>
              <a:t>.</a:t>
            </a:r>
          </a:p>
          <a:p>
            <a:pPr marL="514350" indent="-514350">
              <a:buFont typeface="+mj-lt"/>
              <a:buAutoNum type="arabicPeriod"/>
            </a:pPr>
            <a:r>
              <a:rPr lang="en-GB" dirty="0"/>
              <a:t>______ </a:t>
            </a:r>
            <a:r>
              <a:rPr lang="en-GB" dirty="0" err="1"/>
              <a:t>duchas</a:t>
            </a:r>
            <a:r>
              <a:rPr lang="en-GB" dirty="0"/>
              <a:t>.</a:t>
            </a:r>
          </a:p>
          <a:p>
            <a:pPr marL="514350" indent="-514350">
              <a:buFont typeface="+mj-lt"/>
              <a:buAutoNum type="arabicPeriod"/>
            </a:pPr>
            <a:r>
              <a:rPr lang="en-GB" dirty="0"/>
              <a:t>______ </a:t>
            </a:r>
            <a:r>
              <a:rPr lang="en-GB" dirty="0" err="1"/>
              <a:t>acuesto</a:t>
            </a:r>
            <a:r>
              <a:rPr lang="en-GB" dirty="0"/>
              <a:t>.</a:t>
            </a:r>
          </a:p>
          <a:p>
            <a:pPr marL="514350" indent="-514350">
              <a:buFont typeface="+mj-lt"/>
              <a:buAutoNum type="arabicPeriod"/>
            </a:pPr>
            <a:r>
              <a:rPr lang="en-GB" dirty="0"/>
              <a:t>______ </a:t>
            </a:r>
            <a:r>
              <a:rPr lang="en-GB" dirty="0" err="1"/>
              <a:t>prepara</a:t>
            </a:r>
            <a:r>
              <a:rPr lang="en-GB" dirty="0"/>
              <a:t>.</a:t>
            </a:r>
          </a:p>
          <a:p>
            <a:pPr marL="514350" indent="-514350">
              <a:buFont typeface="+mj-lt"/>
              <a:buAutoNum type="arabicPeriod"/>
            </a:pPr>
            <a:r>
              <a:rPr lang="en-GB" dirty="0"/>
              <a:t>______ </a:t>
            </a:r>
            <a:r>
              <a:rPr lang="en-GB" dirty="0" err="1"/>
              <a:t>peinan</a:t>
            </a:r>
            <a:r>
              <a:rPr lang="en-GB" dirty="0"/>
              <a:t>.</a:t>
            </a:r>
          </a:p>
          <a:p>
            <a:pPr marL="514350" indent="-514350">
              <a:buFont typeface="+mj-lt"/>
              <a:buAutoNum type="arabicPeriod"/>
            </a:pPr>
            <a:endParaRPr lang="en-GB" dirty="0"/>
          </a:p>
          <a:p>
            <a:pPr marL="514350" indent="-514350">
              <a:buFont typeface="+mj-lt"/>
              <a:buAutoNum type="arabicPeriod"/>
            </a:pPr>
            <a:endParaRPr lang="en-GB" dirty="0"/>
          </a:p>
        </p:txBody>
      </p:sp>
      <p:sp>
        <p:nvSpPr>
          <p:cNvPr id="4" name="Content Placeholder 3"/>
          <p:cNvSpPr>
            <a:spLocks noGrp="1"/>
          </p:cNvSpPr>
          <p:nvPr>
            <p:ph sz="half" idx="2"/>
          </p:nvPr>
        </p:nvSpPr>
        <p:spPr>
          <a:xfrm>
            <a:off x="1115616" y="2305606"/>
            <a:ext cx="7639000" cy="4525963"/>
          </a:xfrm>
        </p:spPr>
        <p:txBody>
          <a:bodyPr>
            <a:normAutofit/>
          </a:bodyPr>
          <a:lstStyle/>
          <a:p>
            <a:pPr marL="0" indent="0">
              <a:buNone/>
            </a:pPr>
            <a:r>
              <a:rPr lang="en-GB" dirty="0"/>
              <a:t>  me</a:t>
            </a:r>
          </a:p>
          <a:p>
            <a:pPr marL="0" indent="0">
              <a:buNone/>
            </a:pPr>
            <a:r>
              <a:rPr lang="en-GB" dirty="0"/>
              <a:t>  se</a:t>
            </a:r>
          </a:p>
          <a:p>
            <a:pPr marL="0" indent="0">
              <a:buNone/>
            </a:pPr>
            <a:r>
              <a:rPr lang="en-GB" dirty="0"/>
              <a:t>  </a:t>
            </a:r>
            <a:r>
              <a:rPr lang="en-GB" dirty="0" err="1"/>
              <a:t>nos</a:t>
            </a:r>
            <a:endParaRPr lang="en-GB" dirty="0"/>
          </a:p>
          <a:p>
            <a:pPr marL="0" indent="0">
              <a:buNone/>
            </a:pPr>
            <a:r>
              <a:rPr lang="en-GB" dirty="0"/>
              <a:t>  </a:t>
            </a:r>
            <a:r>
              <a:rPr lang="en-GB" dirty="0" err="1"/>
              <a:t>os</a:t>
            </a:r>
            <a:endParaRPr lang="en-GB" dirty="0"/>
          </a:p>
          <a:p>
            <a:pPr marL="0" indent="0">
              <a:buNone/>
            </a:pPr>
            <a:r>
              <a:rPr lang="en-GB" dirty="0"/>
              <a:t>  </a:t>
            </a:r>
            <a:r>
              <a:rPr lang="en-GB" dirty="0" err="1"/>
              <a:t>te</a:t>
            </a:r>
            <a:endParaRPr lang="en-GB" dirty="0"/>
          </a:p>
          <a:p>
            <a:pPr marL="0" indent="0">
              <a:buNone/>
            </a:pPr>
            <a:r>
              <a:rPr lang="en-GB" dirty="0"/>
              <a:t>  me</a:t>
            </a:r>
          </a:p>
          <a:p>
            <a:pPr marL="0" indent="0">
              <a:buNone/>
            </a:pPr>
            <a:r>
              <a:rPr lang="en-GB" dirty="0"/>
              <a:t>   se</a:t>
            </a:r>
          </a:p>
          <a:p>
            <a:pPr marL="0" indent="0">
              <a:buNone/>
            </a:pPr>
            <a:r>
              <a:rPr lang="en-GB" dirty="0"/>
              <a:t>   se  </a:t>
            </a:r>
          </a:p>
        </p:txBody>
      </p:sp>
    </p:spTree>
    <p:extLst>
      <p:ext uri="{BB962C8B-B14F-4D97-AF65-F5344CB8AC3E}">
        <p14:creationId xmlns:p14="http://schemas.microsoft.com/office/powerpoint/2010/main" val="1420983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 calcmode="lin" valueType="num">
                                      <p:cBhvr additive="base">
                                        <p:cTn id="4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GB" sz="1800" b="1" dirty="0"/>
              <a:t>Now translate the following verbs into English. Remember, when you look the verb up, you will see the infinitive with </a:t>
            </a:r>
            <a:r>
              <a:rPr lang="en-GB" sz="1800" b="1" i="1" dirty="0"/>
              <a:t>se </a:t>
            </a:r>
            <a:r>
              <a:rPr lang="en-GB" sz="1800" b="1" dirty="0"/>
              <a:t>at the end of the infinitive. This indicates that it is reflexive.</a:t>
            </a:r>
            <a:br>
              <a:rPr lang="en-GB" sz="1800" b="1" dirty="0"/>
            </a:br>
            <a:br>
              <a:rPr lang="en-GB" sz="1800" b="1" dirty="0"/>
            </a:br>
            <a:r>
              <a:rPr lang="en-GB" sz="1800" b="1" dirty="0"/>
              <a:t>Pause the video, complete the activity and then self-mark your work. </a:t>
            </a:r>
            <a:br>
              <a:rPr lang="en-GB" sz="1800" b="1" dirty="0"/>
            </a:br>
            <a:r>
              <a:rPr lang="en-GB" sz="1800" b="1" dirty="0"/>
              <a:t>If you get it wrong, correct your answer so you learn from your mistake.</a:t>
            </a:r>
          </a:p>
        </p:txBody>
      </p:sp>
      <p:sp>
        <p:nvSpPr>
          <p:cNvPr id="4" name="Content Placeholder 3"/>
          <p:cNvSpPr>
            <a:spLocks noGrp="1"/>
          </p:cNvSpPr>
          <p:nvPr>
            <p:ph sz="half" idx="1"/>
          </p:nvPr>
        </p:nvSpPr>
        <p:spPr>
          <a:xfrm>
            <a:off x="107504" y="2332037"/>
            <a:ext cx="4608512" cy="4525963"/>
          </a:xfrm>
        </p:spPr>
        <p:txBody>
          <a:bodyPr>
            <a:noAutofit/>
          </a:bodyPr>
          <a:lstStyle/>
          <a:p>
            <a:pPr marL="742950" indent="-742950" fontAlgn="ctr">
              <a:buFont typeface="+mj-lt"/>
              <a:buAutoNum type="arabicPeriod"/>
            </a:pPr>
            <a:r>
              <a:rPr lang="en-GB" dirty="0"/>
              <a:t>Se lava</a:t>
            </a:r>
          </a:p>
          <a:p>
            <a:pPr marL="742950" indent="-742950" fontAlgn="ctr">
              <a:buFont typeface="+mj-lt"/>
              <a:buAutoNum type="arabicPeriod"/>
            </a:pPr>
            <a:r>
              <a:rPr lang="en-GB" dirty="0" err="1"/>
              <a:t>Nos</a:t>
            </a:r>
            <a:r>
              <a:rPr lang="en-GB" dirty="0"/>
              <a:t> </a:t>
            </a:r>
            <a:r>
              <a:rPr lang="en-GB" dirty="0" err="1"/>
              <a:t>despertamos</a:t>
            </a:r>
            <a:endParaRPr lang="en-GB" dirty="0"/>
          </a:p>
          <a:p>
            <a:pPr marL="742950" indent="-742950" fontAlgn="ctr">
              <a:buFont typeface="+mj-lt"/>
              <a:buAutoNum type="arabicPeriod"/>
            </a:pPr>
            <a:r>
              <a:rPr lang="en-GB" dirty="0"/>
              <a:t>Se </a:t>
            </a:r>
            <a:r>
              <a:rPr lang="en-GB" dirty="0" err="1"/>
              <a:t>viste</a:t>
            </a:r>
            <a:endParaRPr lang="en-GB" dirty="0"/>
          </a:p>
          <a:p>
            <a:pPr marL="742950" indent="-742950" fontAlgn="ctr">
              <a:buFont typeface="+mj-lt"/>
              <a:buAutoNum type="arabicPeriod"/>
            </a:pPr>
            <a:r>
              <a:rPr lang="en-GB" dirty="0"/>
              <a:t>Me </a:t>
            </a:r>
            <a:r>
              <a:rPr lang="en-GB" dirty="0" err="1"/>
              <a:t>acuesto</a:t>
            </a:r>
            <a:endParaRPr lang="en-GB" dirty="0"/>
          </a:p>
          <a:p>
            <a:pPr marL="742950" indent="-742950" fontAlgn="ctr">
              <a:buFont typeface="+mj-lt"/>
              <a:buAutoNum type="arabicPeriod"/>
            </a:pPr>
            <a:r>
              <a:rPr lang="en-GB" dirty="0" err="1"/>
              <a:t>Te</a:t>
            </a:r>
            <a:r>
              <a:rPr lang="en-GB" dirty="0"/>
              <a:t> </a:t>
            </a:r>
            <a:r>
              <a:rPr lang="en-GB" dirty="0" err="1"/>
              <a:t>duchas</a:t>
            </a:r>
            <a:endParaRPr lang="en-GB" dirty="0"/>
          </a:p>
          <a:p>
            <a:pPr marL="742950" indent="-742950" fontAlgn="ctr">
              <a:buFont typeface="+mj-lt"/>
              <a:buAutoNum type="arabicPeriod"/>
            </a:pPr>
            <a:r>
              <a:rPr lang="en-GB" dirty="0"/>
              <a:t>Se </a:t>
            </a:r>
            <a:r>
              <a:rPr lang="en-GB" dirty="0" err="1"/>
              <a:t>levantan</a:t>
            </a:r>
            <a:endParaRPr lang="en-GB" dirty="0"/>
          </a:p>
          <a:p>
            <a:pPr marL="742950" indent="-742950" fontAlgn="ctr">
              <a:buFont typeface="+mj-lt"/>
              <a:buAutoNum type="arabicPeriod"/>
            </a:pPr>
            <a:r>
              <a:rPr lang="en-GB" dirty="0"/>
              <a:t>Me </a:t>
            </a:r>
            <a:r>
              <a:rPr lang="en-GB" dirty="0" err="1"/>
              <a:t>peino</a:t>
            </a:r>
            <a:endParaRPr lang="en-GB" dirty="0"/>
          </a:p>
          <a:p>
            <a:pPr marL="742950" indent="-742950" fontAlgn="ctr">
              <a:buFont typeface="+mj-lt"/>
              <a:buAutoNum type="arabicPeriod"/>
            </a:pPr>
            <a:r>
              <a:rPr lang="en-GB" dirty="0"/>
              <a:t>Se </a:t>
            </a:r>
            <a:r>
              <a:rPr lang="en-GB" dirty="0" err="1"/>
              <a:t>despierta</a:t>
            </a:r>
            <a:endParaRPr lang="en-GB" dirty="0"/>
          </a:p>
          <a:p>
            <a:pPr marL="742950" indent="-742950" fontAlgn="ctr">
              <a:buFont typeface="+mj-lt"/>
              <a:buAutoNum type="arabicPeriod"/>
            </a:pPr>
            <a:endParaRPr lang="en-GB" dirty="0"/>
          </a:p>
          <a:p>
            <a:endParaRPr lang="en-GB" sz="2000" dirty="0"/>
          </a:p>
        </p:txBody>
      </p:sp>
      <p:sp>
        <p:nvSpPr>
          <p:cNvPr id="8" name="Content Placeholder 7"/>
          <p:cNvSpPr>
            <a:spLocks noGrp="1"/>
          </p:cNvSpPr>
          <p:nvPr>
            <p:ph sz="half" idx="2"/>
          </p:nvPr>
        </p:nvSpPr>
        <p:spPr>
          <a:xfrm>
            <a:off x="3707904" y="2326001"/>
            <a:ext cx="5436096" cy="4525963"/>
          </a:xfrm>
        </p:spPr>
        <p:txBody>
          <a:bodyPr>
            <a:noAutofit/>
          </a:bodyPr>
          <a:lstStyle/>
          <a:p>
            <a:pPr marL="742950" lvl="0" indent="-742950">
              <a:buFont typeface="+mj-lt"/>
              <a:buAutoNum type="arabicPeriod"/>
            </a:pPr>
            <a:r>
              <a:rPr lang="en-GB" dirty="0" err="1"/>
              <a:t>He/She</a:t>
            </a:r>
            <a:r>
              <a:rPr lang="en-GB" dirty="0"/>
              <a:t> washes himself/herself</a:t>
            </a:r>
          </a:p>
          <a:p>
            <a:pPr marL="742950" lvl="0" indent="-742950">
              <a:buFont typeface="+mj-lt"/>
              <a:buAutoNum type="arabicPeriod"/>
            </a:pPr>
            <a:r>
              <a:rPr lang="en-GB" dirty="0"/>
              <a:t>We wake up</a:t>
            </a:r>
          </a:p>
          <a:p>
            <a:pPr marL="742950" lvl="0" indent="-742950">
              <a:buFont typeface="+mj-lt"/>
              <a:buAutoNum type="arabicPeriod"/>
            </a:pPr>
            <a:r>
              <a:rPr lang="en-GB" dirty="0" err="1"/>
              <a:t>He/She</a:t>
            </a:r>
            <a:r>
              <a:rPr lang="en-GB" dirty="0"/>
              <a:t> gets dressed</a:t>
            </a:r>
          </a:p>
          <a:p>
            <a:pPr marL="742950" lvl="0" indent="-742950">
              <a:buFont typeface="+mj-lt"/>
              <a:buAutoNum type="arabicPeriod"/>
            </a:pPr>
            <a:r>
              <a:rPr lang="en-GB" dirty="0"/>
              <a:t>I go to bed</a:t>
            </a:r>
          </a:p>
          <a:p>
            <a:pPr marL="742950" lvl="0" indent="-742950">
              <a:buFont typeface="+mj-lt"/>
              <a:buAutoNum type="arabicPeriod"/>
            </a:pPr>
            <a:r>
              <a:rPr lang="en-GB" dirty="0"/>
              <a:t>You (s) get showered</a:t>
            </a:r>
          </a:p>
          <a:p>
            <a:pPr marL="742950" lvl="0" indent="-742950">
              <a:buFont typeface="+mj-lt"/>
              <a:buAutoNum type="arabicPeriod"/>
            </a:pPr>
            <a:r>
              <a:rPr lang="en-GB" dirty="0"/>
              <a:t>They get up</a:t>
            </a:r>
          </a:p>
          <a:p>
            <a:pPr marL="742950" lvl="0" indent="-742950">
              <a:buFont typeface="+mj-lt"/>
              <a:buAutoNum type="arabicPeriod"/>
            </a:pPr>
            <a:r>
              <a:rPr lang="en-GB" dirty="0"/>
              <a:t>I brush</a:t>
            </a:r>
          </a:p>
          <a:p>
            <a:pPr marL="742950" lvl="0" indent="-742950">
              <a:buFont typeface="+mj-lt"/>
              <a:buAutoNum type="arabicPeriod"/>
            </a:pPr>
            <a:r>
              <a:rPr lang="en-GB" dirty="0" err="1"/>
              <a:t>He/She</a:t>
            </a:r>
            <a:r>
              <a:rPr lang="en-GB" dirty="0"/>
              <a:t> wakes up</a:t>
            </a:r>
          </a:p>
        </p:txBody>
      </p:sp>
    </p:spTree>
    <p:extLst>
      <p:ext uri="{BB962C8B-B14F-4D97-AF65-F5344CB8AC3E}">
        <p14:creationId xmlns:p14="http://schemas.microsoft.com/office/powerpoint/2010/main" val="1122733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additive="base">
                                        <p:cTn id="25"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anim calcmode="lin" valueType="num">
                                      <p:cBhvr additive="base">
                                        <p:cTn id="31"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xEl>
                                              <p:pRg st="5" end="5"/>
                                            </p:txEl>
                                          </p:spTgt>
                                        </p:tgtEl>
                                        <p:attrNameLst>
                                          <p:attrName>style.visibility</p:attrName>
                                        </p:attrNameLst>
                                      </p:cBhvr>
                                      <p:to>
                                        <p:strVal val="visible"/>
                                      </p:to>
                                    </p:set>
                                    <p:anim calcmode="lin" valueType="num">
                                      <p:cBhvr additive="base">
                                        <p:cTn id="37"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xEl>
                                              <p:pRg st="6" end="6"/>
                                            </p:txEl>
                                          </p:spTgt>
                                        </p:tgtEl>
                                        <p:attrNameLst>
                                          <p:attrName>style.visibility</p:attrName>
                                        </p:attrNameLst>
                                      </p:cBhvr>
                                      <p:to>
                                        <p:strVal val="visible"/>
                                      </p:to>
                                    </p:set>
                                    <p:anim calcmode="lin" valueType="num">
                                      <p:cBhvr additive="base">
                                        <p:cTn id="43"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
                                            <p:txEl>
                                              <p:pRg st="7" end="7"/>
                                            </p:txEl>
                                          </p:spTgt>
                                        </p:tgtEl>
                                        <p:attrNameLst>
                                          <p:attrName>style.visibility</p:attrName>
                                        </p:attrNameLst>
                                      </p:cBhvr>
                                      <p:to>
                                        <p:strVal val="visible"/>
                                      </p:to>
                                    </p:set>
                                    <p:anim calcmode="lin" valueType="num">
                                      <p:cBhvr additive="base">
                                        <p:cTn id="49"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8">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089104" y="2252441"/>
            <a:ext cx="3126904" cy="43204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0" y="260648"/>
            <a:ext cx="9144000" cy="1143000"/>
          </a:xfrm>
        </p:spPr>
        <p:txBody>
          <a:bodyPr>
            <a:noAutofit/>
          </a:bodyPr>
          <a:lstStyle/>
          <a:p>
            <a:r>
              <a:rPr lang="en-GB" sz="1800" b="1" dirty="0"/>
              <a:t>Look up the following verbs in a dictionary. You will see the words ending in AR, ER or IR plus the reflexive pronoun </a:t>
            </a:r>
            <a:r>
              <a:rPr lang="en-GB" sz="1800" b="1" i="1" dirty="0"/>
              <a:t>se</a:t>
            </a:r>
            <a:r>
              <a:rPr lang="en-GB" sz="1800" b="1" dirty="0"/>
              <a:t>. That will tell you which ending to add. Use the reminder on the right to help you if you need to.</a:t>
            </a:r>
            <a:br>
              <a:rPr lang="en-GB" sz="1800" b="1" dirty="0"/>
            </a:br>
            <a:br>
              <a:rPr lang="en-GB" sz="1800" b="1" dirty="0"/>
            </a:br>
            <a:r>
              <a:rPr lang="en-GB" sz="1800" b="1" dirty="0"/>
              <a:t>Pause the recording, complete the activity and then mark your work. If you get it wrong, correct your answer so you learn from your mistake.</a:t>
            </a:r>
          </a:p>
        </p:txBody>
      </p:sp>
      <p:sp>
        <p:nvSpPr>
          <p:cNvPr id="3" name="Content Placeholder 2"/>
          <p:cNvSpPr>
            <a:spLocks noGrp="1"/>
          </p:cNvSpPr>
          <p:nvPr>
            <p:ph sz="half" idx="1"/>
          </p:nvPr>
        </p:nvSpPr>
        <p:spPr>
          <a:xfrm>
            <a:off x="457200" y="1600200"/>
            <a:ext cx="5338936" cy="4525963"/>
          </a:xfrm>
        </p:spPr>
        <p:txBody>
          <a:bodyPr>
            <a:normAutofit/>
          </a:bodyPr>
          <a:lstStyle/>
          <a:p>
            <a:pPr marL="514350" indent="-514350">
              <a:buFont typeface="+mj-lt"/>
              <a:buAutoNum type="arabicPeriod"/>
            </a:pPr>
            <a:r>
              <a:rPr lang="en-GB" dirty="0"/>
              <a:t>(</a:t>
            </a:r>
            <a:r>
              <a:rPr lang="en-GB" dirty="0" err="1"/>
              <a:t>yo</a:t>
            </a:r>
            <a:r>
              <a:rPr lang="en-GB" dirty="0"/>
              <a:t>) me </a:t>
            </a:r>
            <a:r>
              <a:rPr lang="en-GB" dirty="0" err="1"/>
              <a:t>pein</a:t>
            </a:r>
            <a:r>
              <a:rPr lang="en-GB" dirty="0"/>
              <a:t>___</a:t>
            </a:r>
          </a:p>
          <a:p>
            <a:pPr marL="514350" indent="-514350">
              <a:buFont typeface="+mj-lt"/>
              <a:buAutoNum type="arabicPeriod"/>
            </a:pPr>
            <a:r>
              <a:rPr lang="en-GB" dirty="0"/>
              <a:t>(</a:t>
            </a:r>
            <a:r>
              <a:rPr lang="en-GB" dirty="0" err="1"/>
              <a:t>él</a:t>
            </a:r>
            <a:r>
              <a:rPr lang="en-GB" dirty="0"/>
              <a:t>) se </a:t>
            </a:r>
            <a:r>
              <a:rPr lang="en-GB" dirty="0" err="1"/>
              <a:t>vist</a:t>
            </a:r>
            <a:r>
              <a:rPr lang="en-GB" dirty="0"/>
              <a:t>___</a:t>
            </a:r>
          </a:p>
          <a:p>
            <a:pPr marL="514350" indent="-514350">
              <a:buFont typeface="+mj-lt"/>
              <a:buAutoNum type="arabicPeriod"/>
            </a:pPr>
            <a:r>
              <a:rPr lang="en-GB" dirty="0"/>
              <a:t>(</a:t>
            </a:r>
            <a:r>
              <a:rPr lang="en-GB" dirty="0" err="1"/>
              <a:t>nosotros</a:t>
            </a:r>
            <a:r>
              <a:rPr lang="en-GB" dirty="0"/>
              <a:t>) </a:t>
            </a:r>
            <a:r>
              <a:rPr lang="en-GB" dirty="0" err="1"/>
              <a:t>nos</a:t>
            </a:r>
            <a:r>
              <a:rPr lang="en-GB" dirty="0"/>
              <a:t> </a:t>
            </a:r>
            <a:r>
              <a:rPr lang="en-GB" dirty="0" err="1"/>
              <a:t>acost</a:t>
            </a:r>
            <a:r>
              <a:rPr lang="en-GB" dirty="0"/>
              <a:t>___</a:t>
            </a:r>
          </a:p>
          <a:p>
            <a:pPr marL="514350" indent="-514350">
              <a:buFont typeface="+mj-lt"/>
              <a:buAutoNum type="arabicPeriod"/>
            </a:pPr>
            <a:r>
              <a:rPr lang="en-GB" dirty="0"/>
              <a:t>(</a:t>
            </a:r>
            <a:r>
              <a:rPr lang="en-GB" dirty="0" err="1"/>
              <a:t>ellas</a:t>
            </a:r>
            <a:r>
              <a:rPr lang="en-GB" dirty="0"/>
              <a:t>) se </a:t>
            </a:r>
            <a:r>
              <a:rPr lang="en-GB" dirty="0" err="1"/>
              <a:t>despiert</a:t>
            </a:r>
            <a:r>
              <a:rPr lang="en-GB" dirty="0"/>
              <a:t>___</a:t>
            </a:r>
          </a:p>
          <a:p>
            <a:pPr marL="514350" indent="-514350">
              <a:buFont typeface="+mj-lt"/>
              <a:buAutoNum type="arabicPeriod"/>
            </a:pPr>
            <a:r>
              <a:rPr lang="en-GB" dirty="0"/>
              <a:t>(</a:t>
            </a:r>
            <a:r>
              <a:rPr lang="en-GB" dirty="0" err="1"/>
              <a:t>vosotras</a:t>
            </a:r>
            <a:r>
              <a:rPr lang="en-GB" dirty="0"/>
              <a:t>) </a:t>
            </a:r>
            <a:r>
              <a:rPr lang="en-GB" dirty="0" err="1"/>
              <a:t>os</a:t>
            </a:r>
            <a:r>
              <a:rPr lang="en-GB" dirty="0"/>
              <a:t> </a:t>
            </a:r>
            <a:r>
              <a:rPr lang="en-GB" dirty="0" err="1"/>
              <a:t>duch</a:t>
            </a:r>
            <a:r>
              <a:rPr lang="en-GB" dirty="0"/>
              <a:t>___</a:t>
            </a:r>
          </a:p>
          <a:p>
            <a:pPr marL="514350" indent="-514350">
              <a:buFont typeface="+mj-lt"/>
              <a:buAutoNum type="arabicPeriod"/>
            </a:pPr>
            <a:r>
              <a:rPr lang="en-GB" dirty="0"/>
              <a:t>(</a:t>
            </a:r>
            <a:r>
              <a:rPr lang="en-GB" dirty="0" err="1"/>
              <a:t>tú</a:t>
            </a:r>
            <a:r>
              <a:rPr lang="en-GB" dirty="0"/>
              <a:t>) </a:t>
            </a:r>
            <a:r>
              <a:rPr lang="en-GB" dirty="0" err="1"/>
              <a:t>te</a:t>
            </a:r>
            <a:r>
              <a:rPr lang="en-GB" dirty="0"/>
              <a:t> </a:t>
            </a:r>
            <a:r>
              <a:rPr lang="en-GB" dirty="0" err="1"/>
              <a:t>vist</a:t>
            </a:r>
            <a:r>
              <a:rPr lang="en-GB" dirty="0"/>
              <a:t>___</a:t>
            </a:r>
          </a:p>
          <a:p>
            <a:endParaRPr lang="en-GB" dirty="0"/>
          </a:p>
        </p:txBody>
      </p:sp>
      <p:sp>
        <p:nvSpPr>
          <p:cNvPr id="4" name="Content Placeholder 3"/>
          <p:cNvSpPr>
            <a:spLocks noGrp="1"/>
          </p:cNvSpPr>
          <p:nvPr>
            <p:ph sz="half" idx="2"/>
          </p:nvPr>
        </p:nvSpPr>
        <p:spPr>
          <a:xfrm>
            <a:off x="2123728" y="1556792"/>
            <a:ext cx="3384376" cy="4525963"/>
          </a:xfrm>
        </p:spPr>
        <p:txBody>
          <a:bodyPr>
            <a:normAutofit/>
          </a:bodyPr>
          <a:lstStyle/>
          <a:p>
            <a:pPr marL="0" indent="0">
              <a:buNone/>
            </a:pPr>
            <a:r>
              <a:rPr lang="en-GB" dirty="0"/>
              <a:t>          o</a:t>
            </a:r>
          </a:p>
          <a:p>
            <a:pPr marL="0" indent="0">
              <a:buNone/>
            </a:pPr>
            <a:r>
              <a:rPr lang="en-GB" dirty="0"/>
              <a:t>      e</a:t>
            </a:r>
          </a:p>
          <a:p>
            <a:pPr marL="0" indent="0">
              <a:buNone/>
            </a:pPr>
            <a:r>
              <a:rPr lang="en-GB" dirty="0"/>
              <a:t>                      </a:t>
            </a:r>
            <a:r>
              <a:rPr lang="en-GB" dirty="0" err="1"/>
              <a:t>amos</a:t>
            </a:r>
            <a:endParaRPr lang="en-GB" dirty="0"/>
          </a:p>
          <a:p>
            <a:pPr marL="0" indent="0">
              <a:buNone/>
            </a:pPr>
            <a:r>
              <a:rPr lang="en-GB" dirty="0"/>
              <a:t>                  an</a:t>
            </a:r>
          </a:p>
          <a:p>
            <a:pPr marL="0" indent="0">
              <a:buNone/>
            </a:pPr>
            <a:r>
              <a:rPr lang="en-GB" dirty="0"/>
              <a:t>                   </a:t>
            </a:r>
            <a:r>
              <a:rPr lang="en-GB" dirty="0" err="1"/>
              <a:t>áis</a:t>
            </a:r>
            <a:endParaRPr lang="en-GB" dirty="0"/>
          </a:p>
          <a:p>
            <a:pPr marL="0" indent="0">
              <a:buNone/>
            </a:pPr>
            <a:r>
              <a:rPr lang="en-GB" dirty="0"/>
              <a:t>     </a:t>
            </a:r>
            <a:r>
              <a:rPr lang="en-GB" dirty="0" err="1"/>
              <a:t>es</a:t>
            </a:r>
            <a:endParaRPr lang="en-GB" dirty="0"/>
          </a:p>
          <a:p>
            <a:pPr marL="0" indent="0">
              <a:buNone/>
            </a:pPr>
            <a:r>
              <a:rPr lang="en-GB" dirty="0"/>
              <a:t>       </a:t>
            </a:r>
          </a:p>
        </p:txBody>
      </p:sp>
      <p:sp>
        <p:nvSpPr>
          <p:cNvPr id="6" name="TextBox 5"/>
          <p:cNvSpPr txBox="1"/>
          <p:nvPr/>
        </p:nvSpPr>
        <p:spPr>
          <a:xfrm>
            <a:off x="6084168" y="2163999"/>
            <a:ext cx="3131840" cy="523220"/>
          </a:xfrm>
          <a:prstGeom prst="rect">
            <a:avLst/>
          </a:prstGeom>
          <a:noFill/>
        </p:spPr>
        <p:txBody>
          <a:bodyPr wrap="square" rtlCol="0">
            <a:spAutoFit/>
          </a:bodyPr>
          <a:lstStyle/>
          <a:p>
            <a:pPr algn="ctr"/>
            <a:r>
              <a:rPr lang="en-GB" sz="2800" b="1" dirty="0"/>
              <a:t>REMINDER</a:t>
            </a:r>
          </a:p>
        </p:txBody>
      </p:sp>
      <p:graphicFrame>
        <p:nvGraphicFramePr>
          <p:cNvPr id="9" name="Table 8"/>
          <p:cNvGraphicFramePr>
            <a:graphicFrameLocks noGrp="1"/>
          </p:cNvGraphicFramePr>
          <p:nvPr>
            <p:extLst>
              <p:ext uri="{D42A27DB-BD31-4B8C-83A1-F6EECF244321}">
                <p14:modId xmlns:p14="http://schemas.microsoft.com/office/powerpoint/2010/main" val="1402350763"/>
              </p:ext>
            </p:extLst>
          </p:nvPr>
        </p:nvGraphicFramePr>
        <p:xfrm>
          <a:off x="6071593" y="2650922"/>
          <a:ext cx="3065511" cy="3333084"/>
        </p:xfrm>
        <a:graphic>
          <a:graphicData uri="http://schemas.openxmlformats.org/drawingml/2006/table">
            <a:tbl>
              <a:tblPr firstRow="1" firstCol="1" bandRow="1">
                <a:tableStyleId>{5C22544A-7EE6-4342-B048-85BDC9FD1C3A}</a:tableStyleId>
              </a:tblPr>
              <a:tblGrid>
                <a:gridCol w="1021837">
                  <a:extLst>
                    <a:ext uri="{9D8B030D-6E8A-4147-A177-3AD203B41FA5}">
                      <a16:colId xmlns:a16="http://schemas.microsoft.com/office/drawing/2014/main" val="20000"/>
                    </a:ext>
                  </a:extLst>
                </a:gridCol>
                <a:gridCol w="1021837">
                  <a:extLst>
                    <a:ext uri="{9D8B030D-6E8A-4147-A177-3AD203B41FA5}">
                      <a16:colId xmlns:a16="http://schemas.microsoft.com/office/drawing/2014/main" val="20001"/>
                    </a:ext>
                  </a:extLst>
                </a:gridCol>
                <a:gridCol w="1021837">
                  <a:extLst>
                    <a:ext uri="{9D8B030D-6E8A-4147-A177-3AD203B41FA5}">
                      <a16:colId xmlns:a16="http://schemas.microsoft.com/office/drawing/2014/main" val="20002"/>
                    </a:ext>
                  </a:extLst>
                </a:gridCol>
              </a:tblGrid>
              <a:tr h="610221">
                <a:tc>
                  <a:txBody>
                    <a:bodyPr/>
                    <a:lstStyle/>
                    <a:p>
                      <a:pPr algn="ctr">
                        <a:lnSpc>
                          <a:spcPct val="115000"/>
                        </a:lnSpc>
                        <a:spcAft>
                          <a:spcPts val="0"/>
                        </a:spcAft>
                      </a:pPr>
                      <a:r>
                        <a:rPr lang="en-GB" sz="3600" dirty="0">
                          <a:solidFill>
                            <a:schemeClr val="tx1"/>
                          </a:solidFill>
                          <a:effectLst/>
                          <a:latin typeface="Calibri"/>
                          <a:ea typeface="Calibri"/>
                          <a:cs typeface="Times New Roman"/>
                        </a:rPr>
                        <a:t>-AR</a:t>
                      </a:r>
                    </a:p>
                  </a:txBody>
                  <a:tcPr marL="68580" marR="68580" marT="0" marB="0" anchor="ctr"/>
                </a:tc>
                <a:tc>
                  <a:txBody>
                    <a:bodyPr/>
                    <a:lstStyle/>
                    <a:p>
                      <a:pPr algn="ctr">
                        <a:lnSpc>
                          <a:spcPct val="115000"/>
                        </a:lnSpc>
                        <a:spcAft>
                          <a:spcPts val="0"/>
                        </a:spcAft>
                      </a:pPr>
                      <a:r>
                        <a:rPr lang="en-GB" sz="3600" dirty="0">
                          <a:solidFill>
                            <a:schemeClr val="tx1"/>
                          </a:solidFill>
                          <a:effectLst/>
                          <a:latin typeface="Calibri"/>
                          <a:ea typeface="Calibri"/>
                          <a:cs typeface="Times New Roman"/>
                        </a:rPr>
                        <a:t>-ER</a:t>
                      </a:r>
                    </a:p>
                  </a:txBody>
                  <a:tcPr marL="68580" marR="68580" marT="0" marB="0" anchor="ctr"/>
                </a:tc>
                <a:tc>
                  <a:txBody>
                    <a:bodyPr/>
                    <a:lstStyle/>
                    <a:p>
                      <a:pPr algn="ctr">
                        <a:lnSpc>
                          <a:spcPct val="115000"/>
                        </a:lnSpc>
                        <a:spcAft>
                          <a:spcPts val="0"/>
                        </a:spcAft>
                      </a:pPr>
                      <a:r>
                        <a:rPr lang="en-GB" sz="3600" dirty="0">
                          <a:solidFill>
                            <a:schemeClr val="tx1"/>
                          </a:solidFill>
                          <a:effectLst/>
                          <a:latin typeface="Calibri"/>
                          <a:ea typeface="Calibri"/>
                          <a:cs typeface="Times New Roman"/>
                        </a:rPr>
                        <a:t>-IR</a:t>
                      </a:r>
                    </a:p>
                  </a:txBody>
                  <a:tcPr marL="68580" marR="68580" marT="0" marB="0" anchor="ctr"/>
                </a:tc>
                <a:extLst>
                  <a:ext uri="{0D108BD9-81ED-4DB2-BD59-A6C34878D82A}">
                    <a16:rowId xmlns:a16="http://schemas.microsoft.com/office/drawing/2014/main" val="10000"/>
                  </a:ext>
                </a:extLst>
              </a:tr>
              <a:tr h="450358">
                <a:tc>
                  <a:txBody>
                    <a:bodyPr/>
                    <a:lstStyle/>
                    <a:p>
                      <a:pPr algn="l">
                        <a:lnSpc>
                          <a:spcPct val="115000"/>
                        </a:lnSpc>
                        <a:spcAft>
                          <a:spcPts val="0"/>
                        </a:spcAft>
                      </a:pPr>
                      <a:r>
                        <a:rPr lang="en-GB" sz="2000" b="1" dirty="0">
                          <a:solidFill>
                            <a:srgbClr val="CC0099"/>
                          </a:solidFill>
                          <a:effectLst/>
                          <a:latin typeface="Calibri"/>
                          <a:ea typeface="Calibri"/>
                          <a:cs typeface="Times New Roman"/>
                        </a:rPr>
                        <a:t>O</a:t>
                      </a:r>
                    </a:p>
                  </a:txBody>
                  <a:tcPr marL="68580" marR="68580" marT="0" marB="0" anchor="ctr">
                    <a:solidFill>
                      <a:srgbClr val="CCFFFF"/>
                    </a:solidFill>
                  </a:tcPr>
                </a:tc>
                <a:tc>
                  <a:txBody>
                    <a:bodyPr/>
                    <a:lstStyle/>
                    <a:p>
                      <a:pPr algn="l">
                        <a:lnSpc>
                          <a:spcPct val="115000"/>
                        </a:lnSpc>
                        <a:spcAft>
                          <a:spcPts val="0"/>
                        </a:spcAft>
                      </a:pPr>
                      <a:r>
                        <a:rPr lang="en-GB" sz="2000" b="1" dirty="0">
                          <a:solidFill>
                            <a:srgbClr val="CC0099"/>
                          </a:solidFill>
                          <a:effectLst/>
                          <a:latin typeface="Calibri"/>
                          <a:ea typeface="Calibri"/>
                          <a:cs typeface="Times New Roman"/>
                        </a:rPr>
                        <a:t>O</a:t>
                      </a:r>
                    </a:p>
                  </a:txBody>
                  <a:tcPr marL="68580" marR="68580" marT="0" marB="0" anchor="ctr">
                    <a:solidFill>
                      <a:srgbClr val="CCFFFF"/>
                    </a:solidFill>
                  </a:tcPr>
                </a:tc>
                <a:tc>
                  <a:txBody>
                    <a:bodyPr/>
                    <a:lstStyle/>
                    <a:p>
                      <a:pPr algn="l">
                        <a:lnSpc>
                          <a:spcPct val="115000"/>
                        </a:lnSpc>
                        <a:spcAft>
                          <a:spcPts val="0"/>
                        </a:spcAft>
                      </a:pPr>
                      <a:r>
                        <a:rPr lang="en-GB" sz="2000" b="1" dirty="0">
                          <a:solidFill>
                            <a:srgbClr val="CC0099"/>
                          </a:solidFill>
                          <a:effectLst/>
                          <a:latin typeface="Calibri"/>
                          <a:ea typeface="Calibri"/>
                          <a:cs typeface="Times New Roman"/>
                        </a:rPr>
                        <a:t>O</a:t>
                      </a:r>
                    </a:p>
                  </a:txBody>
                  <a:tcPr marL="68580" marR="68580" marT="0" marB="0" anchor="ctr">
                    <a:solidFill>
                      <a:srgbClr val="CCFFFF"/>
                    </a:solidFill>
                  </a:tcPr>
                </a:tc>
                <a:extLst>
                  <a:ext uri="{0D108BD9-81ED-4DB2-BD59-A6C34878D82A}">
                    <a16:rowId xmlns:a16="http://schemas.microsoft.com/office/drawing/2014/main" val="10001"/>
                  </a:ext>
                </a:extLst>
              </a:tr>
              <a:tr h="450358">
                <a:tc>
                  <a:txBody>
                    <a:bodyPr/>
                    <a:lstStyle/>
                    <a:p>
                      <a:pPr algn="l">
                        <a:lnSpc>
                          <a:spcPct val="115000"/>
                        </a:lnSpc>
                        <a:spcAft>
                          <a:spcPts val="0"/>
                        </a:spcAft>
                      </a:pPr>
                      <a:r>
                        <a:rPr lang="en-GB" sz="2000" b="1" dirty="0">
                          <a:solidFill>
                            <a:srgbClr val="CC0099"/>
                          </a:solidFill>
                          <a:effectLst/>
                          <a:latin typeface="Calibri"/>
                          <a:ea typeface="Calibri"/>
                          <a:cs typeface="Times New Roman"/>
                        </a:rPr>
                        <a:t>AS</a:t>
                      </a:r>
                    </a:p>
                  </a:txBody>
                  <a:tcPr marL="68580" marR="68580" marT="0" marB="0" anchor="ctr">
                    <a:solidFill>
                      <a:srgbClr val="CCFFFF"/>
                    </a:solidFill>
                  </a:tcPr>
                </a:tc>
                <a:tc>
                  <a:txBody>
                    <a:bodyPr/>
                    <a:lstStyle/>
                    <a:p>
                      <a:pPr algn="l">
                        <a:lnSpc>
                          <a:spcPct val="115000"/>
                        </a:lnSpc>
                        <a:spcAft>
                          <a:spcPts val="0"/>
                        </a:spcAft>
                      </a:pPr>
                      <a:r>
                        <a:rPr lang="en-GB" sz="2000" b="1" dirty="0">
                          <a:solidFill>
                            <a:srgbClr val="CC0099"/>
                          </a:solidFill>
                          <a:effectLst/>
                          <a:latin typeface="Calibri"/>
                          <a:ea typeface="Calibri"/>
                          <a:cs typeface="Times New Roman"/>
                        </a:rPr>
                        <a:t>ES</a:t>
                      </a:r>
                    </a:p>
                  </a:txBody>
                  <a:tcPr marL="68580" marR="68580" marT="0" marB="0" anchor="ctr">
                    <a:solidFill>
                      <a:srgbClr val="CCFFFF"/>
                    </a:solidFill>
                  </a:tcPr>
                </a:tc>
                <a:tc>
                  <a:txBody>
                    <a:bodyPr/>
                    <a:lstStyle/>
                    <a:p>
                      <a:pPr algn="l">
                        <a:lnSpc>
                          <a:spcPct val="115000"/>
                        </a:lnSpc>
                        <a:spcAft>
                          <a:spcPts val="0"/>
                        </a:spcAft>
                      </a:pPr>
                      <a:r>
                        <a:rPr lang="en-GB" sz="2000" b="1" dirty="0">
                          <a:solidFill>
                            <a:srgbClr val="CC0099"/>
                          </a:solidFill>
                          <a:effectLst/>
                          <a:latin typeface="Calibri"/>
                          <a:ea typeface="Calibri"/>
                          <a:cs typeface="Times New Roman"/>
                        </a:rPr>
                        <a:t>ES</a:t>
                      </a:r>
                    </a:p>
                  </a:txBody>
                  <a:tcPr marL="68580" marR="68580" marT="0" marB="0" anchor="ctr">
                    <a:solidFill>
                      <a:srgbClr val="CCFFFF"/>
                    </a:solidFill>
                  </a:tcPr>
                </a:tc>
                <a:extLst>
                  <a:ext uri="{0D108BD9-81ED-4DB2-BD59-A6C34878D82A}">
                    <a16:rowId xmlns:a16="http://schemas.microsoft.com/office/drawing/2014/main" val="10002"/>
                  </a:ext>
                </a:extLst>
              </a:tr>
              <a:tr h="450358">
                <a:tc>
                  <a:txBody>
                    <a:bodyPr/>
                    <a:lstStyle/>
                    <a:p>
                      <a:pPr algn="l">
                        <a:lnSpc>
                          <a:spcPct val="115000"/>
                        </a:lnSpc>
                        <a:spcAft>
                          <a:spcPts val="0"/>
                        </a:spcAft>
                      </a:pPr>
                      <a:r>
                        <a:rPr lang="en-GB" sz="2000" b="1" dirty="0">
                          <a:solidFill>
                            <a:srgbClr val="CC0099"/>
                          </a:solidFill>
                          <a:effectLst/>
                          <a:latin typeface="Calibri"/>
                          <a:ea typeface="Calibri"/>
                          <a:cs typeface="Times New Roman"/>
                        </a:rPr>
                        <a:t>A</a:t>
                      </a:r>
                    </a:p>
                  </a:txBody>
                  <a:tcPr marL="68580" marR="68580" marT="0" marB="0" anchor="ctr">
                    <a:solidFill>
                      <a:srgbClr val="CCFFFF"/>
                    </a:solidFill>
                  </a:tcPr>
                </a:tc>
                <a:tc>
                  <a:txBody>
                    <a:bodyPr/>
                    <a:lstStyle/>
                    <a:p>
                      <a:pPr algn="l">
                        <a:lnSpc>
                          <a:spcPct val="115000"/>
                        </a:lnSpc>
                        <a:spcAft>
                          <a:spcPts val="0"/>
                        </a:spcAft>
                      </a:pPr>
                      <a:r>
                        <a:rPr lang="en-GB" sz="2000" b="1" dirty="0">
                          <a:solidFill>
                            <a:srgbClr val="CC0099"/>
                          </a:solidFill>
                          <a:effectLst/>
                          <a:latin typeface="Calibri"/>
                          <a:ea typeface="Calibri"/>
                          <a:cs typeface="Times New Roman"/>
                        </a:rPr>
                        <a:t>E</a:t>
                      </a:r>
                    </a:p>
                  </a:txBody>
                  <a:tcPr marL="68580" marR="68580" marT="0" marB="0" anchor="ctr">
                    <a:solidFill>
                      <a:srgbClr val="CCFFFF"/>
                    </a:solidFill>
                  </a:tcPr>
                </a:tc>
                <a:tc>
                  <a:txBody>
                    <a:bodyPr/>
                    <a:lstStyle/>
                    <a:p>
                      <a:pPr algn="l">
                        <a:lnSpc>
                          <a:spcPct val="115000"/>
                        </a:lnSpc>
                        <a:spcAft>
                          <a:spcPts val="0"/>
                        </a:spcAft>
                      </a:pPr>
                      <a:r>
                        <a:rPr lang="en-GB" sz="2000" b="1" dirty="0">
                          <a:solidFill>
                            <a:srgbClr val="CC0099"/>
                          </a:solidFill>
                          <a:effectLst/>
                          <a:latin typeface="Calibri"/>
                          <a:ea typeface="Calibri"/>
                          <a:cs typeface="Times New Roman"/>
                        </a:rPr>
                        <a:t>E</a:t>
                      </a:r>
                    </a:p>
                  </a:txBody>
                  <a:tcPr marL="68580" marR="68580" marT="0" marB="0" anchor="ctr">
                    <a:solidFill>
                      <a:srgbClr val="CCFFFF"/>
                    </a:solidFill>
                  </a:tcPr>
                </a:tc>
                <a:extLst>
                  <a:ext uri="{0D108BD9-81ED-4DB2-BD59-A6C34878D82A}">
                    <a16:rowId xmlns:a16="http://schemas.microsoft.com/office/drawing/2014/main" val="10003"/>
                  </a:ext>
                </a:extLst>
              </a:tr>
              <a:tr h="450358">
                <a:tc>
                  <a:txBody>
                    <a:bodyPr/>
                    <a:lstStyle/>
                    <a:p>
                      <a:pPr algn="l">
                        <a:lnSpc>
                          <a:spcPct val="115000"/>
                        </a:lnSpc>
                        <a:spcAft>
                          <a:spcPts val="0"/>
                        </a:spcAft>
                      </a:pPr>
                      <a:r>
                        <a:rPr lang="en-GB" sz="2000" b="1" dirty="0">
                          <a:solidFill>
                            <a:srgbClr val="CC0099"/>
                          </a:solidFill>
                          <a:effectLst/>
                          <a:latin typeface="Calibri"/>
                          <a:ea typeface="Calibri"/>
                          <a:cs typeface="Times New Roman"/>
                        </a:rPr>
                        <a:t>AMOS</a:t>
                      </a:r>
                    </a:p>
                  </a:txBody>
                  <a:tcPr marL="68580" marR="68580" marT="0" marB="0" anchor="ctr">
                    <a:solidFill>
                      <a:srgbClr val="CCFFFF"/>
                    </a:solidFill>
                  </a:tcPr>
                </a:tc>
                <a:tc>
                  <a:txBody>
                    <a:bodyPr/>
                    <a:lstStyle/>
                    <a:p>
                      <a:pPr algn="l">
                        <a:lnSpc>
                          <a:spcPct val="115000"/>
                        </a:lnSpc>
                        <a:spcAft>
                          <a:spcPts val="0"/>
                        </a:spcAft>
                      </a:pPr>
                      <a:r>
                        <a:rPr lang="en-GB" sz="2000" b="1" dirty="0">
                          <a:solidFill>
                            <a:srgbClr val="CC0099"/>
                          </a:solidFill>
                          <a:effectLst/>
                          <a:latin typeface="Calibri"/>
                          <a:ea typeface="Calibri"/>
                          <a:cs typeface="Times New Roman"/>
                        </a:rPr>
                        <a:t>EMOS</a:t>
                      </a:r>
                    </a:p>
                  </a:txBody>
                  <a:tcPr marL="68580" marR="68580" marT="0" marB="0" anchor="ctr">
                    <a:solidFill>
                      <a:srgbClr val="CCFFFF"/>
                    </a:solidFill>
                  </a:tcPr>
                </a:tc>
                <a:tc>
                  <a:txBody>
                    <a:bodyPr/>
                    <a:lstStyle/>
                    <a:p>
                      <a:pPr algn="l">
                        <a:lnSpc>
                          <a:spcPct val="115000"/>
                        </a:lnSpc>
                        <a:spcAft>
                          <a:spcPts val="0"/>
                        </a:spcAft>
                      </a:pPr>
                      <a:r>
                        <a:rPr lang="en-GB" sz="2000" b="1" dirty="0">
                          <a:solidFill>
                            <a:srgbClr val="CC0099"/>
                          </a:solidFill>
                          <a:effectLst/>
                          <a:latin typeface="Calibri"/>
                          <a:ea typeface="Calibri"/>
                          <a:cs typeface="Times New Roman"/>
                        </a:rPr>
                        <a:t>IMOS</a:t>
                      </a:r>
                    </a:p>
                  </a:txBody>
                  <a:tcPr marL="68580" marR="68580" marT="0" marB="0" anchor="ctr">
                    <a:solidFill>
                      <a:srgbClr val="CCFFFF"/>
                    </a:solidFill>
                  </a:tcPr>
                </a:tc>
                <a:extLst>
                  <a:ext uri="{0D108BD9-81ED-4DB2-BD59-A6C34878D82A}">
                    <a16:rowId xmlns:a16="http://schemas.microsoft.com/office/drawing/2014/main" val="10004"/>
                  </a:ext>
                </a:extLst>
              </a:tr>
              <a:tr h="450358">
                <a:tc>
                  <a:txBody>
                    <a:bodyPr/>
                    <a:lstStyle/>
                    <a:p>
                      <a:pPr algn="l">
                        <a:lnSpc>
                          <a:spcPct val="115000"/>
                        </a:lnSpc>
                        <a:spcAft>
                          <a:spcPts val="0"/>
                        </a:spcAft>
                      </a:pPr>
                      <a:r>
                        <a:rPr lang="en-GB" sz="2000" b="1" dirty="0">
                          <a:solidFill>
                            <a:srgbClr val="CC0099"/>
                          </a:solidFill>
                          <a:effectLst/>
                          <a:latin typeface="Calibri"/>
                          <a:ea typeface="Calibri"/>
                          <a:cs typeface="Times New Roman"/>
                        </a:rPr>
                        <a:t>ÁIS</a:t>
                      </a:r>
                    </a:p>
                  </a:txBody>
                  <a:tcPr marL="68580" marR="68580" marT="0" marB="0" anchor="ctr">
                    <a:solidFill>
                      <a:srgbClr val="CCFFFF"/>
                    </a:solidFill>
                  </a:tcPr>
                </a:tc>
                <a:tc>
                  <a:txBody>
                    <a:bodyPr/>
                    <a:lstStyle/>
                    <a:p>
                      <a:pPr algn="l">
                        <a:lnSpc>
                          <a:spcPct val="115000"/>
                        </a:lnSpc>
                        <a:spcAft>
                          <a:spcPts val="0"/>
                        </a:spcAft>
                      </a:pPr>
                      <a:r>
                        <a:rPr lang="en-GB" sz="2000" b="1" dirty="0">
                          <a:solidFill>
                            <a:srgbClr val="CC0099"/>
                          </a:solidFill>
                          <a:effectLst/>
                          <a:latin typeface="Calibri"/>
                          <a:ea typeface="Calibri"/>
                          <a:cs typeface="Times New Roman"/>
                        </a:rPr>
                        <a:t>ÉIS</a:t>
                      </a:r>
                    </a:p>
                  </a:txBody>
                  <a:tcPr marL="68580" marR="68580" marT="0" marB="0" anchor="ctr">
                    <a:solidFill>
                      <a:srgbClr val="CCFFFF"/>
                    </a:solidFill>
                  </a:tcPr>
                </a:tc>
                <a:tc>
                  <a:txBody>
                    <a:bodyPr/>
                    <a:lstStyle/>
                    <a:p>
                      <a:pPr algn="l">
                        <a:lnSpc>
                          <a:spcPct val="115000"/>
                        </a:lnSpc>
                        <a:spcAft>
                          <a:spcPts val="0"/>
                        </a:spcAft>
                      </a:pPr>
                      <a:r>
                        <a:rPr lang="en-GB" sz="2000" b="1" dirty="0">
                          <a:solidFill>
                            <a:srgbClr val="CC0099"/>
                          </a:solidFill>
                          <a:effectLst/>
                          <a:latin typeface="Calibri"/>
                          <a:ea typeface="Calibri"/>
                          <a:cs typeface="Times New Roman"/>
                        </a:rPr>
                        <a:t>ÍS</a:t>
                      </a:r>
                    </a:p>
                  </a:txBody>
                  <a:tcPr marL="68580" marR="68580" marT="0" marB="0" anchor="ctr">
                    <a:solidFill>
                      <a:srgbClr val="CCFFFF"/>
                    </a:solidFill>
                  </a:tcPr>
                </a:tc>
                <a:extLst>
                  <a:ext uri="{0D108BD9-81ED-4DB2-BD59-A6C34878D82A}">
                    <a16:rowId xmlns:a16="http://schemas.microsoft.com/office/drawing/2014/main" val="10005"/>
                  </a:ext>
                </a:extLst>
              </a:tr>
              <a:tr h="450358">
                <a:tc>
                  <a:txBody>
                    <a:bodyPr/>
                    <a:lstStyle/>
                    <a:p>
                      <a:pPr algn="l">
                        <a:lnSpc>
                          <a:spcPct val="115000"/>
                        </a:lnSpc>
                        <a:spcAft>
                          <a:spcPts val="0"/>
                        </a:spcAft>
                      </a:pPr>
                      <a:r>
                        <a:rPr lang="en-GB" sz="2000" b="1" dirty="0">
                          <a:solidFill>
                            <a:srgbClr val="CC0099"/>
                          </a:solidFill>
                          <a:effectLst/>
                          <a:latin typeface="Calibri"/>
                          <a:ea typeface="Calibri"/>
                          <a:cs typeface="Times New Roman"/>
                        </a:rPr>
                        <a:t>AN</a:t>
                      </a:r>
                    </a:p>
                  </a:txBody>
                  <a:tcPr marL="68580" marR="68580" marT="0" marB="0" anchor="ctr">
                    <a:solidFill>
                      <a:srgbClr val="CCFFFF"/>
                    </a:solidFill>
                  </a:tcPr>
                </a:tc>
                <a:tc>
                  <a:txBody>
                    <a:bodyPr/>
                    <a:lstStyle/>
                    <a:p>
                      <a:pPr algn="l">
                        <a:lnSpc>
                          <a:spcPct val="115000"/>
                        </a:lnSpc>
                        <a:spcAft>
                          <a:spcPts val="0"/>
                        </a:spcAft>
                      </a:pPr>
                      <a:r>
                        <a:rPr lang="en-GB" sz="2000" b="1" dirty="0">
                          <a:solidFill>
                            <a:srgbClr val="CC0099"/>
                          </a:solidFill>
                          <a:effectLst/>
                          <a:latin typeface="Calibri"/>
                          <a:ea typeface="Calibri"/>
                          <a:cs typeface="Times New Roman"/>
                        </a:rPr>
                        <a:t>EN</a:t>
                      </a:r>
                    </a:p>
                  </a:txBody>
                  <a:tcPr marL="68580" marR="68580" marT="0" marB="0" anchor="ctr">
                    <a:solidFill>
                      <a:srgbClr val="CCFFFF"/>
                    </a:solidFill>
                  </a:tcPr>
                </a:tc>
                <a:tc>
                  <a:txBody>
                    <a:bodyPr/>
                    <a:lstStyle/>
                    <a:p>
                      <a:pPr algn="l">
                        <a:lnSpc>
                          <a:spcPct val="115000"/>
                        </a:lnSpc>
                        <a:spcAft>
                          <a:spcPts val="0"/>
                        </a:spcAft>
                      </a:pPr>
                      <a:r>
                        <a:rPr lang="en-GB" sz="2000" b="1" dirty="0">
                          <a:solidFill>
                            <a:srgbClr val="CC0099"/>
                          </a:solidFill>
                          <a:effectLst/>
                          <a:latin typeface="Calibri"/>
                          <a:ea typeface="Calibri"/>
                          <a:cs typeface="Times New Roman"/>
                        </a:rPr>
                        <a:t>EN</a:t>
                      </a:r>
                    </a:p>
                  </a:txBody>
                  <a:tcPr marL="68580" marR="68580" marT="0" marB="0" anchor="ctr">
                    <a:solidFill>
                      <a:srgbClr val="CCFFFF"/>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104290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2130425"/>
            <a:ext cx="9144000" cy="1470025"/>
          </a:xfrm>
        </p:spPr>
        <p:txBody>
          <a:bodyPr>
            <a:normAutofit fontScale="90000"/>
          </a:bodyPr>
          <a:lstStyle/>
          <a:p>
            <a:r>
              <a:rPr lang="en-US" sz="4000" b="1" u="sng" dirty="0"/>
              <a:t>SPANISH VERBS: REFLEXIVE VERBS</a:t>
            </a:r>
            <a:br>
              <a:rPr lang="en-US" sz="4000" b="1" u="sng" dirty="0"/>
            </a:br>
            <a:r>
              <a:rPr lang="en-US" sz="3100" b="1" dirty="0"/>
              <a:t>Who is doing the verb?</a:t>
            </a:r>
            <a:br>
              <a:rPr lang="en-US" sz="3100" b="1" dirty="0"/>
            </a:br>
            <a:r>
              <a:rPr lang="en-US" sz="3100" b="1" dirty="0"/>
              <a:t>Which reflexive pronoun do I need?</a:t>
            </a:r>
          </a:p>
        </p:txBody>
      </p:sp>
      <p:sp>
        <p:nvSpPr>
          <p:cNvPr id="2051" name="Rectangle 3"/>
          <p:cNvSpPr>
            <a:spLocks noGrp="1" noChangeArrowheads="1"/>
          </p:cNvSpPr>
          <p:nvPr>
            <p:ph type="subTitle" idx="1"/>
          </p:nvPr>
        </p:nvSpPr>
        <p:spPr>
          <a:xfrm>
            <a:off x="323529" y="3886200"/>
            <a:ext cx="8537896" cy="1752600"/>
          </a:xfrm>
        </p:spPr>
        <p:txBody>
          <a:bodyPr>
            <a:normAutofit/>
          </a:bodyPr>
          <a:lstStyle/>
          <a:p>
            <a:pPr eaLnBrk="1" hangingPunct="1">
              <a:lnSpc>
                <a:spcPct val="80000"/>
              </a:lnSpc>
            </a:pPr>
            <a:endParaRPr lang="en-US" sz="2000" b="1" u="sng" dirty="0"/>
          </a:p>
          <a:p>
            <a:pPr eaLnBrk="1" hangingPunct="1">
              <a:lnSpc>
                <a:spcPct val="80000"/>
              </a:lnSpc>
            </a:pPr>
            <a:r>
              <a:rPr lang="en-US" sz="2000" b="1" u="sng" dirty="0"/>
              <a:t>AIMS:</a:t>
            </a:r>
          </a:p>
          <a:p>
            <a:pPr eaLnBrk="1" hangingPunct="1">
              <a:lnSpc>
                <a:spcPct val="80000"/>
              </a:lnSpc>
            </a:pPr>
            <a:r>
              <a:rPr lang="en-US" sz="2000" b="1" dirty="0"/>
              <a:t>To learn what a reflexive verb is.</a:t>
            </a:r>
          </a:p>
          <a:p>
            <a:pPr eaLnBrk="1" hangingPunct="1">
              <a:lnSpc>
                <a:spcPct val="80000"/>
              </a:lnSpc>
            </a:pPr>
            <a:r>
              <a:rPr lang="en-US" sz="2000" b="1" dirty="0"/>
              <a:t>To learn how to form regular and irregular reflexive verbs.</a:t>
            </a:r>
          </a:p>
        </p:txBody>
      </p:sp>
      <p:pic>
        <p:nvPicPr>
          <p:cNvPr id="2052"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738" y="152400"/>
            <a:ext cx="881062"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8" y="5311775"/>
            <a:ext cx="881062"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5688" y="5334000"/>
            <a:ext cx="881062"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0" y="184150"/>
            <a:ext cx="86042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53400" y="5365750"/>
            <a:ext cx="86042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1388" y="5365750"/>
            <a:ext cx="862012"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9872" y="-61531"/>
            <a:ext cx="2160240" cy="162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5809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a:t>What is a reflexive verb?</a:t>
            </a:r>
          </a:p>
        </p:txBody>
      </p:sp>
      <p:sp>
        <p:nvSpPr>
          <p:cNvPr id="5" name="Content Placeholder 4"/>
          <p:cNvSpPr>
            <a:spLocks noGrp="1"/>
          </p:cNvSpPr>
          <p:nvPr>
            <p:ph idx="1"/>
          </p:nvPr>
        </p:nvSpPr>
        <p:spPr>
          <a:xfrm>
            <a:off x="457200" y="1600200"/>
            <a:ext cx="8229600" cy="5257800"/>
          </a:xfrm>
        </p:spPr>
        <p:txBody>
          <a:bodyPr>
            <a:normAutofit fontScale="70000" lnSpcReduction="20000"/>
          </a:bodyPr>
          <a:lstStyle/>
          <a:p>
            <a:pPr marL="0" indent="0">
              <a:buNone/>
              <a:tabLst>
                <a:tab pos="457200" algn="l"/>
              </a:tabLst>
            </a:pPr>
            <a:r>
              <a:rPr lang="en-US" dirty="0"/>
              <a:t>Some verbs have a little pronoun between the subject and the verb.  They are called </a:t>
            </a:r>
            <a:r>
              <a:rPr lang="en-US" u="sng" dirty="0"/>
              <a:t>reflexive</a:t>
            </a:r>
            <a:r>
              <a:rPr lang="en-US" dirty="0"/>
              <a:t> verbs because the pronoun reflects the subject.  In other words, the verb reflects back on the person doing it.</a:t>
            </a:r>
          </a:p>
          <a:p>
            <a:pPr marL="0" indent="0">
              <a:buNone/>
              <a:tabLst>
                <a:tab pos="457200" algn="l"/>
              </a:tabLst>
            </a:pPr>
            <a:endParaRPr lang="en-US" dirty="0"/>
          </a:p>
          <a:p>
            <a:pPr marL="0" indent="0">
              <a:buNone/>
              <a:tabLst>
                <a:tab pos="457200" algn="l"/>
              </a:tabLst>
            </a:pPr>
            <a:r>
              <a:rPr lang="en-US" dirty="0"/>
              <a:t>Think about the verb “to wash”. For example, you can wash a car or you can wash (yourself), i.e. have a wash. Or the verb “to get dressed” or “to dress oneself”. When you get dressed, you are dressing “yourself”, hence why this verb is reflexive.</a:t>
            </a:r>
          </a:p>
          <a:p>
            <a:pPr>
              <a:tabLst>
                <a:tab pos="457200" algn="l"/>
              </a:tabLst>
            </a:pPr>
            <a:endParaRPr lang="en-US" dirty="0"/>
          </a:p>
          <a:p>
            <a:pPr marL="0" indent="0">
              <a:buNone/>
              <a:tabLst>
                <a:tab pos="457200" algn="l"/>
              </a:tabLst>
            </a:pPr>
            <a:r>
              <a:rPr lang="en-US" b="1" dirty="0" err="1"/>
              <a:t>Lavarse</a:t>
            </a:r>
            <a:r>
              <a:rPr lang="en-US" b="1" dirty="0"/>
              <a:t> – to wash (oneself)</a:t>
            </a:r>
          </a:p>
          <a:p>
            <a:pPr>
              <a:buFontTx/>
              <a:buChar char="•"/>
              <a:tabLst>
                <a:tab pos="457200" algn="l"/>
              </a:tabLst>
            </a:pPr>
            <a:r>
              <a:rPr lang="en-US" dirty="0"/>
              <a:t>Me </a:t>
            </a:r>
            <a:r>
              <a:rPr lang="en-US" dirty="0" err="1"/>
              <a:t>lavo</a:t>
            </a:r>
            <a:r>
              <a:rPr lang="en-US" dirty="0"/>
              <a:t>		– I wash (myself)</a:t>
            </a:r>
          </a:p>
          <a:p>
            <a:pPr>
              <a:buFontTx/>
              <a:buChar char="•"/>
              <a:tabLst>
                <a:tab pos="457200" algn="l"/>
              </a:tabLst>
            </a:pPr>
            <a:r>
              <a:rPr lang="en-US" dirty="0" err="1"/>
              <a:t>Te</a:t>
            </a:r>
            <a:r>
              <a:rPr lang="en-US" dirty="0"/>
              <a:t> lavas 		– You wash (yourself)</a:t>
            </a:r>
          </a:p>
          <a:p>
            <a:pPr>
              <a:buFontTx/>
              <a:buChar char="•"/>
              <a:tabLst>
                <a:tab pos="457200" algn="l"/>
              </a:tabLst>
            </a:pPr>
            <a:r>
              <a:rPr lang="en-US" dirty="0"/>
              <a:t>Se lava	 	– </a:t>
            </a:r>
            <a:r>
              <a:rPr lang="en-US" dirty="0" err="1"/>
              <a:t>He/She</a:t>
            </a:r>
            <a:r>
              <a:rPr lang="en-US" dirty="0"/>
              <a:t> washes (himself/herself)</a:t>
            </a:r>
          </a:p>
          <a:p>
            <a:pPr>
              <a:buFontTx/>
              <a:buChar char="•"/>
              <a:tabLst>
                <a:tab pos="457200" algn="l"/>
              </a:tabLst>
            </a:pPr>
            <a:endParaRPr lang="en-GB" dirty="0"/>
          </a:p>
          <a:p>
            <a:pPr>
              <a:tabLst>
                <a:tab pos="457200" algn="l"/>
              </a:tabLst>
            </a:pPr>
            <a:r>
              <a:rPr lang="en-GB" dirty="0"/>
              <a:t>As verbs, they follow the same patterns as other verbs in the same group, i.e. AR, ER and IR. It is only the presence of the reflexive pronoun that makes them different.</a:t>
            </a:r>
            <a:endParaRPr lang="en-US" dirty="0"/>
          </a:p>
          <a:p>
            <a:endParaRPr lang="en-GB" dirty="0"/>
          </a:p>
          <a:p>
            <a:endParaRPr lang="en-GB" dirty="0"/>
          </a:p>
        </p:txBody>
      </p:sp>
    </p:spTree>
    <p:extLst>
      <p:ext uri="{BB962C8B-B14F-4D97-AF65-F5344CB8AC3E}">
        <p14:creationId xmlns:p14="http://schemas.microsoft.com/office/powerpoint/2010/main" val="3833847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228600"/>
            <a:ext cx="9144000" cy="1143000"/>
          </a:xfrm>
        </p:spPr>
        <p:txBody>
          <a:bodyPr>
            <a:normAutofit/>
          </a:bodyPr>
          <a:lstStyle/>
          <a:p>
            <a:pPr algn="l" eaLnBrk="1" hangingPunct="1"/>
            <a:r>
              <a:rPr lang="en-GB" sz="3200" dirty="0"/>
              <a:t>The full version of a </a:t>
            </a:r>
            <a:r>
              <a:rPr lang="en-GB" sz="3200" b="1" dirty="0"/>
              <a:t>present</a:t>
            </a:r>
            <a:r>
              <a:rPr lang="en-GB" sz="3200" dirty="0"/>
              <a:t> tense </a:t>
            </a:r>
            <a:r>
              <a:rPr lang="en-GB" sz="3200" b="1" dirty="0"/>
              <a:t>reflexive verb</a:t>
            </a:r>
            <a:r>
              <a:rPr lang="en-GB" sz="3200" dirty="0"/>
              <a:t>:</a:t>
            </a:r>
          </a:p>
        </p:txBody>
      </p:sp>
      <p:sp>
        <p:nvSpPr>
          <p:cNvPr id="16387" name="Rectangle 3"/>
          <p:cNvSpPr>
            <a:spLocks noGrp="1" noChangeArrowheads="1"/>
          </p:cNvSpPr>
          <p:nvPr>
            <p:ph type="body" idx="1"/>
          </p:nvPr>
        </p:nvSpPr>
        <p:spPr>
          <a:xfrm>
            <a:off x="250825" y="908720"/>
            <a:ext cx="8229600" cy="3653780"/>
          </a:xfrm>
        </p:spPr>
        <p:txBody>
          <a:bodyPr>
            <a:normAutofit/>
          </a:bodyPr>
          <a:lstStyle/>
          <a:p>
            <a:pPr marL="0" indent="0" eaLnBrk="1" hangingPunct="1">
              <a:lnSpc>
                <a:spcPct val="80000"/>
              </a:lnSpc>
              <a:buNone/>
            </a:pPr>
            <a:r>
              <a:rPr lang="en-GB" sz="2400" b="1" dirty="0" err="1"/>
              <a:t>Levantarse</a:t>
            </a:r>
            <a:r>
              <a:rPr lang="en-GB" sz="2400" b="1" dirty="0"/>
              <a:t> - to get (oneself)up</a:t>
            </a:r>
            <a:endParaRPr lang="es-ES" sz="2400" b="1" dirty="0"/>
          </a:p>
          <a:p>
            <a:pPr eaLnBrk="1" hangingPunct="1">
              <a:lnSpc>
                <a:spcPct val="80000"/>
              </a:lnSpc>
            </a:pPr>
            <a:r>
              <a:rPr lang="es-ES" dirty="0">
                <a:solidFill>
                  <a:srgbClr val="800080"/>
                </a:solidFill>
              </a:rPr>
              <a:t>Me 	</a:t>
            </a:r>
            <a:r>
              <a:rPr lang="es-ES" dirty="0">
                <a:solidFill>
                  <a:srgbClr val="0000FF"/>
                </a:solidFill>
              </a:rPr>
              <a:t>levant</a:t>
            </a:r>
            <a:r>
              <a:rPr lang="es-ES" b="1" dirty="0">
                <a:solidFill>
                  <a:srgbClr val="FF0000"/>
                </a:solidFill>
              </a:rPr>
              <a:t>o</a:t>
            </a:r>
            <a:endParaRPr lang="es-ES" b="1" dirty="0">
              <a:solidFill>
                <a:srgbClr val="FF0000"/>
              </a:solidFill>
              <a:cs typeface="Arial" charset="0"/>
            </a:endParaRPr>
          </a:p>
          <a:p>
            <a:pPr eaLnBrk="1" hangingPunct="1">
              <a:lnSpc>
                <a:spcPct val="80000"/>
              </a:lnSpc>
            </a:pPr>
            <a:r>
              <a:rPr lang="es-ES" dirty="0">
                <a:solidFill>
                  <a:srgbClr val="990099"/>
                </a:solidFill>
              </a:rPr>
              <a:t>Te 		</a:t>
            </a:r>
            <a:r>
              <a:rPr lang="es-ES" dirty="0">
                <a:solidFill>
                  <a:srgbClr val="0000FF"/>
                </a:solidFill>
              </a:rPr>
              <a:t>levant</a:t>
            </a:r>
            <a:r>
              <a:rPr lang="es-ES" b="1" dirty="0">
                <a:solidFill>
                  <a:srgbClr val="FF0000"/>
                </a:solidFill>
              </a:rPr>
              <a:t>as</a:t>
            </a:r>
            <a:r>
              <a:rPr lang="es-ES" dirty="0"/>
              <a:t> </a:t>
            </a:r>
          </a:p>
          <a:p>
            <a:pPr eaLnBrk="1" hangingPunct="1">
              <a:lnSpc>
                <a:spcPct val="80000"/>
              </a:lnSpc>
            </a:pPr>
            <a:r>
              <a:rPr lang="es-ES" dirty="0">
                <a:solidFill>
                  <a:srgbClr val="990099"/>
                </a:solidFill>
              </a:rPr>
              <a:t>Se</a:t>
            </a:r>
            <a:r>
              <a:rPr lang="es-ES" dirty="0"/>
              <a:t> 		</a:t>
            </a:r>
            <a:r>
              <a:rPr lang="es-ES" dirty="0">
                <a:solidFill>
                  <a:srgbClr val="0000FF"/>
                </a:solidFill>
              </a:rPr>
              <a:t>levant</a:t>
            </a:r>
            <a:r>
              <a:rPr lang="es-ES" b="1" dirty="0">
                <a:solidFill>
                  <a:srgbClr val="FF0000"/>
                </a:solidFill>
              </a:rPr>
              <a:t>a</a:t>
            </a:r>
            <a:r>
              <a:rPr lang="es-ES" dirty="0"/>
              <a:t> </a:t>
            </a:r>
          </a:p>
          <a:p>
            <a:pPr eaLnBrk="1" hangingPunct="1">
              <a:lnSpc>
                <a:spcPct val="80000"/>
              </a:lnSpc>
            </a:pPr>
            <a:r>
              <a:rPr lang="es-ES" dirty="0">
                <a:solidFill>
                  <a:srgbClr val="800080"/>
                </a:solidFill>
              </a:rPr>
              <a:t>Nos</a:t>
            </a:r>
            <a:r>
              <a:rPr lang="es-ES" dirty="0">
                <a:solidFill>
                  <a:srgbClr val="FF0000"/>
                </a:solidFill>
              </a:rPr>
              <a:t>	</a:t>
            </a:r>
            <a:r>
              <a:rPr lang="es-ES" dirty="0">
                <a:solidFill>
                  <a:srgbClr val="0000FF"/>
                </a:solidFill>
              </a:rPr>
              <a:t>levant</a:t>
            </a:r>
            <a:r>
              <a:rPr lang="es-ES" b="1" dirty="0">
                <a:solidFill>
                  <a:srgbClr val="FF0000"/>
                </a:solidFill>
              </a:rPr>
              <a:t>amos</a:t>
            </a:r>
          </a:p>
          <a:p>
            <a:pPr eaLnBrk="1" hangingPunct="1">
              <a:lnSpc>
                <a:spcPct val="80000"/>
              </a:lnSpc>
            </a:pPr>
            <a:r>
              <a:rPr lang="es-ES" dirty="0">
                <a:solidFill>
                  <a:srgbClr val="800080"/>
                </a:solidFill>
              </a:rPr>
              <a:t>Os 	</a:t>
            </a:r>
            <a:r>
              <a:rPr lang="es-ES" dirty="0">
                <a:solidFill>
                  <a:srgbClr val="FF0000"/>
                </a:solidFill>
              </a:rPr>
              <a:t>	</a:t>
            </a:r>
            <a:r>
              <a:rPr lang="es-ES" dirty="0">
                <a:solidFill>
                  <a:srgbClr val="0000FF"/>
                </a:solidFill>
              </a:rPr>
              <a:t>levant</a:t>
            </a:r>
            <a:r>
              <a:rPr lang="es-ES" b="1" dirty="0">
                <a:solidFill>
                  <a:srgbClr val="FF0000"/>
                </a:solidFill>
              </a:rPr>
              <a:t>áis</a:t>
            </a:r>
            <a:r>
              <a:rPr lang="es-ES" dirty="0"/>
              <a:t> </a:t>
            </a:r>
            <a:endParaRPr lang="es-ES" dirty="0">
              <a:cs typeface="Arial" charset="0"/>
            </a:endParaRPr>
          </a:p>
          <a:p>
            <a:pPr eaLnBrk="1" hangingPunct="1">
              <a:lnSpc>
                <a:spcPct val="80000"/>
              </a:lnSpc>
            </a:pPr>
            <a:r>
              <a:rPr lang="es-ES" dirty="0">
                <a:solidFill>
                  <a:srgbClr val="800080"/>
                </a:solidFill>
              </a:rPr>
              <a:t>Se 	</a:t>
            </a:r>
            <a:r>
              <a:rPr lang="es-ES" dirty="0">
                <a:solidFill>
                  <a:srgbClr val="FF0000"/>
                </a:solidFill>
              </a:rPr>
              <a:t>	</a:t>
            </a:r>
            <a:r>
              <a:rPr lang="es-ES" dirty="0">
                <a:solidFill>
                  <a:srgbClr val="0000FF"/>
                </a:solidFill>
              </a:rPr>
              <a:t>levant</a:t>
            </a:r>
            <a:r>
              <a:rPr lang="es-ES" b="1" dirty="0">
                <a:solidFill>
                  <a:srgbClr val="FF0000"/>
                </a:solidFill>
              </a:rPr>
              <a:t>an</a:t>
            </a:r>
          </a:p>
          <a:p>
            <a:pPr eaLnBrk="1" hangingPunct="1">
              <a:lnSpc>
                <a:spcPct val="80000"/>
              </a:lnSpc>
            </a:pPr>
            <a:endParaRPr lang="es-ES" dirty="0"/>
          </a:p>
          <a:p>
            <a:pPr eaLnBrk="1" hangingPunct="1">
              <a:lnSpc>
                <a:spcPct val="80000"/>
              </a:lnSpc>
              <a:buFontTx/>
              <a:buNone/>
            </a:pPr>
            <a:endParaRPr lang="es-ES" dirty="0"/>
          </a:p>
        </p:txBody>
      </p:sp>
      <p:sp>
        <p:nvSpPr>
          <p:cNvPr id="3077" name="AutoShape 5"/>
          <p:cNvSpPr>
            <a:spLocks noChangeArrowheads="1"/>
          </p:cNvSpPr>
          <p:nvPr/>
        </p:nvSpPr>
        <p:spPr bwMode="auto">
          <a:xfrm rot="18060910">
            <a:off x="4451978" y="3686721"/>
            <a:ext cx="741362" cy="2370927"/>
          </a:xfrm>
          <a:prstGeom prst="upArrow">
            <a:avLst>
              <a:gd name="adj1" fmla="val 50000"/>
              <a:gd name="adj2" fmla="val 44647"/>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78" name="AutoShape 6"/>
          <p:cNvSpPr>
            <a:spLocks noChangeArrowheads="1"/>
          </p:cNvSpPr>
          <p:nvPr/>
        </p:nvSpPr>
        <p:spPr bwMode="auto">
          <a:xfrm rot="18398643">
            <a:off x="1605606" y="4078533"/>
            <a:ext cx="457200" cy="1802295"/>
          </a:xfrm>
          <a:prstGeom prst="upArrow">
            <a:avLst>
              <a:gd name="adj1" fmla="val 50000"/>
              <a:gd name="adj2" fmla="val 66667"/>
            </a:avLst>
          </a:prstGeom>
          <a:solidFill>
            <a:srgbClr val="9900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0" name="Text Box 8"/>
          <p:cNvSpPr txBox="1">
            <a:spLocks noChangeArrowheads="1"/>
          </p:cNvSpPr>
          <p:nvPr/>
        </p:nvSpPr>
        <p:spPr bwMode="auto">
          <a:xfrm>
            <a:off x="2262076" y="5807074"/>
            <a:ext cx="1524000"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50000"/>
              </a:lnSpc>
              <a:spcBef>
                <a:spcPct val="50000"/>
              </a:spcBef>
            </a:pPr>
            <a:r>
              <a:rPr lang="en-GB" sz="2400" b="1" dirty="0">
                <a:latin typeface="Times New Roman" pitchFamily="18" charset="0"/>
              </a:rPr>
              <a:t>Reflexive</a:t>
            </a:r>
          </a:p>
          <a:p>
            <a:pPr eaLnBrk="1" hangingPunct="1">
              <a:lnSpc>
                <a:spcPct val="50000"/>
              </a:lnSpc>
              <a:spcBef>
                <a:spcPct val="50000"/>
              </a:spcBef>
            </a:pPr>
            <a:r>
              <a:rPr lang="en-GB" sz="2400" b="1" dirty="0">
                <a:latin typeface="Times New Roman" pitchFamily="18" charset="0"/>
              </a:rPr>
              <a:t>Pronoun</a:t>
            </a:r>
          </a:p>
        </p:txBody>
      </p:sp>
      <p:sp>
        <p:nvSpPr>
          <p:cNvPr id="3081" name="Text Box 9"/>
          <p:cNvSpPr txBox="1">
            <a:spLocks noChangeArrowheads="1"/>
          </p:cNvSpPr>
          <p:nvPr/>
        </p:nvSpPr>
        <p:spPr bwMode="auto">
          <a:xfrm>
            <a:off x="5795963" y="5373688"/>
            <a:ext cx="2890837"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sz="2400" b="1">
                <a:latin typeface="Times New Roman" pitchFamily="18" charset="0"/>
              </a:rPr>
              <a:t>Present tense endings – remember the pattern!</a:t>
            </a:r>
          </a:p>
        </p:txBody>
      </p:sp>
      <p:sp>
        <p:nvSpPr>
          <p:cNvPr id="3082" name="Rectangle 12"/>
          <p:cNvSpPr>
            <a:spLocks noChangeArrowheads="1"/>
          </p:cNvSpPr>
          <p:nvPr/>
        </p:nvSpPr>
        <p:spPr bwMode="auto">
          <a:xfrm>
            <a:off x="4644008" y="990600"/>
            <a:ext cx="4499992" cy="2798440"/>
          </a:xfrm>
          <a:prstGeom prst="rect">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3" name="Text Box 13"/>
          <p:cNvSpPr txBox="1">
            <a:spLocks noChangeArrowheads="1"/>
          </p:cNvSpPr>
          <p:nvPr/>
        </p:nvSpPr>
        <p:spPr bwMode="auto">
          <a:xfrm>
            <a:off x="4822659" y="990600"/>
            <a:ext cx="4321341" cy="3000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b="1" dirty="0"/>
              <a:t>Now conjugate these verbs that follow the same pattern:</a:t>
            </a:r>
          </a:p>
          <a:p>
            <a:pPr eaLnBrk="1" hangingPunct="1">
              <a:spcBef>
                <a:spcPct val="50000"/>
              </a:spcBef>
            </a:pPr>
            <a:r>
              <a:rPr lang="en-GB" dirty="0" err="1"/>
              <a:t>Lavarse</a:t>
            </a:r>
            <a:r>
              <a:rPr lang="en-GB" dirty="0"/>
              <a:t> – to wash / have a wash</a:t>
            </a:r>
          </a:p>
          <a:p>
            <a:pPr eaLnBrk="1" hangingPunct="1">
              <a:spcBef>
                <a:spcPct val="50000"/>
              </a:spcBef>
            </a:pPr>
            <a:r>
              <a:rPr lang="en-GB" dirty="0" err="1"/>
              <a:t>Ducharse</a:t>
            </a:r>
            <a:r>
              <a:rPr lang="en-GB" dirty="0"/>
              <a:t> </a:t>
            </a:r>
            <a:r>
              <a:rPr lang="en-GB" dirty="0">
                <a:cs typeface="Arial" charset="0"/>
              </a:rPr>
              <a:t>– to get showered / have a shower</a:t>
            </a:r>
          </a:p>
          <a:p>
            <a:pPr eaLnBrk="1" hangingPunct="1">
              <a:spcBef>
                <a:spcPct val="50000"/>
              </a:spcBef>
            </a:pPr>
            <a:r>
              <a:rPr lang="en-GB" dirty="0" err="1">
                <a:cs typeface="Arial" charset="0"/>
              </a:rPr>
              <a:t>Peinarse</a:t>
            </a:r>
            <a:r>
              <a:rPr lang="en-GB" dirty="0">
                <a:cs typeface="Arial" charset="0"/>
              </a:rPr>
              <a:t> – to brush (hair)</a:t>
            </a:r>
          </a:p>
          <a:p>
            <a:pPr eaLnBrk="1" hangingPunct="1">
              <a:spcBef>
                <a:spcPct val="50000"/>
              </a:spcBef>
            </a:pPr>
            <a:r>
              <a:rPr lang="en-GB" dirty="0" err="1">
                <a:cs typeface="Arial" charset="0"/>
              </a:rPr>
              <a:t>Preguntarse</a:t>
            </a:r>
            <a:r>
              <a:rPr lang="en-GB" dirty="0">
                <a:cs typeface="Arial" charset="0"/>
              </a:rPr>
              <a:t> – to wonder (ask oneself)</a:t>
            </a:r>
          </a:p>
          <a:p>
            <a:pPr eaLnBrk="1" hangingPunct="1">
              <a:spcBef>
                <a:spcPct val="50000"/>
              </a:spcBef>
            </a:pPr>
            <a:endParaRPr lang="en-GB" dirty="0">
              <a:cs typeface="Arial" charset="0"/>
            </a:endParaRPr>
          </a:p>
        </p:txBody>
      </p:sp>
    </p:spTree>
    <p:extLst>
      <p:ext uri="{BB962C8B-B14F-4D97-AF65-F5344CB8AC3E}">
        <p14:creationId xmlns:p14="http://schemas.microsoft.com/office/powerpoint/2010/main" val="3356707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16387">
                                            <p:txEl>
                                              <p:pRg st="0" end="0"/>
                                            </p:txEl>
                                          </p:spTgt>
                                        </p:tgtEl>
                                        <p:attrNameLst>
                                          <p:attrName>ppt_x</p:attrName>
                                        </p:attrNameLst>
                                      </p:cBhvr>
                                    </p:anim>
                                    <p:anim from="0" to="-1.0" calcmode="lin" valueType="num">
                                      <p:cBhvr>
                                        <p:cTn id="8" dur="200" decel="50000" autoRev="1" fill="hold">
                                          <p:stCondLst>
                                            <p:cond delay="600"/>
                                          </p:stCondLst>
                                        </p:cTn>
                                        <p:tgtEl>
                                          <p:spTgt spid="16387">
                                            <p:txEl>
                                              <p:pRg st="0" end="0"/>
                                            </p:txEl>
                                          </p:spTgt>
                                        </p:tgtEl>
                                        <p:attrNameLst>
                                          <p:attrName>xshear</p:attrName>
                                        </p:attrNameLst>
                                      </p:cBhvr>
                                    </p:anim>
                                    <p:animScale>
                                      <p:cBhvr>
                                        <p:cTn id="9" dur="200" decel="100000" autoRev="1" fill="hold">
                                          <p:stCondLst>
                                            <p:cond delay="600"/>
                                          </p:stCondLst>
                                        </p:cTn>
                                        <p:tgtEl>
                                          <p:spTgt spid="16387">
                                            <p:txEl>
                                              <p:pRg st="0" end="0"/>
                                            </p:txEl>
                                          </p:spTgt>
                                        </p:tgtEl>
                                      </p:cBhvr>
                                      <p:from x="100000" y="100000"/>
                                      <p:to x="80000" y="100000"/>
                                    </p:animScale>
                                    <p:anim by="(#ppt_h/3+#ppt_w*0.1)" calcmode="lin" valueType="num">
                                      <p:cBhvr additive="sum">
                                        <p:cTn id="10" dur="200" decel="100000" autoRev="1" fill="hold">
                                          <p:stCondLst>
                                            <p:cond delay="600"/>
                                          </p:stCondLst>
                                        </p:cTn>
                                        <p:tgtEl>
                                          <p:spTgt spid="16387">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16387">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16387">
                                            <p:txEl>
                                              <p:pRg st="1" end="1"/>
                                            </p:txEl>
                                          </p:spTgt>
                                        </p:tgtEl>
                                        <p:attrNameLst>
                                          <p:attrName>ppt_x</p:attrName>
                                        </p:attrNameLst>
                                      </p:cBhvr>
                                    </p:anim>
                                    <p:anim from="0" to="-1.0" calcmode="lin" valueType="num">
                                      <p:cBhvr>
                                        <p:cTn id="16" dur="200" decel="50000" autoRev="1" fill="hold">
                                          <p:stCondLst>
                                            <p:cond delay="600"/>
                                          </p:stCondLst>
                                        </p:cTn>
                                        <p:tgtEl>
                                          <p:spTgt spid="16387">
                                            <p:txEl>
                                              <p:pRg st="1" end="1"/>
                                            </p:txEl>
                                          </p:spTgt>
                                        </p:tgtEl>
                                        <p:attrNameLst>
                                          <p:attrName>xshear</p:attrName>
                                        </p:attrNameLst>
                                      </p:cBhvr>
                                    </p:anim>
                                    <p:animScale>
                                      <p:cBhvr>
                                        <p:cTn id="17" dur="200" decel="100000" autoRev="1" fill="hold">
                                          <p:stCondLst>
                                            <p:cond delay="600"/>
                                          </p:stCondLst>
                                        </p:cTn>
                                        <p:tgtEl>
                                          <p:spTgt spid="16387">
                                            <p:txEl>
                                              <p:pRg st="1" end="1"/>
                                            </p:txEl>
                                          </p:spTgt>
                                        </p:tgtEl>
                                      </p:cBhvr>
                                      <p:from x="100000" y="100000"/>
                                      <p:to x="80000" y="100000"/>
                                    </p:animScale>
                                    <p:anim by="(#ppt_h/3+#ppt_w*0.1)" calcmode="lin" valueType="num">
                                      <p:cBhvr additive="sum">
                                        <p:cTn id="18" dur="200" decel="100000" autoRev="1" fill="hold">
                                          <p:stCondLst>
                                            <p:cond delay="600"/>
                                          </p:stCondLst>
                                        </p:cTn>
                                        <p:tgtEl>
                                          <p:spTgt spid="16387">
                                            <p:txEl>
                                              <p:pRg st="1" end="1"/>
                                            </p:txEl>
                                          </p:spTgt>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16387">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16387">
                                            <p:txEl>
                                              <p:pRg st="2" end="2"/>
                                            </p:txEl>
                                          </p:spTgt>
                                        </p:tgtEl>
                                        <p:attrNameLst>
                                          <p:attrName>ppt_x</p:attrName>
                                        </p:attrNameLst>
                                      </p:cBhvr>
                                    </p:anim>
                                    <p:anim from="0" to="-1.0" calcmode="lin" valueType="num">
                                      <p:cBhvr>
                                        <p:cTn id="24" dur="200" decel="50000" autoRev="1" fill="hold">
                                          <p:stCondLst>
                                            <p:cond delay="600"/>
                                          </p:stCondLst>
                                        </p:cTn>
                                        <p:tgtEl>
                                          <p:spTgt spid="16387">
                                            <p:txEl>
                                              <p:pRg st="2" end="2"/>
                                            </p:txEl>
                                          </p:spTgt>
                                        </p:tgtEl>
                                        <p:attrNameLst>
                                          <p:attrName>xshear</p:attrName>
                                        </p:attrNameLst>
                                      </p:cBhvr>
                                    </p:anim>
                                    <p:animScale>
                                      <p:cBhvr>
                                        <p:cTn id="25" dur="200" decel="100000" autoRev="1" fill="hold">
                                          <p:stCondLst>
                                            <p:cond delay="600"/>
                                          </p:stCondLst>
                                        </p:cTn>
                                        <p:tgtEl>
                                          <p:spTgt spid="16387">
                                            <p:txEl>
                                              <p:pRg st="2" end="2"/>
                                            </p:txEl>
                                          </p:spTgt>
                                        </p:tgtEl>
                                      </p:cBhvr>
                                      <p:from x="100000" y="100000"/>
                                      <p:to x="80000" y="100000"/>
                                    </p:animScale>
                                    <p:anim by="(#ppt_h/3+#ppt_w*0.1)" calcmode="lin" valueType="num">
                                      <p:cBhvr additive="sum">
                                        <p:cTn id="26" dur="200" decel="100000" autoRev="1" fill="hold">
                                          <p:stCondLst>
                                            <p:cond delay="600"/>
                                          </p:stCondLst>
                                        </p:cTn>
                                        <p:tgtEl>
                                          <p:spTgt spid="16387">
                                            <p:txEl>
                                              <p:pRg st="2" end="2"/>
                                            </p:txEl>
                                          </p:spTgt>
                                        </p:tgtEl>
                                        <p:attrNameLst>
                                          <p:attrName>ppt_x</p:attrName>
                                        </p:attrNameLst>
                                      </p:cBhvr>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16387">
                                            <p:txEl>
                                              <p:pRg st="3" end="3"/>
                                            </p:txEl>
                                          </p:spTgt>
                                        </p:tgtEl>
                                        <p:attrNameLst>
                                          <p:attrName>style.visibility</p:attrName>
                                        </p:attrNameLst>
                                      </p:cBhvr>
                                      <p:to>
                                        <p:strVal val="visible"/>
                                      </p:to>
                                    </p:set>
                                    <p:anim from="(-#ppt_w/2)" to="(#ppt_x)" calcmode="lin" valueType="num">
                                      <p:cBhvr>
                                        <p:cTn id="31" dur="600" fill="hold">
                                          <p:stCondLst>
                                            <p:cond delay="0"/>
                                          </p:stCondLst>
                                        </p:cTn>
                                        <p:tgtEl>
                                          <p:spTgt spid="16387">
                                            <p:txEl>
                                              <p:pRg st="3" end="3"/>
                                            </p:txEl>
                                          </p:spTgt>
                                        </p:tgtEl>
                                        <p:attrNameLst>
                                          <p:attrName>ppt_x</p:attrName>
                                        </p:attrNameLst>
                                      </p:cBhvr>
                                    </p:anim>
                                    <p:anim from="0" to="-1.0" calcmode="lin" valueType="num">
                                      <p:cBhvr>
                                        <p:cTn id="32" dur="200" decel="50000" autoRev="1" fill="hold">
                                          <p:stCondLst>
                                            <p:cond delay="600"/>
                                          </p:stCondLst>
                                        </p:cTn>
                                        <p:tgtEl>
                                          <p:spTgt spid="16387">
                                            <p:txEl>
                                              <p:pRg st="3" end="3"/>
                                            </p:txEl>
                                          </p:spTgt>
                                        </p:tgtEl>
                                        <p:attrNameLst>
                                          <p:attrName>xshear</p:attrName>
                                        </p:attrNameLst>
                                      </p:cBhvr>
                                    </p:anim>
                                    <p:animScale>
                                      <p:cBhvr>
                                        <p:cTn id="33" dur="200" decel="100000" autoRev="1" fill="hold">
                                          <p:stCondLst>
                                            <p:cond delay="600"/>
                                          </p:stCondLst>
                                        </p:cTn>
                                        <p:tgtEl>
                                          <p:spTgt spid="16387">
                                            <p:txEl>
                                              <p:pRg st="3" end="3"/>
                                            </p:txEl>
                                          </p:spTgt>
                                        </p:tgtEl>
                                      </p:cBhvr>
                                      <p:from x="100000" y="100000"/>
                                      <p:to x="80000" y="100000"/>
                                    </p:animScale>
                                    <p:anim by="(#ppt_h/3+#ppt_w*0.1)" calcmode="lin" valueType="num">
                                      <p:cBhvr additive="sum">
                                        <p:cTn id="34" dur="200" decel="100000" autoRev="1" fill="hold">
                                          <p:stCondLst>
                                            <p:cond delay="600"/>
                                          </p:stCondLst>
                                        </p:cTn>
                                        <p:tgtEl>
                                          <p:spTgt spid="16387">
                                            <p:txEl>
                                              <p:pRg st="3" end="3"/>
                                            </p:txEl>
                                          </p:spTgt>
                                        </p:tgtEl>
                                        <p:attrNameLst>
                                          <p:attrName>ppt_x</p:attrName>
                                        </p:attrNameLst>
                                      </p:cBhvr>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4" presetClass="entr" presetSubtype="0" fill="hold" grpId="0" nodeType="clickEffect">
                                  <p:stCondLst>
                                    <p:cond delay="0"/>
                                  </p:stCondLst>
                                  <p:childTnLst>
                                    <p:set>
                                      <p:cBhvr>
                                        <p:cTn id="38" dur="1" fill="hold">
                                          <p:stCondLst>
                                            <p:cond delay="0"/>
                                          </p:stCondLst>
                                        </p:cTn>
                                        <p:tgtEl>
                                          <p:spTgt spid="16387">
                                            <p:txEl>
                                              <p:pRg st="4" end="4"/>
                                            </p:txEl>
                                          </p:spTgt>
                                        </p:tgtEl>
                                        <p:attrNameLst>
                                          <p:attrName>style.visibility</p:attrName>
                                        </p:attrNameLst>
                                      </p:cBhvr>
                                      <p:to>
                                        <p:strVal val="visible"/>
                                      </p:to>
                                    </p:set>
                                    <p:anim from="(-#ppt_w/2)" to="(#ppt_x)" calcmode="lin" valueType="num">
                                      <p:cBhvr>
                                        <p:cTn id="39" dur="600" fill="hold">
                                          <p:stCondLst>
                                            <p:cond delay="0"/>
                                          </p:stCondLst>
                                        </p:cTn>
                                        <p:tgtEl>
                                          <p:spTgt spid="16387">
                                            <p:txEl>
                                              <p:pRg st="4" end="4"/>
                                            </p:txEl>
                                          </p:spTgt>
                                        </p:tgtEl>
                                        <p:attrNameLst>
                                          <p:attrName>ppt_x</p:attrName>
                                        </p:attrNameLst>
                                      </p:cBhvr>
                                    </p:anim>
                                    <p:anim from="0" to="-1.0" calcmode="lin" valueType="num">
                                      <p:cBhvr>
                                        <p:cTn id="40" dur="200" decel="50000" autoRev="1" fill="hold">
                                          <p:stCondLst>
                                            <p:cond delay="600"/>
                                          </p:stCondLst>
                                        </p:cTn>
                                        <p:tgtEl>
                                          <p:spTgt spid="16387">
                                            <p:txEl>
                                              <p:pRg st="4" end="4"/>
                                            </p:txEl>
                                          </p:spTgt>
                                        </p:tgtEl>
                                        <p:attrNameLst>
                                          <p:attrName>xshear</p:attrName>
                                        </p:attrNameLst>
                                      </p:cBhvr>
                                    </p:anim>
                                    <p:animScale>
                                      <p:cBhvr>
                                        <p:cTn id="41" dur="200" decel="100000" autoRev="1" fill="hold">
                                          <p:stCondLst>
                                            <p:cond delay="600"/>
                                          </p:stCondLst>
                                        </p:cTn>
                                        <p:tgtEl>
                                          <p:spTgt spid="16387">
                                            <p:txEl>
                                              <p:pRg st="4" end="4"/>
                                            </p:txEl>
                                          </p:spTgt>
                                        </p:tgtEl>
                                      </p:cBhvr>
                                      <p:from x="100000" y="100000"/>
                                      <p:to x="80000" y="100000"/>
                                    </p:animScale>
                                    <p:anim by="(#ppt_h/3+#ppt_w*0.1)" calcmode="lin" valueType="num">
                                      <p:cBhvr additive="sum">
                                        <p:cTn id="42" dur="200" decel="100000" autoRev="1" fill="hold">
                                          <p:stCondLst>
                                            <p:cond delay="600"/>
                                          </p:stCondLst>
                                        </p:cTn>
                                        <p:tgtEl>
                                          <p:spTgt spid="16387">
                                            <p:txEl>
                                              <p:pRg st="4" end="4"/>
                                            </p:txEl>
                                          </p:spTgt>
                                        </p:tgtEl>
                                        <p:attrNameLst>
                                          <p:attrName>ppt_x</p:attrName>
                                        </p:attrNameLst>
                                      </p:cBhvr>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4" presetClass="entr" presetSubtype="0" fill="hold" grpId="0" nodeType="clickEffect">
                                  <p:stCondLst>
                                    <p:cond delay="0"/>
                                  </p:stCondLst>
                                  <p:childTnLst>
                                    <p:set>
                                      <p:cBhvr>
                                        <p:cTn id="46" dur="1" fill="hold">
                                          <p:stCondLst>
                                            <p:cond delay="0"/>
                                          </p:stCondLst>
                                        </p:cTn>
                                        <p:tgtEl>
                                          <p:spTgt spid="16387">
                                            <p:txEl>
                                              <p:pRg st="5" end="5"/>
                                            </p:txEl>
                                          </p:spTgt>
                                        </p:tgtEl>
                                        <p:attrNameLst>
                                          <p:attrName>style.visibility</p:attrName>
                                        </p:attrNameLst>
                                      </p:cBhvr>
                                      <p:to>
                                        <p:strVal val="visible"/>
                                      </p:to>
                                    </p:set>
                                    <p:anim from="(-#ppt_w/2)" to="(#ppt_x)" calcmode="lin" valueType="num">
                                      <p:cBhvr>
                                        <p:cTn id="47" dur="600" fill="hold">
                                          <p:stCondLst>
                                            <p:cond delay="0"/>
                                          </p:stCondLst>
                                        </p:cTn>
                                        <p:tgtEl>
                                          <p:spTgt spid="16387">
                                            <p:txEl>
                                              <p:pRg st="5" end="5"/>
                                            </p:txEl>
                                          </p:spTgt>
                                        </p:tgtEl>
                                        <p:attrNameLst>
                                          <p:attrName>ppt_x</p:attrName>
                                        </p:attrNameLst>
                                      </p:cBhvr>
                                    </p:anim>
                                    <p:anim from="0" to="-1.0" calcmode="lin" valueType="num">
                                      <p:cBhvr>
                                        <p:cTn id="48" dur="200" decel="50000" autoRev="1" fill="hold">
                                          <p:stCondLst>
                                            <p:cond delay="600"/>
                                          </p:stCondLst>
                                        </p:cTn>
                                        <p:tgtEl>
                                          <p:spTgt spid="16387">
                                            <p:txEl>
                                              <p:pRg st="5" end="5"/>
                                            </p:txEl>
                                          </p:spTgt>
                                        </p:tgtEl>
                                        <p:attrNameLst>
                                          <p:attrName>xshear</p:attrName>
                                        </p:attrNameLst>
                                      </p:cBhvr>
                                    </p:anim>
                                    <p:animScale>
                                      <p:cBhvr>
                                        <p:cTn id="49" dur="200" decel="100000" autoRev="1" fill="hold">
                                          <p:stCondLst>
                                            <p:cond delay="600"/>
                                          </p:stCondLst>
                                        </p:cTn>
                                        <p:tgtEl>
                                          <p:spTgt spid="16387">
                                            <p:txEl>
                                              <p:pRg st="5" end="5"/>
                                            </p:txEl>
                                          </p:spTgt>
                                        </p:tgtEl>
                                      </p:cBhvr>
                                      <p:from x="100000" y="100000"/>
                                      <p:to x="80000" y="100000"/>
                                    </p:animScale>
                                    <p:anim by="(#ppt_h/3+#ppt_w*0.1)" calcmode="lin" valueType="num">
                                      <p:cBhvr additive="sum">
                                        <p:cTn id="50" dur="200" decel="100000" autoRev="1" fill="hold">
                                          <p:stCondLst>
                                            <p:cond delay="600"/>
                                          </p:stCondLst>
                                        </p:cTn>
                                        <p:tgtEl>
                                          <p:spTgt spid="16387">
                                            <p:txEl>
                                              <p:pRg st="5" end="5"/>
                                            </p:txEl>
                                          </p:spTgt>
                                        </p:tgtEl>
                                        <p:attrNameLst>
                                          <p:attrName>ppt_x</p:attrName>
                                        </p:attrNameLst>
                                      </p:cBhvr>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34" presetClass="entr" presetSubtype="0" fill="hold" grpId="0" nodeType="clickEffect">
                                  <p:stCondLst>
                                    <p:cond delay="0"/>
                                  </p:stCondLst>
                                  <p:childTnLst>
                                    <p:set>
                                      <p:cBhvr>
                                        <p:cTn id="54" dur="1" fill="hold">
                                          <p:stCondLst>
                                            <p:cond delay="0"/>
                                          </p:stCondLst>
                                        </p:cTn>
                                        <p:tgtEl>
                                          <p:spTgt spid="16387">
                                            <p:txEl>
                                              <p:pRg st="6" end="6"/>
                                            </p:txEl>
                                          </p:spTgt>
                                        </p:tgtEl>
                                        <p:attrNameLst>
                                          <p:attrName>style.visibility</p:attrName>
                                        </p:attrNameLst>
                                      </p:cBhvr>
                                      <p:to>
                                        <p:strVal val="visible"/>
                                      </p:to>
                                    </p:set>
                                    <p:anim from="(-#ppt_w/2)" to="(#ppt_x)" calcmode="lin" valueType="num">
                                      <p:cBhvr>
                                        <p:cTn id="55" dur="600" fill="hold">
                                          <p:stCondLst>
                                            <p:cond delay="0"/>
                                          </p:stCondLst>
                                        </p:cTn>
                                        <p:tgtEl>
                                          <p:spTgt spid="16387">
                                            <p:txEl>
                                              <p:pRg st="6" end="6"/>
                                            </p:txEl>
                                          </p:spTgt>
                                        </p:tgtEl>
                                        <p:attrNameLst>
                                          <p:attrName>ppt_x</p:attrName>
                                        </p:attrNameLst>
                                      </p:cBhvr>
                                    </p:anim>
                                    <p:anim from="0" to="-1.0" calcmode="lin" valueType="num">
                                      <p:cBhvr>
                                        <p:cTn id="56" dur="200" decel="50000" autoRev="1" fill="hold">
                                          <p:stCondLst>
                                            <p:cond delay="600"/>
                                          </p:stCondLst>
                                        </p:cTn>
                                        <p:tgtEl>
                                          <p:spTgt spid="16387">
                                            <p:txEl>
                                              <p:pRg st="6" end="6"/>
                                            </p:txEl>
                                          </p:spTgt>
                                        </p:tgtEl>
                                        <p:attrNameLst>
                                          <p:attrName>xshear</p:attrName>
                                        </p:attrNameLst>
                                      </p:cBhvr>
                                    </p:anim>
                                    <p:animScale>
                                      <p:cBhvr>
                                        <p:cTn id="57" dur="200" decel="100000" autoRev="1" fill="hold">
                                          <p:stCondLst>
                                            <p:cond delay="600"/>
                                          </p:stCondLst>
                                        </p:cTn>
                                        <p:tgtEl>
                                          <p:spTgt spid="16387">
                                            <p:txEl>
                                              <p:pRg st="6" end="6"/>
                                            </p:txEl>
                                          </p:spTgt>
                                        </p:tgtEl>
                                      </p:cBhvr>
                                      <p:from x="100000" y="100000"/>
                                      <p:to x="80000" y="100000"/>
                                    </p:animScale>
                                    <p:anim by="(#ppt_h/3+#ppt_w*0.1)" calcmode="lin" valueType="num">
                                      <p:cBhvr additive="sum">
                                        <p:cTn id="58" dur="200" decel="100000" autoRev="1" fill="hold">
                                          <p:stCondLst>
                                            <p:cond delay="600"/>
                                          </p:stCondLst>
                                        </p:cTn>
                                        <p:tgtEl>
                                          <p:spTgt spid="16387">
                                            <p:txEl>
                                              <p:pRg st="6" end="6"/>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GB"/>
              <a:t>Stem-Changing Verbs</a:t>
            </a:r>
            <a:endParaRPr lang="en-US"/>
          </a:p>
        </p:txBody>
      </p:sp>
      <p:sp>
        <p:nvSpPr>
          <p:cNvPr id="34819" name="Rectangle 3"/>
          <p:cNvSpPr>
            <a:spLocks noGrp="1" noChangeArrowheads="1"/>
          </p:cNvSpPr>
          <p:nvPr>
            <p:ph type="body" idx="1"/>
          </p:nvPr>
        </p:nvSpPr>
        <p:spPr>
          <a:xfrm>
            <a:off x="457200" y="1295400"/>
            <a:ext cx="8229600" cy="5334000"/>
          </a:xfrm>
        </p:spPr>
        <p:txBody>
          <a:bodyPr>
            <a:normAutofit lnSpcReduction="10000"/>
          </a:bodyPr>
          <a:lstStyle/>
          <a:p>
            <a:pPr>
              <a:lnSpc>
                <a:spcPct val="80000"/>
              </a:lnSpc>
            </a:pPr>
            <a:r>
              <a:rPr lang="en-GB" sz="2400" dirty="0"/>
              <a:t>You are already familiar with Spanish verbs in the present tense. </a:t>
            </a:r>
          </a:p>
          <a:p>
            <a:pPr>
              <a:lnSpc>
                <a:spcPct val="80000"/>
              </a:lnSpc>
            </a:pPr>
            <a:r>
              <a:rPr lang="en-GB" sz="2400" dirty="0"/>
              <a:t>Stem-changing verbs are a group of verbs that are also called root-changing or radical-changing verbs.  This simply means that their spelling changes in the stem or main part of the verb.</a:t>
            </a:r>
          </a:p>
          <a:p>
            <a:pPr>
              <a:lnSpc>
                <a:spcPct val="80000"/>
              </a:lnSpc>
            </a:pPr>
            <a:r>
              <a:rPr lang="en-GB" sz="2400" dirty="0"/>
              <a:t>These spelling changes usually happen in the present tense, although they can happen in other tenses.</a:t>
            </a:r>
          </a:p>
          <a:p>
            <a:pPr>
              <a:lnSpc>
                <a:spcPct val="80000"/>
              </a:lnSpc>
            </a:pPr>
            <a:r>
              <a:rPr lang="en-GB" sz="2400" dirty="0"/>
              <a:t>The most common stem changes are </a:t>
            </a:r>
            <a:r>
              <a:rPr lang="en-GB" sz="2400" b="1" dirty="0"/>
              <a:t>e</a:t>
            </a:r>
            <a:r>
              <a:rPr lang="en-GB" sz="2400" dirty="0"/>
              <a:t> to </a:t>
            </a:r>
            <a:r>
              <a:rPr lang="en-GB" sz="2400" b="1" dirty="0" err="1"/>
              <a:t>ie</a:t>
            </a:r>
            <a:r>
              <a:rPr lang="en-GB" sz="2400" dirty="0"/>
              <a:t> (</a:t>
            </a:r>
            <a:r>
              <a:rPr lang="en-GB" sz="2400" dirty="0" err="1"/>
              <a:t>eg</a:t>
            </a:r>
            <a:r>
              <a:rPr lang="en-GB" sz="2400" dirty="0"/>
              <a:t>. </a:t>
            </a:r>
            <a:r>
              <a:rPr lang="es-ES" sz="2400" dirty="0"/>
              <a:t>Ent</a:t>
            </a:r>
            <a:r>
              <a:rPr lang="es-ES" sz="2400" b="1" dirty="0"/>
              <a:t>e</a:t>
            </a:r>
            <a:r>
              <a:rPr lang="es-ES" sz="2400" dirty="0"/>
              <a:t>nder – ent</a:t>
            </a:r>
            <a:r>
              <a:rPr lang="es-ES" sz="2400" b="1" dirty="0"/>
              <a:t>ie</a:t>
            </a:r>
            <a:r>
              <a:rPr lang="es-ES" sz="2400" dirty="0"/>
              <a:t>ndo), and </a:t>
            </a:r>
            <a:r>
              <a:rPr lang="es-ES" sz="2400" b="1" dirty="0"/>
              <a:t>o</a:t>
            </a:r>
            <a:r>
              <a:rPr lang="es-ES" sz="2400" dirty="0"/>
              <a:t> </a:t>
            </a:r>
            <a:r>
              <a:rPr lang="es-ES" sz="2400" dirty="0" err="1"/>
              <a:t>to</a:t>
            </a:r>
            <a:r>
              <a:rPr lang="es-ES" sz="2400" dirty="0"/>
              <a:t> </a:t>
            </a:r>
            <a:r>
              <a:rPr lang="es-ES" sz="2400" b="1" dirty="0" err="1"/>
              <a:t>ue</a:t>
            </a:r>
            <a:r>
              <a:rPr lang="es-ES" sz="2400" dirty="0"/>
              <a:t> (</a:t>
            </a:r>
            <a:r>
              <a:rPr lang="es-ES" sz="2400" dirty="0" err="1"/>
              <a:t>eg</a:t>
            </a:r>
            <a:r>
              <a:rPr lang="es-ES" sz="2400" dirty="0"/>
              <a:t>. </a:t>
            </a:r>
            <a:r>
              <a:rPr lang="en-GB" sz="2400" dirty="0" err="1"/>
              <a:t>P</a:t>
            </a:r>
            <a:r>
              <a:rPr lang="en-GB" sz="2400" b="1" dirty="0" err="1"/>
              <a:t>o</a:t>
            </a:r>
            <a:r>
              <a:rPr lang="en-GB" sz="2400" dirty="0" err="1"/>
              <a:t>der</a:t>
            </a:r>
            <a:r>
              <a:rPr lang="en-GB" sz="2400" dirty="0"/>
              <a:t> – </a:t>
            </a:r>
            <a:r>
              <a:rPr lang="en-GB" sz="2400" dirty="0" err="1"/>
              <a:t>p</a:t>
            </a:r>
            <a:r>
              <a:rPr lang="en-GB" sz="2400" b="1" dirty="0" err="1"/>
              <a:t>ue</a:t>
            </a:r>
            <a:r>
              <a:rPr lang="en-GB" sz="2400" dirty="0" err="1"/>
              <a:t>do</a:t>
            </a:r>
            <a:r>
              <a:rPr lang="en-GB" sz="2400" dirty="0"/>
              <a:t>). </a:t>
            </a:r>
          </a:p>
          <a:p>
            <a:pPr>
              <a:lnSpc>
                <a:spcPct val="80000"/>
              </a:lnSpc>
            </a:pPr>
            <a:r>
              <a:rPr lang="en-GB" sz="2400" b="1" dirty="0" err="1"/>
              <a:t>Jugar</a:t>
            </a:r>
            <a:r>
              <a:rPr lang="en-GB" sz="2400" b="1" dirty="0"/>
              <a:t> </a:t>
            </a:r>
            <a:r>
              <a:rPr lang="en-GB" sz="2400" dirty="0"/>
              <a:t>(to play) is another stem changing verb.  This is the only verb that changes the </a:t>
            </a:r>
            <a:r>
              <a:rPr lang="en-GB" sz="2400" b="1" dirty="0"/>
              <a:t>u</a:t>
            </a:r>
            <a:r>
              <a:rPr lang="en-GB" sz="2400" dirty="0"/>
              <a:t> to </a:t>
            </a:r>
            <a:r>
              <a:rPr lang="en-GB" sz="2400" b="1" dirty="0" err="1"/>
              <a:t>ue</a:t>
            </a:r>
            <a:r>
              <a:rPr lang="en-GB" sz="2400" b="1" dirty="0"/>
              <a:t> </a:t>
            </a:r>
            <a:r>
              <a:rPr lang="en-GB" sz="2400" dirty="0"/>
              <a:t>(</a:t>
            </a:r>
            <a:r>
              <a:rPr lang="en-GB" sz="2400" dirty="0" err="1"/>
              <a:t>eg</a:t>
            </a:r>
            <a:r>
              <a:rPr lang="en-GB" sz="2400" dirty="0"/>
              <a:t>. </a:t>
            </a:r>
            <a:r>
              <a:rPr lang="en-GB" sz="2400" dirty="0" err="1"/>
              <a:t>Jugar</a:t>
            </a:r>
            <a:r>
              <a:rPr lang="en-GB" sz="2400" dirty="0"/>
              <a:t> – </a:t>
            </a:r>
            <a:r>
              <a:rPr lang="en-GB" sz="2400" dirty="0" err="1"/>
              <a:t>j</a:t>
            </a:r>
            <a:r>
              <a:rPr lang="en-GB" sz="2400" b="1" dirty="0" err="1"/>
              <a:t>ue</a:t>
            </a:r>
            <a:r>
              <a:rPr lang="en-GB" sz="2400" dirty="0" err="1"/>
              <a:t>go</a:t>
            </a:r>
            <a:r>
              <a:rPr lang="en-GB" sz="2400" dirty="0"/>
              <a:t>).</a:t>
            </a:r>
          </a:p>
          <a:p>
            <a:pPr>
              <a:lnSpc>
                <a:spcPct val="80000"/>
              </a:lnSpc>
            </a:pPr>
            <a:r>
              <a:rPr lang="en-GB" sz="2400" dirty="0">
                <a:solidFill>
                  <a:srgbClr val="FF0000"/>
                </a:solidFill>
              </a:rPr>
              <a:t>There is no change in the </a:t>
            </a:r>
            <a:r>
              <a:rPr lang="en-GB" sz="2400" b="1" dirty="0" err="1">
                <a:solidFill>
                  <a:srgbClr val="FF0000"/>
                </a:solidFill>
              </a:rPr>
              <a:t>nosotros</a:t>
            </a:r>
            <a:r>
              <a:rPr lang="en-GB" sz="2400" b="1" dirty="0">
                <a:solidFill>
                  <a:srgbClr val="FF0000"/>
                </a:solidFill>
              </a:rPr>
              <a:t>/as</a:t>
            </a:r>
            <a:r>
              <a:rPr lang="en-GB" sz="2400" dirty="0">
                <a:solidFill>
                  <a:srgbClr val="FF0000"/>
                </a:solidFill>
              </a:rPr>
              <a:t> and </a:t>
            </a:r>
            <a:r>
              <a:rPr lang="en-GB" sz="2400" b="1" dirty="0" err="1">
                <a:solidFill>
                  <a:srgbClr val="FF0000"/>
                </a:solidFill>
              </a:rPr>
              <a:t>vosotros</a:t>
            </a:r>
            <a:r>
              <a:rPr lang="en-GB" sz="2400" b="1" dirty="0">
                <a:solidFill>
                  <a:srgbClr val="FF0000"/>
                </a:solidFill>
              </a:rPr>
              <a:t>/as</a:t>
            </a:r>
            <a:r>
              <a:rPr lang="en-GB" sz="2400" dirty="0">
                <a:solidFill>
                  <a:srgbClr val="FF0000"/>
                </a:solidFill>
              </a:rPr>
              <a:t> forms in the present tense.</a:t>
            </a:r>
          </a:p>
          <a:p>
            <a:pPr>
              <a:lnSpc>
                <a:spcPct val="80000"/>
              </a:lnSpc>
            </a:pPr>
            <a:r>
              <a:rPr lang="en-GB" sz="2400" dirty="0"/>
              <a:t>There is a separate lesson on a whole range of stem-changing verbs but for this lesson, we will only focus on some of the key reflexive verbs.</a:t>
            </a:r>
            <a:endParaRPr lang="en-US" sz="2400" dirty="0"/>
          </a:p>
        </p:txBody>
      </p:sp>
    </p:spTree>
    <p:extLst>
      <p:ext uri="{BB962C8B-B14F-4D97-AF65-F5344CB8AC3E}">
        <p14:creationId xmlns:p14="http://schemas.microsoft.com/office/powerpoint/2010/main" val="3980352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4427984" y="3140968"/>
            <a:ext cx="4716016" cy="3717032"/>
          </a:xfrm>
          <a:prstGeom prst="rect">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13315" name="Rectangle 3"/>
          <p:cNvSpPr>
            <a:spLocks noGrp="1" noChangeArrowheads="1"/>
          </p:cNvSpPr>
          <p:nvPr>
            <p:ph type="title"/>
          </p:nvPr>
        </p:nvSpPr>
        <p:spPr/>
        <p:txBody>
          <a:bodyPr/>
          <a:lstStyle/>
          <a:p>
            <a:r>
              <a:rPr lang="en-GB" b="1" dirty="0"/>
              <a:t>E &gt; IE</a:t>
            </a:r>
            <a:endParaRPr lang="en-US" b="1" dirty="0"/>
          </a:p>
        </p:txBody>
      </p:sp>
      <p:sp>
        <p:nvSpPr>
          <p:cNvPr id="13316" name="Rectangle 4"/>
          <p:cNvSpPr>
            <a:spLocks noGrp="1" noChangeArrowheads="1"/>
          </p:cNvSpPr>
          <p:nvPr>
            <p:ph type="body" idx="1"/>
          </p:nvPr>
        </p:nvSpPr>
        <p:spPr>
          <a:xfrm>
            <a:off x="228600" y="1600200"/>
            <a:ext cx="8458200" cy="4525963"/>
          </a:xfrm>
        </p:spPr>
        <p:txBody>
          <a:bodyPr/>
          <a:lstStyle/>
          <a:p>
            <a:pPr>
              <a:lnSpc>
                <a:spcPct val="90000"/>
              </a:lnSpc>
            </a:pPr>
            <a:r>
              <a:rPr lang="es-ES" dirty="0" err="1"/>
              <a:t>E.g</a:t>
            </a:r>
            <a:r>
              <a:rPr lang="es-ES" dirty="0"/>
              <a:t>.		Desp</a:t>
            </a:r>
            <a:r>
              <a:rPr lang="es-ES" b="1" dirty="0"/>
              <a:t>e</a:t>
            </a:r>
            <a:r>
              <a:rPr lang="es-ES" dirty="0"/>
              <a:t>rtarse 	</a:t>
            </a:r>
            <a:r>
              <a:rPr lang="es-ES" dirty="0" err="1"/>
              <a:t>to</a:t>
            </a:r>
            <a:r>
              <a:rPr lang="es-ES" dirty="0"/>
              <a:t> </a:t>
            </a:r>
            <a:r>
              <a:rPr lang="es-ES" dirty="0" err="1"/>
              <a:t>wake</a:t>
            </a:r>
            <a:r>
              <a:rPr lang="es-ES" dirty="0"/>
              <a:t> up</a:t>
            </a:r>
          </a:p>
          <a:p>
            <a:pPr>
              <a:lnSpc>
                <a:spcPct val="90000"/>
              </a:lnSpc>
              <a:buFontTx/>
              <a:buNone/>
            </a:pPr>
            <a:endParaRPr lang="es-ES" dirty="0"/>
          </a:p>
          <a:p>
            <a:pPr>
              <a:lnSpc>
                <a:spcPct val="90000"/>
              </a:lnSpc>
            </a:pPr>
            <a:r>
              <a:rPr lang="es-ES" dirty="0"/>
              <a:t>	</a:t>
            </a:r>
            <a:r>
              <a:rPr lang="en-GB" dirty="0">
                <a:solidFill>
                  <a:srgbClr val="800080"/>
                </a:solidFill>
              </a:rPr>
              <a:t>me</a:t>
            </a:r>
            <a:r>
              <a:rPr lang="en-GB" dirty="0"/>
              <a:t> 	</a:t>
            </a:r>
            <a:r>
              <a:rPr lang="es-ES" dirty="0"/>
              <a:t>desp</a:t>
            </a:r>
            <a:r>
              <a:rPr lang="es-ES" b="1" dirty="0">
                <a:solidFill>
                  <a:srgbClr val="FF0000"/>
                </a:solidFill>
              </a:rPr>
              <a:t>ie</a:t>
            </a:r>
            <a:r>
              <a:rPr lang="es-ES" dirty="0"/>
              <a:t>rt</a:t>
            </a:r>
            <a:r>
              <a:rPr lang="es-ES" u="sng" dirty="0"/>
              <a:t>o</a:t>
            </a:r>
          </a:p>
          <a:p>
            <a:pPr>
              <a:lnSpc>
                <a:spcPct val="90000"/>
              </a:lnSpc>
            </a:pPr>
            <a:r>
              <a:rPr lang="es-ES" dirty="0"/>
              <a:t>	</a:t>
            </a:r>
            <a:r>
              <a:rPr lang="en-GB" dirty="0" err="1">
                <a:solidFill>
                  <a:srgbClr val="800080"/>
                </a:solidFill>
              </a:rPr>
              <a:t>te</a:t>
            </a:r>
            <a:r>
              <a:rPr lang="en-GB" dirty="0"/>
              <a:t> 	</a:t>
            </a:r>
            <a:r>
              <a:rPr lang="es-ES" dirty="0"/>
              <a:t>desp</a:t>
            </a:r>
            <a:r>
              <a:rPr lang="es-ES" b="1" dirty="0">
                <a:solidFill>
                  <a:srgbClr val="FF0000"/>
                </a:solidFill>
              </a:rPr>
              <a:t>ie</a:t>
            </a:r>
            <a:r>
              <a:rPr lang="es-ES" dirty="0"/>
              <a:t>rt</a:t>
            </a:r>
            <a:r>
              <a:rPr lang="es-ES" u="sng" dirty="0"/>
              <a:t>as</a:t>
            </a:r>
          </a:p>
          <a:p>
            <a:pPr>
              <a:lnSpc>
                <a:spcPct val="90000"/>
              </a:lnSpc>
            </a:pPr>
            <a:r>
              <a:rPr lang="es-ES" dirty="0"/>
              <a:t>	</a:t>
            </a:r>
            <a:r>
              <a:rPr lang="en-GB" dirty="0">
                <a:solidFill>
                  <a:srgbClr val="800080"/>
                </a:solidFill>
              </a:rPr>
              <a:t>se</a:t>
            </a:r>
            <a:r>
              <a:rPr lang="en-GB" dirty="0"/>
              <a:t> 	</a:t>
            </a:r>
            <a:r>
              <a:rPr lang="es-ES" dirty="0"/>
              <a:t>desp</a:t>
            </a:r>
            <a:r>
              <a:rPr lang="es-ES" b="1" dirty="0">
                <a:solidFill>
                  <a:srgbClr val="FF0000"/>
                </a:solidFill>
              </a:rPr>
              <a:t>ie</a:t>
            </a:r>
            <a:r>
              <a:rPr lang="es-ES" dirty="0"/>
              <a:t>rt</a:t>
            </a:r>
            <a:r>
              <a:rPr lang="es-ES" u="sng" dirty="0"/>
              <a:t>a</a:t>
            </a:r>
          </a:p>
          <a:p>
            <a:pPr>
              <a:lnSpc>
                <a:spcPct val="90000"/>
              </a:lnSpc>
            </a:pPr>
            <a:r>
              <a:rPr lang="es-ES" dirty="0"/>
              <a:t>	</a:t>
            </a:r>
            <a:r>
              <a:rPr lang="en-GB" dirty="0" err="1">
                <a:solidFill>
                  <a:srgbClr val="800080"/>
                </a:solidFill>
              </a:rPr>
              <a:t>nos</a:t>
            </a:r>
            <a:r>
              <a:rPr lang="en-GB" dirty="0"/>
              <a:t> 	</a:t>
            </a:r>
            <a:r>
              <a:rPr lang="es-ES" dirty="0"/>
              <a:t>despert</a:t>
            </a:r>
            <a:r>
              <a:rPr lang="es-ES" u="sng" dirty="0"/>
              <a:t>amos</a:t>
            </a:r>
          </a:p>
          <a:p>
            <a:pPr>
              <a:lnSpc>
                <a:spcPct val="90000"/>
              </a:lnSpc>
            </a:pPr>
            <a:r>
              <a:rPr lang="es-ES" dirty="0"/>
              <a:t>	</a:t>
            </a:r>
            <a:r>
              <a:rPr lang="en-GB" dirty="0" err="1">
                <a:solidFill>
                  <a:srgbClr val="800080"/>
                </a:solidFill>
              </a:rPr>
              <a:t>os</a:t>
            </a:r>
            <a:r>
              <a:rPr lang="en-GB" dirty="0"/>
              <a:t> 	</a:t>
            </a:r>
            <a:r>
              <a:rPr lang="es-ES" dirty="0"/>
              <a:t>despert</a:t>
            </a:r>
            <a:r>
              <a:rPr lang="es-ES" u="sng" dirty="0"/>
              <a:t>áis</a:t>
            </a:r>
          </a:p>
          <a:p>
            <a:pPr>
              <a:lnSpc>
                <a:spcPct val="90000"/>
              </a:lnSpc>
            </a:pPr>
            <a:r>
              <a:rPr lang="es-ES" dirty="0"/>
              <a:t>	</a:t>
            </a:r>
            <a:r>
              <a:rPr lang="en-GB" dirty="0">
                <a:solidFill>
                  <a:srgbClr val="800080"/>
                </a:solidFill>
              </a:rPr>
              <a:t>se</a:t>
            </a:r>
            <a:r>
              <a:rPr lang="en-GB" dirty="0"/>
              <a:t> 	</a:t>
            </a:r>
            <a:r>
              <a:rPr lang="es-ES" dirty="0"/>
              <a:t>desp</a:t>
            </a:r>
            <a:r>
              <a:rPr lang="es-ES" b="1" dirty="0">
                <a:solidFill>
                  <a:srgbClr val="FF0000"/>
                </a:solidFill>
              </a:rPr>
              <a:t>ie</a:t>
            </a:r>
            <a:r>
              <a:rPr lang="es-ES" dirty="0"/>
              <a:t>rt</a:t>
            </a:r>
            <a:r>
              <a:rPr lang="es-ES" u="sng" dirty="0"/>
              <a:t>an</a:t>
            </a:r>
            <a:endParaRPr lang="en-US" u="sng" dirty="0"/>
          </a:p>
        </p:txBody>
      </p:sp>
      <p:sp>
        <p:nvSpPr>
          <p:cNvPr id="13317" name="Rectangle 5"/>
          <p:cNvSpPr>
            <a:spLocks noChangeArrowheads="1"/>
          </p:cNvSpPr>
          <p:nvPr/>
        </p:nvSpPr>
        <p:spPr bwMode="auto">
          <a:xfrm>
            <a:off x="4427984" y="3159682"/>
            <a:ext cx="4716016" cy="3200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n-GB" sz="2800" b="1" dirty="0"/>
              <a:t>See if you can conjugate this verb which follows the same pattern as </a:t>
            </a:r>
            <a:r>
              <a:rPr lang="en-GB" sz="2800" b="1" i="1" dirty="0" err="1"/>
              <a:t>despertarse</a:t>
            </a:r>
            <a:r>
              <a:rPr lang="en-GB" sz="2800" b="1" dirty="0"/>
              <a:t>:</a:t>
            </a:r>
            <a:endParaRPr lang="es-ES" sz="2800" b="1" dirty="0"/>
          </a:p>
          <a:p>
            <a:endParaRPr lang="es-ES" i="1" dirty="0"/>
          </a:p>
          <a:p>
            <a:r>
              <a:rPr lang="en-GB" sz="2000" i="1" dirty="0" err="1"/>
              <a:t>sentarse</a:t>
            </a:r>
            <a:r>
              <a:rPr lang="en-GB" sz="2000" i="1" dirty="0"/>
              <a:t>		</a:t>
            </a:r>
            <a:r>
              <a:rPr lang="en-GB" sz="2000" dirty="0"/>
              <a:t>to sit</a:t>
            </a:r>
          </a:p>
          <a:p>
            <a:endParaRPr lang="es-ES" sz="2000" i="1" dirty="0"/>
          </a:p>
          <a:p>
            <a:r>
              <a:rPr lang="en-GB" sz="2000" b="1" dirty="0"/>
              <a:t>Or even harder because it is an IR verb:</a:t>
            </a:r>
            <a:endParaRPr lang="es-ES" sz="2000" b="1" dirty="0"/>
          </a:p>
          <a:p>
            <a:r>
              <a:rPr lang="es-ES" sz="2000" i="1" dirty="0"/>
              <a:t>divert</a:t>
            </a:r>
            <a:r>
              <a:rPr lang="es-ES" sz="2000" i="1" u="sng" dirty="0"/>
              <a:t>ir</a:t>
            </a:r>
            <a:r>
              <a:rPr lang="es-ES" sz="2000" i="1" dirty="0"/>
              <a:t>se	</a:t>
            </a:r>
            <a:r>
              <a:rPr lang="es-ES" sz="2000" dirty="0" err="1"/>
              <a:t>to</a:t>
            </a:r>
            <a:r>
              <a:rPr lang="es-ES" sz="2000" dirty="0"/>
              <a:t> </a:t>
            </a:r>
            <a:r>
              <a:rPr lang="es-ES" sz="2000" dirty="0" err="1"/>
              <a:t>enjoy</a:t>
            </a:r>
            <a:r>
              <a:rPr lang="es-ES" sz="2000" dirty="0"/>
              <a:t> </a:t>
            </a:r>
            <a:r>
              <a:rPr lang="es-ES" sz="2000" dirty="0" err="1"/>
              <a:t>oneself</a:t>
            </a:r>
            <a:r>
              <a:rPr lang="es-ES" sz="2000" dirty="0"/>
              <a:t> / </a:t>
            </a:r>
            <a:r>
              <a:rPr lang="es-ES" sz="2000" dirty="0" err="1"/>
              <a:t>have</a:t>
            </a:r>
            <a:r>
              <a:rPr lang="es-ES" sz="2000" dirty="0"/>
              <a:t> 		</a:t>
            </a:r>
            <a:r>
              <a:rPr lang="es-ES" sz="2000" dirty="0" err="1"/>
              <a:t>fun</a:t>
            </a:r>
            <a:endParaRPr lang="en-GB" sz="2000" dirty="0"/>
          </a:p>
        </p:txBody>
      </p:sp>
      <p:sp>
        <p:nvSpPr>
          <p:cNvPr id="13318" name="Text Box 6"/>
          <p:cNvSpPr txBox="1">
            <a:spLocks noChangeArrowheads="1"/>
          </p:cNvSpPr>
          <p:nvPr/>
        </p:nvSpPr>
        <p:spPr bwMode="auto">
          <a:xfrm>
            <a:off x="0" y="5851525"/>
            <a:ext cx="38862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2000" b="1" dirty="0">
                <a:solidFill>
                  <a:srgbClr val="CC0099"/>
                </a:solidFill>
              </a:rPr>
              <a:t>NOTICE: The actual endings are still the same as regular verbs. It’s only the stem that has changed.</a:t>
            </a:r>
            <a:endParaRPr lang="en-US" sz="2000" b="1" dirty="0">
              <a:solidFill>
                <a:srgbClr val="CC0099"/>
              </a:solidFill>
            </a:endParaRPr>
          </a:p>
        </p:txBody>
      </p:sp>
      <p:sp>
        <p:nvSpPr>
          <p:cNvPr id="7" name="Multiply 6"/>
          <p:cNvSpPr/>
          <p:nvPr/>
        </p:nvSpPr>
        <p:spPr>
          <a:xfrm>
            <a:off x="4499992" y="1340768"/>
            <a:ext cx="864095" cy="1021804"/>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7141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3316">
                                            <p:txEl>
                                              <p:pRg st="2" end="2"/>
                                            </p:txEl>
                                          </p:spTgt>
                                        </p:tgtEl>
                                        <p:attrNameLst>
                                          <p:attrName>style.visibility</p:attrName>
                                        </p:attrNameLst>
                                      </p:cBhvr>
                                      <p:to>
                                        <p:strVal val="visible"/>
                                      </p:to>
                                    </p:set>
                                    <p:anim calcmode="lin" valueType="num">
                                      <p:cBhvr additive="base">
                                        <p:cTn id="12" dur="500" fill="hold"/>
                                        <p:tgtEl>
                                          <p:spTgt spid="13316">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331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3316">
                                            <p:txEl>
                                              <p:pRg st="3" end="3"/>
                                            </p:txEl>
                                          </p:spTgt>
                                        </p:tgtEl>
                                        <p:attrNameLst>
                                          <p:attrName>style.visibility</p:attrName>
                                        </p:attrNameLst>
                                      </p:cBhvr>
                                      <p:to>
                                        <p:strVal val="visible"/>
                                      </p:to>
                                    </p:set>
                                    <p:anim calcmode="lin" valueType="num">
                                      <p:cBhvr additive="base">
                                        <p:cTn id="18" dur="500" fill="hold"/>
                                        <p:tgtEl>
                                          <p:spTgt spid="13316">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331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3316">
                                            <p:txEl>
                                              <p:pRg st="4" end="4"/>
                                            </p:txEl>
                                          </p:spTgt>
                                        </p:tgtEl>
                                        <p:attrNameLst>
                                          <p:attrName>style.visibility</p:attrName>
                                        </p:attrNameLst>
                                      </p:cBhvr>
                                      <p:to>
                                        <p:strVal val="visible"/>
                                      </p:to>
                                    </p:set>
                                    <p:anim calcmode="lin" valueType="num">
                                      <p:cBhvr additive="base">
                                        <p:cTn id="24" dur="500" fill="hold"/>
                                        <p:tgtEl>
                                          <p:spTgt spid="13316">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331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3316">
                                            <p:txEl>
                                              <p:pRg st="5" end="5"/>
                                            </p:txEl>
                                          </p:spTgt>
                                        </p:tgtEl>
                                        <p:attrNameLst>
                                          <p:attrName>style.visibility</p:attrName>
                                        </p:attrNameLst>
                                      </p:cBhvr>
                                      <p:to>
                                        <p:strVal val="visible"/>
                                      </p:to>
                                    </p:set>
                                    <p:anim calcmode="lin" valueType="num">
                                      <p:cBhvr additive="base">
                                        <p:cTn id="30" dur="500" fill="hold"/>
                                        <p:tgtEl>
                                          <p:spTgt spid="13316">
                                            <p:txEl>
                                              <p:pRg st="5" end="5"/>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1331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3316">
                                            <p:txEl>
                                              <p:pRg st="6" end="6"/>
                                            </p:txEl>
                                          </p:spTgt>
                                        </p:tgtEl>
                                        <p:attrNameLst>
                                          <p:attrName>style.visibility</p:attrName>
                                        </p:attrNameLst>
                                      </p:cBhvr>
                                      <p:to>
                                        <p:strVal val="visible"/>
                                      </p:to>
                                    </p:set>
                                    <p:anim calcmode="lin" valueType="num">
                                      <p:cBhvr additive="base">
                                        <p:cTn id="36" dur="500" fill="hold"/>
                                        <p:tgtEl>
                                          <p:spTgt spid="13316">
                                            <p:txEl>
                                              <p:pRg st="6" end="6"/>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1331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3316">
                                            <p:txEl>
                                              <p:pRg st="7" end="7"/>
                                            </p:txEl>
                                          </p:spTgt>
                                        </p:tgtEl>
                                        <p:attrNameLst>
                                          <p:attrName>style.visibility</p:attrName>
                                        </p:attrNameLst>
                                      </p:cBhvr>
                                      <p:to>
                                        <p:strVal val="visible"/>
                                      </p:to>
                                    </p:set>
                                    <p:anim calcmode="lin" valueType="num">
                                      <p:cBhvr additive="base">
                                        <p:cTn id="42" dur="500" fill="hold"/>
                                        <p:tgtEl>
                                          <p:spTgt spid="13316">
                                            <p:txEl>
                                              <p:pRg st="7" end="7"/>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1331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uiExpand="1" build="p"/>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4191000" y="2743200"/>
            <a:ext cx="4953000" cy="4114800"/>
          </a:xfrm>
          <a:prstGeom prst="rect">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12291" name="Rectangle 3"/>
          <p:cNvSpPr>
            <a:spLocks noGrp="1" noChangeArrowheads="1"/>
          </p:cNvSpPr>
          <p:nvPr>
            <p:ph type="title"/>
          </p:nvPr>
        </p:nvSpPr>
        <p:spPr/>
        <p:txBody>
          <a:bodyPr/>
          <a:lstStyle/>
          <a:p>
            <a:r>
              <a:rPr lang="en-GB" b="1"/>
              <a:t>E &gt; I</a:t>
            </a:r>
            <a:endParaRPr lang="en-US" b="1"/>
          </a:p>
        </p:txBody>
      </p:sp>
      <p:sp>
        <p:nvSpPr>
          <p:cNvPr id="12292" name="Rectangle 4"/>
          <p:cNvSpPr>
            <a:spLocks noGrp="1" noChangeArrowheads="1"/>
          </p:cNvSpPr>
          <p:nvPr>
            <p:ph type="body" idx="1"/>
          </p:nvPr>
        </p:nvSpPr>
        <p:spPr>
          <a:xfrm>
            <a:off x="228600" y="1600200"/>
            <a:ext cx="8458200" cy="4525963"/>
          </a:xfrm>
        </p:spPr>
        <p:txBody>
          <a:bodyPr/>
          <a:lstStyle/>
          <a:p>
            <a:pPr>
              <a:lnSpc>
                <a:spcPct val="90000"/>
              </a:lnSpc>
            </a:pPr>
            <a:r>
              <a:rPr lang="es-ES" dirty="0" err="1"/>
              <a:t>E.g</a:t>
            </a:r>
            <a:r>
              <a:rPr lang="es-ES" dirty="0"/>
              <a:t>.</a:t>
            </a:r>
            <a:r>
              <a:rPr lang="en-GB" dirty="0"/>
              <a:t>	</a:t>
            </a:r>
            <a:r>
              <a:rPr lang="en-GB" dirty="0" err="1"/>
              <a:t>v</a:t>
            </a:r>
            <a:r>
              <a:rPr lang="en-GB" b="1" dirty="0" err="1"/>
              <a:t>e</a:t>
            </a:r>
            <a:r>
              <a:rPr lang="en-GB" dirty="0" err="1"/>
              <a:t>stirse</a:t>
            </a:r>
            <a:r>
              <a:rPr lang="en-GB" dirty="0"/>
              <a:t>		to get dressed</a:t>
            </a:r>
          </a:p>
          <a:p>
            <a:pPr>
              <a:lnSpc>
                <a:spcPct val="90000"/>
              </a:lnSpc>
              <a:buFontTx/>
              <a:buNone/>
            </a:pPr>
            <a:endParaRPr lang="en-GB" dirty="0"/>
          </a:p>
          <a:p>
            <a:pPr>
              <a:lnSpc>
                <a:spcPct val="90000"/>
              </a:lnSpc>
            </a:pPr>
            <a:r>
              <a:rPr lang="en-GB" dirty="0"/>
              <a:t>	</a:t>
            </a:r>
            <a:r>
              <a:rPr lang="en-GB" dirty="0">
                <a:solidFill>
                  <a:srgbClr val="800080"/>
                </a:solidFill>
              </a:rPr>
              <a:t>me</a:t>
            </a:r>
            <a:r>
              <a:rPr lang="en-GB" dirty="0"/>
              <a:t> 	</a:t>
            </a:r>
            <a:r>
              <a:rPr lang="en-GB" dirty="0" err="1"/>
              <a:t>v</a:t>
            </a:r>
            <a:r>
              <a:rPr lang="en-GB" b="1" dirty="0" err="1">
                <a:solidFill>
                  <a:srgbClr val="FF0000"/>
                </a:solidFill>
              </a:rPr>
              <a:t>i</a:t>
            </a:r>
            <a:r>
              <a:rPr lang="en-GB" dirty="0" err="1"/>
              <a:t>st</a:t>
            </a:r>
            <a:r>
              <a:rPr lang="en-GB" u="sng" dirty="0" err="1"/>
              <a:t>o</a:t>
            </a:r>
            <a:endParaRPr lang="en-GB" u="sng" dirty="0"/>
          </a:p>
          <a:p>
            <a:pPr>
              <a:lnSpc>
                <a:spcPct val="90000"/>
              </a:lnSpc>
            </a:pPr>
            <a:r>
              <a:rPr lang="en-GB" dirty="0"/>
              <a:t>	</a:t>
            </a:r>
            <a:r>
              <a:rPr lang="en-GB" dirty="0" err="1">
                <a:solidFill>
                  <a:srgbClr val="800080"/>
                </a:solidFill>
              </a:rPr>
              <a:t>te</a:t>
            </a:r>
            <a:r>
              <a:rPr lang="en-GB" dirty="0"/>
              <a:t>	</a:t>
            </a:r>
            <a:r>
              <a:rPr lang="en-GB" dirty="0" err="1"/>
              <a:t>v</a:t>
            </a:r>
            <a:r>
              <a:rPr lang="en-GB" b="1" dirty="0" err="1">
                <a:solidFill>
                  <a:srgbClr val="FF0000"/>
                </a:solidFill>
              </a:rPr>
              <a:t>i</a:t>
            </a:r>
            <a:r>
              <a:rPr lang="en-GB" dirty="0" err="1"/>
              <a:t>st</a:t>
            </a:r>
            <a:r>
              <a:rPr lang="en-GB" u="sng" dirty="0" err="1"/>
              <a:t>es</a:t>
            </a:r>
            <a:endParaRPr lang="en-GB" u="sng" dirty="0"/>
          </a:p>
          <a:p>
            <a:pPr>
              <a:lnSpc>
                <a:spcPct val="90000"/>
              </a:lnSpc>
            </a:pPr>
            <a:r>
              <a:rPr lang="en-GB" dirty="0"/>
              <a:t>	</a:t>
            </a:r>
            <a:r>
              <a:rPr lang="en-GB" dirty="0">
                <a:solidFill>
                  <a:srgbClr val="800080"/>
                </a:solidFill>
              </a:rPr>
              <a:t>se</a:t>
            </a:r>
            <a:r>
              <a:rPr lang="en-GB" dirty="0"/>
              <a:t> 	</a:t>
            </a:r>
            <a:r>
              <a:rPr lang="en-GB" dirty="0" err="1"/>
              <a:t>v</a:t>
            </a:r>
            <a:r>
              <a:rPr lang="en-GB" b="1" dirty="0" err="1">
                <a:solidFill>
                  <a:srgbClr val="FF0000"/>
                </a:solidFill>
              </a:rPr>
              <a:t>i</a:t>
            </a:r>
            <a:r>
              <a:rPr lang="en-GB" dirty="0" err="1"/>
              <a:t>st</a:t>
            </a:r>
            <a:r>
              <a:rPr lang="en-GB" u="sng" dirty="0" err="1"/>
              <a:t>e</a:t>
            </a:r>
            <a:endParaRPr lang="en-GB" u="sng" dirty="0"/>
          </a:p>
          <a:p>
            <a:pPr>
              <a:lnSpc>
                <a:spcPct val="90000"/>
              </a:lnSpc>
            </a:pPr>
            <a:r>
              <a:rPr lang="en-GB" dirty="0"/>
              <a:t>	</a:t>
            </a:r>
            <a:r>
              <a:rPr lang="en-GB" dirty="0" err="1">
                <a:solidFill>
                  <a:srgbClr val="800080"/>
                </a:solidFill>
              </a:rPr>
              <a:t>nos</a:t>
            </a:r>
            <a:r>
              <a:rPr lang="en-GB" dirty="0"/>
              <a:t>	</a:t>
            </a:r>
            <a:r>
              <a:rPr lang="en-GB" dirty="0" err="1"/>
              <a:t>vest</a:t>
            </a:r>
            <a:r>
              <a:rPr lang="en-GB" u="sng" dirty="0" err="1"/>
              <a:t>imos</a:t>
            </a:r>
            <a:endParaRPr lang="en-GB" u="sng" dirty="0"/>
          </a:p>
          <a:p>
            <a:pPr>
              <a:lnSpc>
                <a:spcPct val="90000"/>
              </a:lnSpc>
            </a:pPr>
            <a:r>
              <a:rPr lang="en-GB" dirty="0"/>
              <a:t>	</a:t>
            </a:r>
            <a:r>
              <a:rPr lang="en-GB" dirty="0" err="1">
                <a:solidFill>
                  <a:srgbClr val="800080"/>
                </a:solidFill>
              </a:rPr>
              <a:t>os</a:t>
            </a:r>
            <a:r>
              <a:rPr lang="en-GB" dirty="0"/>
              <a:t>	</a:t>
            </a:r>
            <a:r>
              <a:rPr lang="en-GB" dirty="0" err="1"/>
              <a:t>vest</a:t>
            </a:r>
            <a:r>
              <a:rPr lang="en-GB" u="sng" dirty="0" err="1"/>
              <a:t>ís</a:t>
            </a:r>
            <a:endParaRPr lang="en-GB" u="sng" dirty="0"/>
          </a:p>
          <a:p>
            <a:pPr>
              <a:lnSpc>
                <a:spcPct val="90000"/>
              </a:lnSpc>
            </a:pPr>
            <a:r>
              <a:rPr lang="en-GB" dirty="0"/>
              <a:t>	</a:t>
            </a:r>
            <a:r>
              <a:rPr lang="en-GB" dirty="0">
                <a:solidFill>
                  <a:srgbClr val="800080"/>
                </a:solidFill>
              </a:rPr>
              <a:t>se</a:t>
            </a:r>
            <a:r>
              <a:rPr lang="en-GB" dirty="0"/>
              <a:t>	</a:t>
            </a:r>
            <a:r>
              <a:rPr lang="en-GB" dirty="0" err="1"/>
              <a:t>v</a:t>
            </a:r>
            <a:r>
              <a:rPr lang="en-GB" b="1" dirty="0" err="1">
                <a:solidFill>
                  <a:srgbClr val="FF0000"/>
                </a:solidFill>
              </a:rPr>
              <a:t>i</a:t>
            </a:r>
            <a:r>
              <a:rPr lang="en-GB" dirty="0" err="1"/>
              <a:t>st</a:t>
            </a:r>
            <a:r>
              <a:rPr lang="en-GB" u="sng" dirty="0" err="1"/>
              <a:t>en</a:t>
            </a:r>
            <a:endParaRPr lang="en-US" u="sng" dirty="0"/>
          </a:p>
        </p:txBody>
      </p:sp>
      <p:sp>
        <p:nvSpPr>
          <p:cNvPr id="12293" name="Rectangle 5"/>
          <p:cNvSpPr>
            <a:spLocks noChangeArrowheads="1"/>
          </p:cNvSpPr>
          <p:nvPr/>
        </p:nvSpPr>
        <p:spPr bwMode="auto">
          <a:xfrm>
            <a:off x="4267200" y="3540434"/>
            <a:ext cx="4876800" cy="2431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sz="3200" b="1" dirty="0"/>
              <a:t>See if you can conjugate this verb which follows the same pattern as </a:t>
            </a:r>
            <a:r>
              <a:rPr lang="en-GB" sz="3200" b="1" i="1" dirty="0" err="1"/>
              <a:t>vestirse</a:t>
            </a:r>
            <a:r>
              <a:rPr lang="en-GB" sz="3200" b="1" dirty="0"/>
              <a:t>:</a:t>
            </a:r>
          </a:p>
          <a:p>
            <a:endParaRPr lang="en-GB" sz="3200" b="1" dirty="0"/>
          </a:p>
          <a:p>
            <a:r>
              <a:rPr lang="en-GB" sz="2400" dirty="0" err="1"/>
              <a:t>desp</a:t>
            </a:r>
            <a:r>
              <a:rPr lang="en-GB" sz="2400" u="sng" dirty="0" err="1"/>
              <a:t>e</a:t>
            </a:r>
            <a:r>
              <a:rPr lang="en-GB" sz="2400" dirty="0" err="1"/>
              <a:t>dirse</a:t>
            </a:r>
            <a:r>
              <a:rPr lang="en-GB" sz="2400" dirty="0"/>
              <a:t>	</a:t>
            </a:r>
            <a:r>
              <a:rPr lang="en-GB" sz="2400" i="1" dirty="0"/>
              <a:t>to say goodbye</a:t>
            </a:r>
          </a:p>
        </p:txBody>
      </p:sp>
      <p:sp>
        <p:nvSpPr>
          <p:cNvPr id="12294" name="Text Box 6"/>
          <p:cNvSpPr txBox="1">
            <a:spLocks noChangeArrowheads="1"/>
          </p:cNvSpPr>
          <p:nvPr/>
        </p:nvSpPr>
        <p:spPr bwMode="auto">
          <a:xfrm>
            <a:off x="0" y="5851525"/>
            <a:ext cx="38862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2000" b="1" dirty="0">
                <a:solidFill>
                  <a:srgbClr val="CC0099"/>
                </a:solidFill>
              </a:rPr>
              <a:t>NOTICE: The actual endings are still the same as regular verbs. It’s only the stem that has changed.</a:t>
            </a:r>
            <a:endParaRPr lang="en-US" sz="2000" b="1" dirty="0">
              <a:solidFill>
                <a:srgbClr val="CC0099"/>
              </a:solidFill>
            </a:endParaRPr>
          </a:p>
        </p:txBody>
      </p:sp>
      <p:sp>
        <p:nvSpPr>
          <p:cNvPr id="7" name="Multiply 6"/>
          <p:cNvSpPr/>
          <p:nvPr/>
        </p:nvSpPr>
        <p:spPr>
          <a:xfrm>
            <a:off x="2843808" y="1340768"/>
            <a:ext cx="864095" cy="1021804"/>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43026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2"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292">
                                            <p:txEl>
                                              <p:pRg st="2" end="2"/>
                                            </p:txEl>
                                          </p:spTgt>
                                        </p:tgtEl>
                                        <p:attrNameLst>
                                          <p:attrName>style.visibility</p:attrName>
                                        </p:attrNameLst>
                                      </p:cBhvr>
                                      <p:to>
                                        <p:strVal val="visible"/>
                                      </p:to>
                                    </p:set>
                                    <p:anim calcmode="lin" valueType="num">
                                      <p:cBhvr additive="base">
                                        <p:cTn id="12" dur="500" fill="hold"/>
                                        <p:tgtEl>
                                          <p:spTgt spid="12292">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229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2292">
                                            <p:txEl>
                                              <p:pRg st="3" end="3"/>
                                            </p:txEl>
                                          </p:spTgt>
                                        </p:tgtEl>
                                        <p:attrNameLst>
                                          <p:attrName>style.visibility</p:attrName>
                                        </p:attrNameLst>
                                      </p:cBhvr>
                                      <p:to>
                                        <p:strVal val="visible"/>
                                      </p:to>
                                    </p:set>
                                    <p:anim calcmode="lin" valueType="num">
                                      <p:cBhvr additive="base">
                                        <p:cTn id="18" dur="500" fill="hold"/>
                                        <p:tgtEl>
                                          <p:spTgt spid="12292">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229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2292">
                                            <p:txEl>
                                              <p:pRg st="4" end="4"/>
                                            </p:txEl>
                                          </p:spTgt>
                                        </p:tgtEl>
                                        <p:attrNameLst>
                                          <p:attrName>style.visibility</p:attrName>
                                        </p:attrNameLst>
                                      </p:cBhvr>
                                      <p:to>
                                        <p:strVal val="visible"/>
                                      </p:to>
                                    </p:set>
                                    <p:anim calcmode="lin" valueType="num">
                                      <p:cBhvr additive="base">
                                        <p:cTn id="24" dur="500" fill="hold"/>
                                        <p:tgtEl>
                                          <p:spTgt spid="12292">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229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2292">
                                            <p:txEl>
                                              <p:pRg st="5" end="5"/>
                                            </p:txEl>
                                          </p:spTgt>
                                        </p:tgtEl>
                                        <p:attrNameLst>
                                          <p:attrName>style.visibility</p:attrName>
                                        </p:attrNameLst>
                                      </p:cBhvr>
                                      <p:to>
                                        <p:strVal val="visible"/>
                                      </p:to>
                                    </p:set>
                                    <p:anim calcmode="lin" valueType="num">
                                      <p:cBhvr additive="base">
                                        <p:cTn id="30" dur="500" fill="hold"/>
                                        <p:tgtEl>
                                          <p:spTgt spid="12292">
                                            <p:txEl>
                                              <p:pRg st="5" end="5"/>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1229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2292">
                                            <p:txEl>
                                              <p:pRg st="6" end="6"/>
                                            </p:txEl>
                                          </p:spTgt>
                                        </p:tgtEl>
                                        <p:attrNameLst>
                                          <p:attrName>style.visibility</p:attrName>
                                        </p:attrNameLst>
                                      </p:cBhvr>
                                      <p:to>
                                        <p:strVal val="visible"/>
                                      </p:to>
                                    </p:set>
                                    <p:anim calcmode="lin" valueType="num">
                                      <p:cBhvr additive="base">
                                        <p:cTn id="36" dur="500" fill="hold"/>
                                        <p:tgtEl>
                                          <p:spTgt spid="12292">
                                            <p:txEl>
                                              <p:pRg st="6" end="6"/>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1229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2292">
                                            <p:txEl>
                                              <p:pRg st="7" end="7"/>
                                            </p:txEl>
                                          </p:spTgt>
                                        </p:tgtEl>
                                        <p:attrNameLst>
                                          <p:attrName>style.visibility</p:attrName>
                                        </p:attrNameLst>
                                      </p:cBhvr>
                                      <p:to>
                                        <p:strVal val="visible"/>
                                      </p:to>
                                    </p:set>
                                    <p:anim calcmode="lin" valueType="num">
                                      <p:cBhvr additive="base">
                                        <p:cTn id="42" dur="500" fill="hold"/>
                                        <p:tgtEl>
                                          <p:spTgt spid="12292">
                                            <p:txEl>
                                              <p:pRg st="7" end="7"/>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1229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uiExpand="1" build="p"/>
      <p:bldP spid="7" grpId="2"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title"/>
          </p:nvPr>
        </p:nvSpPr>
        <p:spPr/>
        <p:txBody>
          <a:bodyPr/>
          <a:lstStyle/>
          <a:p>
            <a:r>
              <a:rPr lang="es-ES" b="1"/>
              <a:t>O &gt; UE</a:t>
            </a:r>
            <a:endParaRPr lang="en-US" b="1"/>
          </a:p>
        </p:txBody>
      </p:sp>
      <p:sp>
        <p:nvSpPr>
          <p:cNvPr id="11268" name="Rectangle 4"/>
          <p:cNvSpPr>
            <a:spLocks noGrp="1" noChangeArrowheads="1"/>
          </p:cNvSpPr>
          <p:nvPr>
            <p:ph type="body" idx="1"/>
          </p:nvPr>
        </p:nvSpPr>
        <p:spPr>
          <a:xfrm>
            <a:off x="228600" y="1600200"/>
            <a:ext cx="8458200" cy="4525963"/>
          </a:xfrm>
        </p:spPr>
        <p:txBody>
          <a:bodyPr>
            <a:normAutofit/>
          </a:bodyPr>
          <a:lstStyle/>
          <a:p>
            <a:pPr>
              <a:lnSpc>
                <a:spcPct val="90000"/>
              </a:lnSpc>
            </a:pPr>
            <a:r>
              <a:rPr lang="es-ES" dirty="0" err="1"/>
              <a:t>E.g</a:t>
            </a:r>
            <a:r>
              <a:rPr lang="es-ES" dirty="0"/>
              <a:t>. </a:t>
            </a:r>
            <a:r>
              <a:rPr lang="en-GB" dirty="0"/>
              <a:t>	</a:t>
            </a:r>
            <a:r>
              <a:rPr lang="en-GB" dirty="0" err="1"/>
              <a:t>Ac</a:t>
            </a:r>
            <a:r>
              <a:rPr lang="en-GB" b="1" dirty="0" err="1"/>
              <a:t>o</a:t>
            </a:r>
            <a:r>
              <a:rPr lang="en-GB" dirty="0" err="1"/>
              <a:t>starse</a:t>
            </a:r>
            <a:r>
              <a:rPr lang="en-GB" dirty="0"/>
              <a:t>		to go to bed</a:t>
            </a:r>
          </a:p>
          <a:p>
            <a:pPr>
              <a:lnSpc>
                <a:spcPct val="90000"/>
              </a:lnSpc>
              <a:buFontTx/>
              <a:buNone/>
            </a:pPr>
            <a:endParaRPr lang="en-GB" dirty="0"/>
          </a:p>
          <a:p>
            <a:pPr>
              <a:lnSpc>
                <a:spcPct val="90000"/>
              </a:lnSpc>
            </a:pPr>
            <a:r>
              <a:rPr lang="en-GB" dirty="0"/>
              <a:t>	</a:t>
            </a:r>
            <a:r>
              <a:rPr lang="en-GB" dirty="0">
                <a:solidFill>
                  <a:srgbClr val="800080"/>
                </a:solidFill>
              </a:rPr>
              <a:t>me</a:t>
            </a:r>
            <a:r>
              <a:rPr lang="en-GB" dirty="0"/>
              <a:t>	</a:t>
            </a:r>
            <a:r>
              <a:rPr lang="en-GB" dirty="0" err="1"/>
              <a:t>ac</a:t>
            </a:r>
            <a:r>
              <a:rPr lang="en-GB" b="1" dirty="0" err="1">
                <a:solidFill>
                  <a:srgbClr val="FF0000"/>
                </a:solidFill>
              </a:rPr>
              <a:t>ue</a:t>
            </a:r>
            <a:r>
              <a:rPr lang="en-GB" dirty="0" err="1"/>
              <a:t>st</a:t>
            </a:r>
            <a:r>
              <a:rPr lang="en-GB" u="sng" dirty="0" err="1"/>
              <a:t>o</a:t>
            </a:r>
            <a:endParaRPr lang="en-GB" u="sng" dirty="0"/>
          </a:p>
          <a:p>
            <a:pPr>
              <a:lnSpc>
                <a:spcPct val="90000"/>
              </a:lnSpc>
            </a:pPr>
            <a:r>
              <a:rPr lang="en-GB" dirty="0"/>
              <a:t>	</a:t>
            </a:r>
            <a:r>
              <a:rPr lang="en-GB" dirty="0" err="1">
                <a:solidFill>
                  <a:srgbClr val="800080"/>
                </a:solidFill>
              </a:rPr>
              <a:t>te</a:t>
            </a:r>
            <a:r>
              <a:rPr lang="en-GB" dirty="0">
                <a:solidFill>
                  <a:srgbClr val="800080"/>
                </a:solidFill>
              </a:rPr>
              <a:t>	</a:t>
            </a:r>
            <a:r>
              <a:rPr lang="en-GB" dirty="0" err="1"/>
              <a:t>ac</a:t>
            </a:r>
            <a:r>
              <a:rPr lang="en-GB" b="1" dirty="0" err="1">
                <a:solidFill>
                  <a:srgbClr val="FF0000"/>
                </a:solidFill>
              </a:rPr>
              <a:t>ue</a:t>
            </a:r>
            <a:r>
              <a:rPr lang="en-GB" dirty="0" err="1"/>
              <a:t>st</a:t>
            </a:r>
            <a:r>
              <a:rPr lang="en-GB" u="sng" dirty="0" err="1"/>
              <a:t>as</a:t>
            </a:r>
            <a:endParaRPr lang="en-GB" u="sng" dirty="0"/>
          </a:p>
          <a:p>
            <a:pPr>
              <a:lnSpc>
                <a:spcPct val="90000"/>
              </a:lnSpc>
            </a:pPr>
            <a:r>
              <a:rPr lang="en-GB" dirty="0"/>
              <a:t>	</a:t>
            </a:r>
            <a:r>
              <a:rPr lang="en-GB" dirty="0">
                <a:solidFill>
                  <a:srgbClr val="800080"/>
                </a:solidFill>
              </a:rPr>
              <a:t>se	</a:t>
            </a:r>
            <a:r>
              <a:rPr lang="en-GB" dirty="0" err="1"/>
              <a:t>ac</a:t>
            </a:r>
            <a:r>
              <a:rPr lang="en-GB" b="1" dirty="0" err="1">
                <a:solidFill>
                  <a:srgbClr val="FF0000"/>
                </a:solidFill>
              </a:rPr>
              <a:t>ue</a:t>
            </a:r>
            <a:r>
              <a:rPr lang="en-GB" dirty="0" err="1"/>
              <a:t>st</a:t>
            </a:r>
            <a:r>
              <a:rPr lang="en-GB" u="sng" dirty="0" err="1"/>
              <a:t>a</a:t>
            </a:r>
            <a:endParaRPr lang="en-GB" u="sng" dirty="0"/>
          </a:p>
          <a:p>
            <a:pPr>
              <a:lnSpc>
                <a:spcPct val="90000"/>
              </a:lnSpc>
            </a:pPr>
            <a:r>
              <a:rPr lang="en-GB" dirty="0"/>
              <a:t>	</a:t>
            </a:r>
            <a:r>
              <a:rPr lang="en-GB" dirty="0" err="1">
                <a:solidFill>
                  <a:srgbClr val="800080"/>
                </a:solidFill>
              </a:rPr>
              <a:t>nos</a:t>
            </a:r>
            <a:r>
              <a:rPr lang="en-GB" dirty="0">
                <a:solidFill>
                  <a:srgbClr val="800080"/>
                </a:solidFill>
              </a:rPr>
              <a:t>	</a:t>
            </a:r>
            <a:r>
              <a:rPr lang="en-GB" dirty="0" err="1"/>
              <a:t>acost</a:t>
            </a:r>
            <a:r>
              <a:rPr lang="en-GB" u="sng" dirty="0" err="1"/>
              <a:t>amos</a:t>
            </a:r>
            <a:endParaRPr lang="en-GB" u="sng" dirty="0"/>
          </a:p>
          <a:p>
            <a:pPr>
              <a:lnSpc>
                <a:spcPct val="90000"/>
              </a:lnSpc>
            </a:pPr>
            <a:r>
              <a:rPr lang="en-GB" dirty="0"/>
              <a:t>	</a:t>
            </a:r>
            <a:r>
              <a:rPr lang="en-GB" dirty="0" err="1">
                <a:solidFill>
                  <a:srgbClr val="800080"/>
                </a:solidFill>
              </a:rPr>
              <a:t>os</a:t>
            </a:r>
            <a:r>
              <a:rPr lang="en-GB" dirty="0">
                <a:solidFill>
                  <a:srgbClr val="800080"/>
                </a:solidFill>
              </a:rPr>
              <a:t>	</a:t>
            </a:r>
            <a:r>
              <a:rPr lang="en-GB" dirty="0" err="1"/>
              <a:t>acost</a:t>
            </a:r>
            <a:r>
              <a:rPr lang="en-GB" u="sng" dirty="0" err="1"/>
              <a:t>áis</a:t>
            </a:r>
            <a:endParaRPr lang="en-GB" u="sng" dirty="0"/>
          </a:p>
          <a:p>
            <a:pPr>
              <a:lnSpc>
                <a:spcPct val="90000"/>
              </a:lnSpc>
            </a:pPr>
            <a:r>
              <a:rPr lang="en-GB" dirty="0"/>
              <a:t>	</a:t>
            </a:r>
            <a:r>
              <a:rPr lang="en-GB" dirty="0">
                <a:solidFill>
                  <a:srgbClr val="800080"/>
                </a:solidFill>
              </a:rPr>
              <a:t>se	</a:t>
            </a:r>
            <a:r>
              <a:rPr lang="en-GB" dirty="0" err="1"/>
              <a:t>ac</a:t>
            </a:r>
            <a:r>
              <a:rPr lang="en-GB" b="1" dirty="0" err="1">
                <a:solidFill>
                  <a:srgbClr val="FF0000"/>
                </a:solidFill>
              </a:rPr>
              <a:t>ue</a:t>
            </a:r>
            <a:r>
              <a:rPr lang="en-GB" dirty="0" err="1"/>
              <a:t>st</a:t>
            </a:r>
            <a:r>
              <a:rPr lang="en-GB" u="sng" dirty="0" err="1"/>
              <a:t>an</a:t>
            </a:r>
            <a:endParaRPr lang="en-US" u="sng" dirty="0"/>
          </a:p>
        </p:txBody>
      </p:sp>
      <p:sp>
        <p:nvSpPr>
          <p:cNvPr id="11270" name="Text Box 6"/>
          <p:cNvSpPr txBox="1">
            <a:spLocks noChangeArrowheads="1"/>
          </p:cNvSpPr>
          <p:nvPr/>
        </p:nvSpPr>
        <p:spPr bwMode="auto">
          <a:xfrm>
            <a:off x="0" y="5851525"/>
            <a:ext cx="38862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2000" b="1">
                <a:solidFill>
                  <a:srgbClr val="CC0099"/>
                </a:solidFill>
              </a:rPr>
              <a:t>NOTICE: The actual endings are still the same as regular verbs. It’s only the stem that has changed.</a:t>
            </a:r>
            <a:endParaRPr lang="en-US" sz="2000" b="1">
              <a:solidFill>
                <a:srgbClr val="CC0099"/>
              </a:solidFill>
            </a:endParaRPr>
          </a:p>
        </p:txBody>
      </p:sp>
      <p:sp>
        <p:nvSpPr>
          <p:cNvPr id="5" name="Rectangle 2"/>
          <p:cNvSpPr>
            <a:spLocks noChangeArrowheads="1"/>
          </p:cNvSpPr>
          <p:nvPr/>
        </p:nvSpPr>
        <p:spPr bwMode="auto">
          <a:xfrm>
            <a:off x="4191000" y="2743200"/>
            <a:ext cx="4953000" cy="4114800"/>
          </a:xfrm>
          <a:prstGeom prst="rect">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6" name="Rectangle 5"/>
          <p:cNvSpPr>
            <a:spLocks noChangeArrowheads="1"/>
          </p:cNvSpPr>
          <p:nvPr/>
        </p:nvSpPr>
        <p:spPr bwMode="auto">
          <a:xfrm>
            <a:off x="4267200" y="3540434"/>
            <a:ext cx="4876800" cy="2431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sz="3200" b="1" dirty="0"/>
              <a:t>See if you can conjugate this verb which follows the same pattern as </a:t>
            </a:r>
            <a:r>
              <a:rPr lang="en-GB" sz="3200" b="1" i="1" dirty="0" err="1"/>
              <a:t>acostarse</a:t>
            </a:r>
            <a:r>
              <a:rPr lang="en-GB" sz="3200" b="1" dirty="0"/>
              <a:t>:</a:t>
            </a:r>
          </a:p>
          <a:p>
            <a:endParaRPr lang="en-GB" sz="3200" b="1" dirty="0"/>
          </a:p>
          <a:p>
            <a:r>
              <a:rPr lang="en-GB" sz="2400" dirty="0" err="1"/>
              <a:t>recordarse</a:t>
            </a:r>
            <a:r>
              <a:rPr lang="en-GB" sz="2400" dirty="0"/>
              <a:t>	</a:t>
            </a:r>
            <a:r>
              <a:rPr lang="en-GB" sz="2400" i="1" dirty="0"/>
              <a:t>to remember</a:t>
            </a:r>
          </a:p>
        </p:txBody>
      </p:sp>
      <p:sp>
        <p:nvSpPr>
          <p:cNvPr id="7" name="Multiply 6"/>
          <p:cNvSpPr/>
          <p:nvPr/>
        </p:nvSpPr>
        <p:spPr>
          <a:xfrm>
            <a:off x="3203848" y="1341151"/>
            <a:ext cx="864095" cy="1021804"/>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99643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268">
                                            <p:txEl>
                                              <p:pRg st="2" end="2"/>
                                            </p:txEl>
                                          </p:spTgt>
                                        </p:tgtEl>
                                        <p:attrNameLst>
                                          <p:attrName>style.visibility</p:attrName>
                                        </p:attrNameLst>
                                      </p:cBhvr>
                                      <p:to>
                                        <p:strVal val="visible"/>
                                      </p:to>
                                    </p:set>
                                    <p:anim calcmode="lin" valueType="num">
                                      <p:cBhvr additive="base">
                                        <p:cTn id="25" dur="500" fill="hold"/>
                                        <p:tgtEl>
                                          <p:spTgt spid="11268">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268">
                                            <p:txEl>
                                              <p:pRg st="3" end="3"/>
                                            </p:txEl>
                                          </p:spTgt>
                                        </p:tgtEl>
                                        <p:attrNameLst>
                                          <p:attrName>style.visibility</p:attrName>
                                        </p:attrNameLst>
                                      </p:cBhvr>
                                      <p:to>
                                        <p:strVal val="visible"/>
                                      </p:to>
                                    </p:set>
                                    <p:anim calcmode="lin" valueType="num">
                                      <p:cBhvr additive="base">
                                        <p:cTn id="31" dur="500" fill="hold"/>
                                        <p:tgtEl>
                                          <p:spTgt spid="11268">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26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268">
                                            <p:txEl>
                                              <p:pRg st="4" end="4"/>
                                            </p:txEl>
                                          </p:spTgt>
                                        </p:tgtEl>
                                        <p:attrNameLst>
                                          <p:attrName>style.visibility</p:attrName>
                                        </p:attrNameLst>
                                      </p:cBhvr>
                                      <p:to>
                                        <p:strVal val="visible"/>
                                      </p:to>
                                    </p:set>
                                    <p:anim calcmode="lin" valueType="num">
                                      <p:cBhvr additive="base">
                                        <p:cTn id="37" dur="500" fill="hold"/>
                                        <p:tgtEl>
                                          <p:spTgt spid="11268">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26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268">
                                            <p:txEl>
                                              <p:pRg st="5" end="5"/>
                                            </p:txEl>
                                          </p:spTgt>
                                        </p:tgtEl>
                                        <p:attrNameLst>
                                          <p:attrName>style.visibility</p:attrName>
                                        </p:attrNameLst>
                                      </p:cBhvr>
                                      <p:to>
                                        <p:strVal val="visible"/>
                                      </p:to>
                                    </p:set>
                                    <p:anim calcmode="lin" valueType="num">
                                      <p:cBhvr additive="base">
                                        <p:cTn id="43" dur="500" fill="hold"/>
                                        <p:tgtEl>
                                          <p:spTgt spid="11268">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26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268">
                                            <p:txEl>
                                              <p:pRg st="6" end="6"/>
                                            </p:txEl>
                                          </p:spTgt>
                                        </p:tgtEl>
                                        <p:attrNameLst>
                                          <p:attrName>style.visibility</p:attrName>
                                        </p:attrNameLst>
                                      </p:cBhvr>
                                      <p:to>
                                        <p:strVal val="visible"/>
                                      </p:to>
                                    </p:set>
                                    <p:anim calcmode="lin" valueType="num">
                                      <p:cBhvr additive="base">
                                        <p:cTn id="49" dur="500" fill="hold"/>
                                        <p:tgtEl>
                                          <p:spTgt spid="11268">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126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1268">
                                            <p:txEl>
                                              <p:pRg st="7" end="7"/>
                                            </p:txEl>
                                          </p:spTgt>
                                        </p:tgtEl>
                                        <p:attrNameLst>
                                          <p:attrName>style.visibility</p:attrName>
                                        </p:attrNameLst>
                                      </p:cBhvr>
                                      <p:to>
                                        <p:strVal val="visible"/>
                                      </p:to>
                                    </p:set>
                                    <p:anim calcmode="lin" valueType="num">
                                      <p:cBhvr additive="base">
                                        <p:cTn id="55" dur="500" fill="hold"/>
                                        <p:tgtEl>
                                          <p:spTgt spid="11268">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1268">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uiExpand="1" build="p"/>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93871" y="1353927"/>
            <a:ext cx="2556258" cy="32103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7346" name="Rectangle 2"/>
          <p:cNvSpPr>
            <a:spLocks noChangeArrowheads="1"/>
          </p:cNvSpPr>
          <p:nvPr/>
        </p:nvSpPr>
        <p:spPr bwMode="auto">
          <a:xfrm>
            <a:off x="611560" y="5949280"/>
            <a:ext cx="7920880" cy="908720"/>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7347" name="Rectangle 3"/>
          <p:cNvSpPr>
            <a:spLocks noGrp="1" noChangeArrowheads="1"/>
          </p:cNvSpPr>
          <p:nvPr>
            <p:ph type="title"/>
          </p:nvPr>
        </p:nvSpPr>
        <p:spPr>
          <a:xfrm>
            <a:off x="0" y="274638"/>
            <a:ext cx="9144000" cy="1143000"/>
          </a:xfrm>
        </p:spPr>
        <p:txBody>
          <a:bodyPr>
            <a:normAutofit/>
          </a:bodyPr>
          <a:lstStyle/>
          <a:p>
            <a:r>
              <a:rPr lang="en-GB" sz="2800" b="1" u="sng" dirty="0"/>
              <a:t>REMINDER: SPANISH REFLEXIVE VERBS</a:t>
            </a:r>
            <a:br>
              <a:rPr lang="en-GB" sz="2800" dirty="0"/>
            </a:br>
            <a:r>
              <a:rPr lang="en-GB" sz="2800" dirty="0">
                <a:solidFill>
                  <a:srgbClr val="800080"/>
                </a:solidFill>
              </a:rPr>
              <a:t>Reflexive pronoun</a:t>
            </a:r>
            <a:r>
              <a:rPr lang="en-GB" sz="2800" dirty="0"/>
              <a:t> + Stem* + </a:t>
            </a:r>
            <a:r>
              <a:rPr lang="en-GB" sz="2800" dirty="0">
                <a:solidFill>
                  <a:srgbClr val="FF0000"/>
                </a:solidFill>
              </a:rPr>
              <a:t>Ending</a:t>
            </a:r>
            <a:endParaRPr lang="en-US" sz="2800" dirty="0">
              <a:solidFill>
                <a:srgbClr val="FF0000"/>
              </a:solidFill>
            </a:endParaRPr>
          </a:p>
        </p:txBody>
      </p:sp>
      <p:sp>
        <p:nvSpPr>
          <p:cNvPr id="57350" name="Rectangle 6"/>
          <p:cNvSpPr>
            <a:spLocks noChangeArrowheads="1"/>
          </p:cNvSpPr>
          <p:nvPr/>
        </p:nvSpPr>
        <p:spPr bwMode="auto">
          <a:xfrm>
            <a:off x="0" y="60960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GB" sz="2800" dirty="0"/>
              <a:t>*Stem = The infinitive (the one you find when you </a:t>
            </a:r>
          </a:p>
          <a:p>
            <a:pPr algn="ctr"/>
            <a:r>
              <a:rPr lang="en-GB" sz="2800" dirty="0"/>
              <a:t>look in a dictionary) minus the last 4 letters.</a:t>
            </a:r>
            <a:endParaRPr lang="en-GB" sz="2800" i="1" dirty="0"/>
          </a:p>
          <a:p>
            <a:pPr algn="ctr"/>
            <a:r>
              <a:rPr lang="en-GB" sz="3200" dirty="0">
                <a:solidFill>
                  <a:schemeClr val="tx2"/>
                </a:solidFill>
              </a:rPr>
              <a:t>.</a:t>
            </a:r>
            <a:endParaRPr lang="en-US" sz="3200" dirty="0">
              <a:solidFill>
                <a:srgbClr val="FF0000"/>
              </a:solidFill>
            </a:endParaRPr>
          </a:p>
        </p:txBody>
      </p:sp>
      <p:sp>
        <p:nvSpPr>
          <p:cNvPr id="4" name="TextBox 3"/>
          <p:cNvSpPr txBox="1"/>
          <p:nvPr/>
        </p:nvSpPr>
        <p:spPr>
          <a:xfrm>
            <a:off x="0" y="4564285"/>
            <a:ext cx="9144000" cy="1384995"/>
          </a:xfrm>
          <a:prstGeom prst="rect">
            <a:avLst/>
          </a:prstGeom>
          <a:noFill/>
        </p:spPr>
        <p:txBody>
          <a:bodyPr wrap="square" rtlCol="0">
            <a:spAutoFit/>
          </a:bodyPr>
          <a:lstStyle/>
          <a:p>
            <a:pPr algn="ctr"/>
            <a:r>
              <a:rPr lang="en-GB" sz="2800" b="1" dirty="0"/>
              <a:t>Me </a:t>
            </a:r>
            <a:r>
              <a:rPr lang="en-GB" sz="2800" b="1" dirty="0" err="1"/>
              <a:t>levant</a:t>
            </a:r>
            <a:r>
              <a:rPr lang="en-GB" sz="2800" b="1" dirty="0" err="1">
                <a:solidFill>
                  <a:srgbClr val="FF0000"/>
                </a:solidFill>
              </a:rPr>
              <a:t>o</a:t>
            </a:r>
            <a:r>
              <a:rPr lang="en-GB" sz="2800" b="1" dirty="0">
                <a:solidFill>
                  <a:srgbClr val="CC0099"/>
                </a:solidFill>
              </a:rPr>
              <a:t> </a:t>
            </a:r>
            <a:r>
              <a:rPr lang="en-GB" sz="2800" b="1" dirty="0"/>
              <a:t>= I get up</a:t>
            </a:r>
          </a:p>
          <a:p>
            <a:pPr algn="ctr"/>
            <a:r>
              <a:rPr lang="en-GB" sz="2800" b="1" dirty="0"/>
              <a:t>Se </a:t>
            </a:r>
            <a:r>
              <a:rPr lang="en-GB" sz="2800" b="1" dirty="0" err="1"/>
              <a:t>vist</a:t>
            </a:r>
            <a:r>
              <a:rPr lang="en-GB" sz="2800" b="1" dirty="0" err="1">
                <a:solidFill>
                  <a:srgbClr val="FF0000"/>
                </a:solidFill>
              </a:rPr>
              <a:t>e</a:t>
            </a:r>
            <a:r>
              <a:rPr lang="en-GB" sz="2800" b="1" dirty="0"/>
              <a:t> = </a:t>
            </a:r>
            <a:r>
              <a:rPr lang="en-GB" sz="2800" b="1" dirty="0" err="1"/>
              <a:t>He/She</a:t>
            </a:r>
            <a:r>
              <a:rPr lang="en-GB" sz="2800" b="1" dirty="0"/>
              <a:t> gets dressed</a:t>
            </a:r>
          </a:p>
          <a:p>
            <a:pPr algn="ctr"/>
            <a:r>
              <a:rPr lang="en-GB" sz="2800" b="1" dirty="0" err="1"/>
              <a:t>Nos</a:t>
            </a:r>
            <a:r>
              <a:rPr lang="en-GB" sz="2800" b="1" dirty="0"/>
              <a:t> </a:t>
            </a:r>
            <a:r>
              <a:rPr lang="en-GB" sz="2800" b="1" dirty="0" err="1"/>
              <a:t>acost</a:t>
            </a:r>
            <a:r>
              <a:rPr lang="en-GB" sz="2800" b="1" dirty="0" err="1">
                <a:solidFill>
                  <a:srgbClr val="FF0000"/>
                </a:solidFill>
              </a:rPr>
              <a:t>amos</a:t>
            </a:r>
            <a:r>
              <a:rPr lang="en-GB" sz="2800" b="1" dirty="0"/>
              <a:t> = We go to bed</a:t>
            </a:r>
          </a:p>
        </p:txBody>
      </p:sp>
      <p:graphicFrame>
        <p:nvGraphicFramePr>
          <p:cNvPr id="3" name="Table 2"/>
          <p:cNvGraphicFramePr>
            <a:graphicFrameLocks noGrp="1"/>
          </p:cNvGraphicFramePr>
          <p:nvPr>
            <p:extLst>
              <p:ext uri="{D42A27DB-BD31-4B8C-83A1-F6EECF244321}">
                <p14:modId xmlns:p14="http://schemas.microsoft.com/office/powerpoint/2010/main" val="2040342931"/>
              </p:ext>
            </p:extLst>
          </p:nvPr>
        </p:nvGraphicFramePr>
        <p:xfrm>
          <a:off x="251520" y="1340768"/>
          <a:ext cx="3168352" cy="3225462"/>
        </p:xfrm>
        <a:graphic>
          <a:graphicData uri="http://schemas.openxmlformats.org/drawingml/2006/table">
            <a:tbl>
              <a:tblPr firstRow="1" firstCol="1" bandRow="1">
                <a:tableStyleId>{5C22544A-7EE6-4342-B048-85BDC9FD1C3A}</a:tableStyleId>
              </a:tblPr>
              <a:tblGrid>
                <a:gridCol w="3168352">
                  <a:extLst>
                    <a:ext uri="{9D8B030D-6E8A-4147-A177-3AD203B41FA5}">
                      <a16:colId xmlns:a16="http://schemas.microsoft.com/office/drawing/2014/main" val="20000"/>
                    </a:ext>
                  </a:extLst>
                </a:gridCol>
              </a:tblGrid>
              <a:tr h="401153">
                <a:tc>
                  <a:txBody>
                    <a:bodyPr/>
                    <a:lstStyle/>
                    <a:p>
                      <a:pPr algn="ctr">
                        <a:lnSpc>
                          <a:spcPct val="115000"/>
                        </a:lnSpc>
                        <a:spcAft>
                          <a:spcPts val="0"/>
                        </a:spcAft>
                      </a:pPr>
                      <a:r>
                        <a:rPr lang="fr-FR" sz="2300" dirty="0">
                          <a:solidFill>
                            <a:schemeClr val="tx1"/>
                          </a:solidFill>
                          <a:effectLst/>
                        </a:rPr>
                        <a:t>REFLEXIVE PRONOUNS</a:t>
                      </a:r>
                      <a:endParaRPr lang="en-GB" sz="1100" dirty="0">
                        <a:solidFill>
                          <a:schemeClr val="tx1"/>
                        </a:solidFill>
                        <a:effectLst/>
                        <a:latin typeface="Calibri"/>
                        <a:ea typeface="Calibri"/>
                        <a:cs typeface="Times New Roman"/>
                      </a:endParaRPr>
                    </a:p>
                  </a:txBody>
                  <a:tcPr marL="68580" marR="68580" marT="0" marB="0" anchor="ctr"/>
                </a:tc>
                <a:extLst>
                  <a:ext uri="{0D108BD9-81ED-4DB2-BD59-A6C34878D82A}">
                    <a16:rowId xmlns:a16="http://schemas.microsoft.com/office/drawing/2014/main" val="10000"/>
                  </a:ext>
                </a:extLst>
              </a:tr>
              <a:tr h="470394">
                <a:tc>
                  <a:txBody>
                    <a:bodyPr/>
                    <a:lstStyle/>
                    <a:p>
                      <a:pPr>
                        <a:lnSpc>
                          <a:spcPct val="150000"/>
                        </a:lnSpc>
                        <a:spcAft>
                          <a:spcPts val="0"/>
                        </a:spcAft>
                      </a:pPr>
                      <a:r>
                        <a:rPr lang="en-GB" sz="2000" dirty="0">
                          <a:effectLst/>
                          <a:latin typeface="Calibri"/>
                          <a:ea typeface="Calibri"/>
                          <a:cs typeface="Times New Roman"/>
                        </a:rPr>
                        <a:t>Me</a:t>
                      </a:r>
                      <a:endParaRPr lang="es-ES" sz="2000" dirty="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470394">
                <a:tc>
                  <a:txBody>
                    <a:bodyPr/>
                    <a:lstStyle/>
                    <a:p>
                      <a:pPr>
                        <a:lnSpc>
                          <a:spcPct val="150000"/>
                        </a:lnSpc>
                        <a:spcAft>
                          <a:spcPts val="0"/>
                        </a:spcAft>
                      </a:pPr>
                      <a:r>
                        <a:rPr lang="en-GB" sz="2000" dirty="0" err="1">
                          <a:effectLst/>
                          <a:latin typeface="Calibri"/>
                          <a:ea typeface="Calibri"/>
                          <a:cs typeface="Times New Roman"/>
                        </a:rPr>
                        <a:t>Te</a:t>
                      </a:r>
                      <a:endParaRPr lang="es-ES" sz="20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470394">
                <a:tc>
                  <a:txBody>
                    <a:bodyPr/>
                    <a:lstStyle/>
                    <a:p>
                      <a:pPr>
                        <a:lnSpc>
                          <a:spcPct val="150000"/>
                        </a:lnSpc>
                        <a:spcAft>
                          <a:spcPts val="0"/>
                        </a:spcAft>
                      </a:pPr>
                      <a:r>
                        <a:rPr lang="en-GB" sz="2000" dirty="0">
                          <a:effectLst/>
                          <a:latin typeface="Calibri"/>
                          <a:ea typeface="Calibri"/>
                          <a:cs typeface="Times New Roman"/>
                        </a:rPr>
                        <a:t>Se</a:t>
                      </a:r>
                      <a:endParaRPr lang="es-ES" sz="2000" dirty="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470394">
                <a:tc>
                  <a:txBody>
                    <a:bodyPr/>
                    <a:lstStyle/>
                    <a:p>
                      <a:pPr>
                        <a:lnSpc>
                          <a:spcPct val="150000"/>
                        </a:lnSpc>
                        <a:spcAft>
                          <a:spcPts val="0"/>
                        </a:spcAft>
                      </a:pPr>
                      <a:r>
                        <a:rPr lang="en-GB" sz="2000" dirty="0" err="1">
                          <a:effectLst/>
                          <a:latin typeface="Calibri"/>
                          <a:ea typeface="Calibri"/>
                          <a:cs typeface="Times New Roman"/>
                        </a:rPr>
                        <a:t>Nos</a:t>
                      </a:r>
                      <a:endParaRPr lang="es-ES" sz="2000" dirty="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470394">
                <a:tc>
                  <a:txBody>
                    <a:bodyPr/>
                    <a:lstStyle/>
                    <a:p>
                      <a:pPr>
                        <a:lnSpc>
                          <a:spcPct val="150000"/>
                        </a:lnSpc>
                        <a:spcAft>
                          <a:spcPts val="0"/>
                        </a:spcAft>
                      </a:pPr>
                      <a:r>
                        <a:rPr lang="en-GB" sz="2000" dirty="0" err="1">
                          <a:effectLst/>
                          <a:latin typeface="Calibri"/>
                          <a:ea typeface="Calibri"/>
                          <a:cs typeface="Times New Roman"/>
                        </a:rPr>
                        <a:t>Os</a:t>
                      </a:r>
                      <a:endParaRPr lang="es-ES" sz="2000" dirty="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r h="470394">
                <a:tc>
                  <a:txBody>
                    <a:bodyPr/>
                    <a:lstStyle/>
                    <a:p>
                      <a:pPr>
                        <a:lnSpc>
                          <a:spcPct val="150000"/>
                        </a:lnSpc>
                        <a:spcAft>
                          <a:spcPts val="0"/>
                        </a:spcAft>
                      </a:pPr>
                      <a:r>
                        <a:rPr lang="en-GB" sz="2000" dirty="0">
                          <a:effectLst/>
                          <a:latin typeface="Calibri"/>
                          <a:ea typeface="Calibri"/>
                          <a:cs typeface="Times New Roman"/>
                        </a:rPr>
                        <a:t>Se</a:t>
                      </a:r>
                      <a:endParaRPr lang="es-ES" sz="2000" dirty="0">
                        <a:effectLst/>
                        <a:latin typeface="Calibri"/>
                        <a:ea typeface="Calibri"/>
                        <a:cs typeface="Times New Roman"/>
                      </a:endParaRPr>
                    </a:p>
                  </a:txBody>
                  <a:tcPr marL="68580" marR="68580" marT="0" marB="0"/>
                </a:tc>
                <a:extLst>
                  <a:ext uri="{0D108BD9-81ED-4DB2-BD59-A6C34878D82A}">
                    <a16:rowId xmlns:a16="http://schemas.microsoft.com/office/drawing/2014/main" val="10006"/>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781214173"/>
              </p:ext>
            </p:extLst>
          </p:nvPr>
        </p:nvGraphicFramePr>
        <p:xfrm>
          <a:off x="5970985" y="1340769"/>
          <a:ext cx="3065511" cy="3333084"/>
        </p:xfrm>
        <a:graphic>
          <a:graphicData uri="http://schemas.openxmlformats.org/drawingml/2006/table">
            <a:tbl>
              <a:tblPr firstRow="1" firstCol="1" bandRow="1">
                <a:tableStyleId>{5C22544A-7EE6-4342-B048-85BDC9FD1C3A}</a:tableStyleId>
              </a:tblPr>
              <a:tblGrid>
                <a:gridCol w="1021837">
                  <a:extLst>
                    <a:ext uri="{9D8B030D-6E8A-4147-A177-3AD203B41FA5}">
                      <a16:colId xmlns:a16="http://schemas.microsoft.com/office/drawing/2014/main" val="20000"/>
                    </a:ext>
                  </a:extLst>
                </a:gridCol>
                <a:gridCol w="1021837">
                  <a:extLst>
                    <a:ext uri="{9D8B030D-6E8A-4147-A177-3AD203B41FA5}">
                      <a16:colId xmlns:a16="http://schemas.microsoft.com/office/drawing/2014/main" val="20001"/>
                    </a:ext>
                  </a:extLst>
                </a:gridCol>
                <a:gridCol w="1021837">
                  <a:extLst>
                    <a:ext uri="{9D8B030D-6E8A-4147-A177-3AD203B41FA5}">
                      <a16:colId xmlns:a16="http://schemas.microsoft.com/office/drawing/2014/main" val="20002"/>
                    </a:ext>
                  </a:extLst>
                </a:gridCol>
              </a:tblGrid>
              <a:tr h="610221">
                <a:tc>
                  <a:txBody>
                    <a:bodyPr/>
                    <a:lstStyle/>
                    <a:p>
                      <a:pPr algn="ctr">
                        <a:lnSpc>
                          <a:spcPct val="115000"/>
                        </a:lnSpc>
                        <a:spcAft>
                          <a:spcPts val="0"/>
                        </a:spcAft>
                      </a:pPr>
                      <a:r>
                        <a:rPr lang="en-GB" sz="3600" dirty="0">
                          <a:solidFill>
                            <a:schemeClr val="tx1"/>
                          </a:solidFill>
                          <a:effectLst/>
                          <a:latin typeface="Calibri"/>
                          <a:ea typeface="Calibri"/>
                          <a:cs typeface="Times New Roman"/>
                        </a:rPr>
                        <a:t>-AR</a:t>
                      </a:r>
                    </a:p>
                  </a:txBody>
                  <a:tcPr marL="68580" marR="68580" marT="0" marB="0" anchor="ctr"/>
                </a:tc>
                <a:tc>
                  <a:txBody>
                    <a:bodyPr/>
                    <a:lstStyle/>
                    <a:p>
                      <a:pPr algn="ctr">
                        <a:lnSpc>
                          <a:spcPct val="115000"/>
                        </a:lnSpc>
                        <a:spcAft>
                          <a:spcPts val="0"/>
                        </a:spcAft>
                      </a:pPr>
                      <a:r>
                        <a:rPr lang="en-GB" sz="3600" dirty="0">
                          <a:solidFill>
                            <a:schemeClr val="tx1"/>
                          </a:solidFill>
                          <a:effectLst/>
                          <a:latin typeface="Calibri"/>
                          <a:ea typeface="Calibri"/>
                          <a:cs typeface="Times New Roman"/>
                        </a:rPr>
                        <a:t>-ER</a:t>
                      </a:r>
                    </a:p>
                  </a:txBody>
                  <a:tcPr marL="68580" marR="68580" marT="0" marB="0" anchor="ctr"/>
                </a:tc>
                <a:tc>
                  <a:txBody>
                    <a:bodyPr/>
                    <a:lstStyle/>
                    <a:p>
                      <a:pPr algn="ctr">
                        <a:lnSpc>
                          <a:spcPct val="115000"/>
                        </a:lnSpc>
                        <a:spcAft>
                          <a:spcPts val="0"/>
                        </a:spcAft>
                      </a:pPr>
                      <a:r>
                        <a:rPr lang="en-GB" sz="3600" dirty="0">
                          <a:solidFill>
                            <a:schemeClr val="tx1"/>
                          </a:solidFill>
                          <a:effectLst/>
                          <a:latin typeface="Calibri"/>
                          <a:ea typeface="Calibri"/>
                          <a:cs typeface="Times New Roman"/>
                        </a:rPr>
                        <a:t>-IR</a:t>
                      </a:r>
                    </a:p>
                  </a:txBody>
                  <a:tcPr marL="68580" marR="68580" marT="0" marB="0" anchor="ctr"/>
                </a:tc>
                <a:extLst>
                  <a:ext uri="{0D108BD9-81ED-4DB2-BD59-A6C34878D82A}">
                    <a16:rowId xmlns:a16="http://schemas.microsoft.com/office/drawing/2014/main" val="10000"/>
                  </a:ext>
                </a:extLst>
              </a:tr>
              <a:tr h="450358">
                <a:tc>
                  <a:txBody>
                    <a:bodyPr/>
                    <a:lstStyle/>
                    <a:p>
                      <a:pPr algn="l">
                        <a:lnSpc>
                          <a:spcPct val="115000"/>
                        </a:lnSpc>
                        <a:spcAft>
                          <a:spcPts val="0"/>
                        </a:spcAft>
                      </a:pPr>
                      <a:r>
                        <a:rPr lang="en-GB" sz="2000" b="1" dirty="0">
                          <a:solidFill>
                            <a:srgbClr val="FF0000"/>
                          </a:solidFill>
                          <a:effectLst/>
                          <a:latin typeface="Calibri"/>
                          <a:ea typeface="Calibri"/>
                          <a:cs typeface="Times New Roman"/>
                        </a:rPr>
                        <a:t>O</a:t>
                      </a:r>
                    </a:p>
                  </a:txBody>
                  <a:tcPr marL="68580" marR="68580" marT="0" marB="0" anchor="ctr">
                    <a:solidFill>
                      <a:srgbClr val="CCFFFF"/>
                    </a:solidFill>
                  </a:tcPr>
                </a:tc>
                <a:tc>
                  <a:txBody>
                    <a:bodyPr/>
                    <a:lstStyle/>
                    <a:p>
                      <a:pPr algn="l">
                        <a:lnSpc>
                          <a:spcPct val="115000"/>
                        </a:lnSpc>
                        <a:spcAft>
                          <a:spcPts val="0"/>
                        </a:spcAft>
                      </a:pPr>
                      <a:r>
                        <a:rPr lang="en-GB" sz="2000" b="1" dirty="0">
                          <a:solidFill>
                            <a:srgbClr val="FF0000"/>
                          </a:solidFill>
                          <a:effectLst/>
                          <a:latin typeface="Calibri"/>
                          <a:ea typeface="Calibri"/>
                          <a:cs typeface="Times New Roman"/>
                        </a:rPr>
                        <a:t>O</a:t>
                      </a:r>
                    </a:p>
                  </a:txBody>
                  <a:tcPr marL="68580" marR="68580" marT="0" marB="0" anchor="ctr">
                    <a:solidFill>
                      <a:srgbClr val="CCFFFF"/>
                    </a:solidFill>
                  </a:tcPr>
                </a:tc>
                <a:tc>
                  <a:txBody>
                    <a:bodyPr/>
                    <a:lstStyle/>
                    <a:p>
                      <a:pPr algn="l">
                        <a:lnSpc>
                          <a:spcPct val="115000"/>
                        </a:lnSpc>
                        <a:spcAft>
                          <a:spcPts val="0"/>
                        </a:spcAft>
                      </a:pPr>
                      <a:r>
                        <a:rPr lang="en-GB" sz="2000" b="1" dirty="0">
                          <a:solidFill>
                            <a:srgbClr val="FF0000"/>
                          </a:solidFill>
                          <a:effectLst/>
                          <a:latin typeface="Calibri"/>
                          <a:ea typeface="Calibri"/>
                          <a:cs typeface="Times New Roman"/>
                        </a:rPr>
                        <a:t>O</a:t>
                      </a:r>
                    </a:p>
                  </a:txBody>
                  <a:tcPr marL="68580" marR="68580" marT="0" marB="0" anchor="ctr">
                    <a:solidFill>
                      <a:srgbClr val="CCFFFF"/>
                    </a:solidFill>
                  </a:tcPr>
                </a:tc>
                <a:extLst>
                  <a:ext uri="{0D108BD9-81ED-4DB2-BD59-A6C34878D82A}">
                    <a16:rowId xmlns:a16="http://schemas.microsoft.com/office/drawing/2014/main" val="10001"/>
                  </a:ext>
                </a:extLst>
              </a:tr>
              <a:tr h="450358">
                <a:tc>
                  <a:txBody>
                    <a:bodyPr/>
                    <a:lstStyle/>
                    <a:p>
                      <a:pPr algn="l">
                        <a:lnSpc>
                          <a:spcPct val="115000"/>
                        </a:lnSpc>
                        <a:spcAft>
                          <a:spcPts val="0"/>
                        </a:spcAft>
                      </a:pPr>
                      <a:r>
                        <a:rPr lang="en-GB" sz="2000" b="1" dirty="0">
                          <a:solidFill>
                            <a:srgbClr val="FF0000"/>
                          </a:solidFill>
                          <a:effectLst/>
                          <a:latin typeface="Calibri"/>
                          <a:ea typeface="Calibri"/>
                          <a:cs typeface="Times New Roman"/>
                        </a:rPr>
                        <a:t>AS</a:t>
                      </a:r>
                    </a:p>
                  </a:txBody>
                  <a:tcPr marL="68580" marR="68580" marT="0" marB="0" anchor="ctr">
                    <a:solidFill>
                      <a:srgbClr val="CCFFFF"/>
                    </a:solidFill>
                  </a:tcPr>
                </a:tc>
                <a:tc>
                  <a:txBody>
                    <a:bodyPr/>
                    <a:lstStyle/>
                    <a:p>
                      <a:pPr algn="l">
                        <a:lnSpc>
                          <a:spcPct val="115000"/>
                        </a:lnSpc>
                        <a:spcAft>
                          <a:spcPts val="0"/>
                        </a:spcAft>
                      </a:pPr>
                      <a:r>
                        <a:rPr lang="en-GB" sz="2000" b="1" dirty="0">
                          <a:solidFill>
                            <a:srgbClr val="FF0000"/>
                          </a:solidFill>
                          <a:effectLst/>
                          <a:latin typeface="Calibri"/>
                          <a:ea typeface="Calibri"/>
                          <a:cs typeface="Times New Roman"/>
                        </a:rPr>
                        <a:t>ES</a:t>
                      </a:r>
                    </a:p>
                  </a:txBody>
                  <a:tcPr marL="68580" marR="68580" marT="0" marB="0" anchor="ctr">
                    <a:solidFill>
                      <a:srgbClr val="CCFFFF"/>
                    </a:solidFill>
                  </a:tcPr>
                </a:tc>
                <a:tc>
                  <a:txBody>
                    <a:bodyPr/>
                    <a:lstStyle/>
                    <a:p>
                      <a:pPr algn="l">
                        <a:lnSpc>
                          <a:spcPct val="115000"/>
                        </a:lnSpc>
                        <a:spcAft>
                          <a:spcPts val="0"/>
                        </a:spcAft>
                      </a:pPr>
                      <a:r>
                        <a:rPr lang="en-GB" sz="2000" b="1" dirty="0">
                          <a:solidFill>
                            <a:srgbClr val="FF0000"/>
                          </a:solidFill>
                          <a:effectLst/>
                          <a:latin typeface="Calibri"/>
                          <a:ea typeface="Calibri"/>
                          <a:cs typeface="Times New Roman"/>
                        </a:rPr>
                        <a:t>ES</a:t>
                      </a:r>
                    </a:p>
                  </a:txBody>
                  <a:tcPr marL="68580" marR="68580" marT="0" marB="0" anchor="ctr">
                    <a:solidFill>
                      <a:srgbClr val="CCFFFF"/>
                    </a:solidFill>
                  </a:tcPr>
                </a:tc>
                <a:extLst>
                  <a:ext uri="{0D108BD9-81ED-4DB2-BD59-A6C34878D82A}">
                    <a16:rowId xmlns:a16="http://schemas.microsoft.com/office/drawing/2014/main" val="10002"/>
                  </a:ext>
                </a:extLst>
              </a:tr>
              <a:tr h="450358">
                <a:tc>
                  <a:txBody>
                    <a:bodyPr/>
                    <a:lstStyle/>
                    <a:p>
                      <a:pPr algn="l">
                        <a:lnSpc>
                          <a:spcPct val="115000"/>
                        </a:lnSpc>
                        <a:spcAft>
                          <a:spcPts val="0"/>
                        </a:spcAft>
                      </a:pPr>
                      <a:r>
                        <a:rPr lang="en-GB" sz="2000" b="1" dirty="0">
                          <a:solidFill>
                            <a:srgbClr val="FF0000"/>
                          </a:solidFill>
                          <a:effectLst/>
                          <a:latin typeface="Calibri"/>
                          <a:ea typeface="Calibri"/>
                          <a:cs typeface="Times New Roman"/>
                        </a:rPr>
                        <a:t>A</a:t>
                      </a:r>
                    </a:p>
                  </a:txBody>
                  <a:tcPr marL="68580" marR="68580" marT="0" marB="0" anchor="ctr">
                    <a:solidFill>
                      <a:srgbClr val="CCFFFF"/>
                    </a:solidFill>
                  </a:tcPr>
                </a:tc>
                <a:tc>
                  <a:txBody>
                    <a:bodyPr/>
                    <a:lstStyle/>
                    <a:p>
                      <a:pPr algn="l">
                        <a:lnSpc>
                          <a:spcPct val="115000"/>
                        </a:lnSpc>
                        <a:spcAft>
                          <a:spcPts val="0"/>
                        </a:spcAft>
                      </a:pPr>
                      <a:r>
                        <a:rPr lang="en-GB" sz="2000" b="1" dirty="0">
                          <a:solidFill>
                            <a:srgbClr val="FF0000"/>
                          </a:solidFill>
                          <a:effectLst/>
                          <a:latin typeface="Calibri"/>
                          <a:ea typeface="Calibri"/>
                          <a:cs typeface="Times New Roman"/>
                        </a:rPr>
                        <a:t>E</a:t>
                      </a:r>
                    </a:p>
                  </a:txBody>
                  <a:tcPr marL="68580" marR="68580" marT="0" marB="0" anchor="ctr">
                    <a:solidFill>
                      <a:srgbClr val="CCFFFF"/>
                    </a:solidFill>
                  </a:tcPr>
                </a:tc>
                <a:tc>
                  <a:txBody>
                    <a:bodyPr/>
                    <a:lstStyle/>
                    <a:p>
                      <a:pPr algn="l">
                        <a:lnSpc>
                          <a:spcPct val="115000"/>
                        </a:lnSpc>
                        <a:spcAft>
                          <a:spcPts val="0"/>
                        </a:spcAft>
                      </a:pPr>
                      <a:r>
                        <a:rPr lang="en-GB" sz="2000" b="1" dirty="0">
                          <a:solidFill>
                            <a:srgbClr val="FF0000"/>
                          </a:solidFill>
                          <a:effectLst/>
                          <a:latin typeface="Calibri"/>
                          <a:ea typeface="Calibri"/>
                          <a:cs typeface="Times New Roman"/>
                        </a:rPr>
                        <a:t>E</a:t>
                      </a:r>
                    </a:p>
                  </a:txBody>
                  <a:tcPr marL="68580" marR="68580" marT="0" marB="0" anchor="ctr">
                    <a:solidFill>
                      <a:srgbClr val="CCFFFF"/>
                    </a:solidFill>
                  </a:tcPr>
                </a:tc>
                <a:extLst>
                  <a:ext uri="{0D108BD9-81ED-4DB2-BD59-A6C34878D82A}">
                    <a16:rowId xmlns:a16="http://schemas.microsoft.com/office/drawing/2014/main" val="10003"/>
                  </a:ext>
                </a:extLst>
              </a:tr>
              <a:tr h="450358">
                <a:tc>
                  <a:txBody>
                    <a:bodyPr/>
                    <a:lstStyle/>
                    <a:p>
                      <a:pPr algn="l">
                        <a:lnSpc>
                          <a:spcPct val="115000"/>
                        </a:lnSpc>
                        <a:spcAft>
                          <a:spcPts val="0"/>
                        </a:spcAft>
                      </a:pPr>
                      <a:r>
                        <a:rPr lang="en-GB" sz="2000" b="1" dirty="0">
                          <a:solidFill>
                            <a:srgbClr val="FF0000"/>
                          </a:solidFill>
                          <a:effectLst/>
                          <a:latin typeface="Calibri"/>
                          <a:ea typeface="Calibri"/>
                          <a:cs typeface="Times New Roman"/>
                        </a:rPr>
                        <a:t>AMOS</a:t>
                      </a:r>
                    </a:p>
                  </a:txBody>
                  <a:tcPr marL="68580" marR="68580" marT="0" marB="0" anchor="ctr">
                    <a:solidFill>
                      <a:srgbClr val="CCFFFF"/>
                    </a:solidFill>
                  </a:tcPr>
                </a:tc>
                <a:tc>
                  <a:txBody>
                    <a:bodyPr/>
                    <a:lstStyle/>
                    <a:p>
                      <a:pPr algn="l">
                        <a:lnSpc>
                          <a:spcPct val="115000"/>
                        </a:lnSpc>
                        <a:spcAft>
                          <a:spcPts val="0"/>
                        </a:spcAft>
                      </a:pPr>
                      <a:r>
                        <a:rPr lang="en-GB" sz="2000" b="1" dirty="0">
                          <a:solidFill>
                            <a:srgbClr val="FF0000"/>
                          </a:solidFill>
                          <a:effectLst/>
                          <a:latin typeface="Calibri"/>
                          <a:ea typeface="Calibri"/>
                          <a:cs typeface="Times New Roman"/>
                        </a:rPr>
                        <a:t>EMOS</a:t>
                      </a:r>
                    </a:p>
                  </a:txBody>
                  <a:tcPr marL="68580" marR="68580" marT="0" marB="0" anchor="ctr">
                    <a:solidFill>
                      <a:srgbClr val="CCFFFF"/>
                    </a:solidFill>
                  </a:tcPr>
                </a:tc>
                <a:tc>
                  <a:txBody>
                    <a:bodyPr/>
                    <a:lstStyle/>
                    <a:p>
                      <a:pPr algn="l">
                        <a:lnSpc>
                          <a:spcPct val="115000"/>
                        </a:lnSpc>
                        <a:spcAft>
                          <a:spcPts val="0"/>
                        </a:spcAft>
                      </a:pPr>
                      <a:r>
                        <a:rPr lang="en-GB" sz="2000" b="1" dirty="0">
                          <a:solidFill>
                            <a:srgbClr val="FF0000"/>
                          </a:solidFill>
                          <a:effectLst/>
                          <a:latin typeface="Calibri"/>
                          <a:ea typeface="Calibri"/>
                          <a:cs typeface="Times New Roman"/>
                        </a:rPr>
                        <a:t>IMOS</a:t>
                      </a:r>
                    </a:p>
                  </a:txBody>
                  <a:tcPr marL="68580" marR="68580" marT="0" marB="0" anchor="ctr">
                    <a:solidFill>
                      <a:srgbClr val="CCFFFF"/>
                    </a:solidFill>
                  </a:tcPr>
                </a:tc>
                <a:extLst>
                  <a:ext uri="{0D108BD9-81ED-4DB2-BD59-A6C34878D82A}">
                    <a16:rowId xmlns:a16="http://schemas.microsoft.com/office/drawing/2014/main" val="10004"/>
                  </a:ext>
                </a:extLst>
              </a:tr>
              <a:tr h="450358">
                <a:tc>
                  <a:txBody>
                    <a:bodyPr/>
                    <a:lstStyle/>
                    <a:p>
                      <a:pPr algn="l">
                        <a:lnSpc>
                          <a:spcPct val="115000"/>
                        </a:lnSpc>
                        <a:spcAft>
                          <a:spcPts val="0"/>
                        </a:spcAft>
                      </a:pPr>
                      <a:r>
                        <a:rPr lang="en-GB" sz="2000" b="1" dirty="0">
                          <a:solidFill>
                            <a:srgbClr val="FF0000"/>
                          </a:solidFill>
                          <a:effectLst/>
                          <a:latin typeface="Calibri"/>
                          <a:ea typeface="Calibri"/>
                          <a:cs typeface="Times New Roman"/>
                        </a:rPr>
                        <a:t>ÁIS</a:t>
                      </a:r>
                    </a:p>
                  </a:txBody>
                  <a:tcPr marL="68580" marR="68580" marT="0" marB="0" anchor="ctr">
                    <a:solidFill>
                      <a:srgbClr val="CCFFFF"/>
                    </a:solidFill>
                  </a:tcPr>
                </a:tc>
                <a:tc>
                  <a:txBody>
                    <a:bodyPr/>
                    <a:lstStyle/>
                    <a:p>
                      <a:pPr algn="l">
                        <a:lnSpc>
                          <a:spcPct val="115000"/>
                        </a:lnSpc>
                        <a:spcAft>
                          <a:spcPts val="0"/>
                        </a:spcAft>
                      </a:pPr>
                      <a:r>
                        <a:rPr lang="en-GB" sz="2000" b="1" dirty="0">
                          <a:solidFill>
                            <a:srgbClr val="FF0000"/>
                          </a:solidFill>
                          <a:effectLst/>
                          <a:latin typeface="Calibri"/>
                          <a:ea typeface="Calibri"/>
                          <a:cs typeface="Times New Roman"/>
                        </a:rPr>
                        <a:t>ÉIS</a:t>
                      </a:r>
                    </a:p>
                  </a:txBody>
                  <a:tcPr marL="68580" marR="68580" marT="0" marB="0" anchor="ctr">
                    <a:solidFill>
                      <a:srgbClr val="CCFFFF"/>
                    </a:solidFill>
                  </a:tcPr>
                </a:tc>
                <a:tc>
                  <a:txBody>
                    <a:bodyPr/>
                    <a:lstStyle/>
                    <a:p>
                      <a:pPr algn="l">
                        <a:lnSpc>
                          <a:spcPct val="115000"/>
                        </a:lnSpc>
                        <a:spcAft>
                          <a:spcPts val="0"/>
                        </a:spcAft>
                      </a:pPr>
                      <a:r>
                        <a:rPr lang="en-GB" sz="2000" b="1" dirty="0">
                          <a:solidFill>
                            <a:srgbClr val="FF0000"/>
                          </a:solidFill>
                          <a:effectLst/>
                          <a:latin typeface="Calibri"/>
                          <a:ea typeface="Calibri"/>
                          <a:cs typeface="Times New Roman"/>
                        </a:rPr>
                        <a:t>ÍS</a:t>
                      </a:r>
                    </a:p>
                  </a:txBody>
                  <a:tcPr marL="68580" marR="68580" marT="0" marB="0" anchor="ctr">
                    <a:solidFill>
                      <a:srgbClr val="CCFFFF"/>
                    </a:solidFill>
                  </a:tcPr>
                </a:tc>
                <a:extLst>
                  <a:ext uri="{0D108BD9-81ED-4DB2-BD59-A6C34878D82A}">
                    <a16:rowId xmlns:a16="http://schemas.microsoft.com/office/drawing/2014/main" val="10005"/>
                  </a:ext>
                </a:extLst>
              </a:tr>
              <a:tr h="450358">
                <a:tc>
                  <a:txBody>
                    <a:bodyPr/>
                    <a:lstStyle/>
                    <a:p>
                      <a:pPr algn="l">
                        <a:lnSpc>
                          <a:spcPct val="115000"/>
                        </a:lnSpc>
                        <a:spcAft>
                          <a:spcPts val="0"/>
                        </a:spcAft>
                      </a:pPr>
                      <a:r>
                        <a:rPr lang="en-GB" sz="2000" b="1" dirty="0">
                          <a:solidFill>
                            <a:srgbClr val="FF0000"/>
                          </a:solidFill>
                          <a:effectLst/>
                          <a:latin typeface="Calibri"/>
                          <a:ea typeface="Calibri"/>
                          <a:cs typeface="Times New Roman"/>
                        </a:rPr>
                        <a:t>AN</a:t>
                      </a:r>
                    </a:p>
                  </a:txBody>
                  <a:tcPr marL="68580" marR="68580" marT="0" marB="0" anchor="ctr">
                    <a:solidFill>
                      <a:srgbClr val="CCFFFF"/>
                    </a:solidFill>
                  </a:tcPr>
                </a:tc>
                <a:tc>
                  <a:txBody>
                    <a:bodyPr/>
                    <a:lstStyle/>
                    <a:p>
                      <a:pPr algn="l">
                        <a:lnSpc>
                          <a:spcPct val="115000"/>
                        </a:lnSpc>
                        <a:spcAft>
                          <a:spcPts val="0"/>
                        </a:spcAft>
                      </a:pPr>
                      <a:r>
                        <a:rPr lang="en-GB" sz="2000" b="1" dirty="0">
                          <a:solidFill>
                            <a:srgbClr val="FF0000"/>
                          </a:solidFill>
                          <a:effectLst/>
                          <a:latin typeface="Calibri"/>
                          <a:ea typeface="Calibri"/>
                          <a:cs typeface="Times New Roman"/>
                        </a:rPr>
                        <a:t>EN</a:t>
                      </a:r>
                    </a:p>
                  </a:txBody>
                  <a:tcPr marL="68580" marR="68580" marT="0" marB="0" anchor="ctr">
                    <a:solidFill>
                      <a:srgbClr val="CCFFFF"/>
                    </a:solidFill>
                  </a:tcPr>
                </a:tc>
                <a:tc>
                  <a:txBody>
                    <a:bodyPr/>
                    <a:lstStyle/>
                    <a:p>
                      <a:pPr algn="l">
                        <a:lnSpc>
                          <a:spcPct val="115000"/>
                        </a:lnSpc>
                        <a:spcAft>
                          <a:spcPts val="0"/>
                        </a:spcAft>
                      </a:pPr>
                      <a:r>
                        <a:rPr lang="en-GB" sz="2000" b="1" dirty="0">
                          <a:solidFill>
                            <a:srgbClr val="FF0000"/>
                          </a:solidFill>
                          <a:effectLst/>
                          <a:latin typeface="Calibri"/>
                          <a:ea typeface="Calibri"/>
                          <a:cs typeface="Times New Roman"/>
                        </a:rPr>
                        <a:t>EN</a:t>
                      </a:r>
                    </a:p>
                  </a:txBody>
                  <a:tcPr marL="68580" marR="68580" marT="0" marB="0" anchor="ctr">
                    <a:solidFill>
                      <a:srgbClr val="CCFFFF"/>
                    </a:solidFill>
                  </a:tcPr>
                </a:tc>
                <a:extLst>
                  <a:ext uri="{0D108BD9-81ED-4DB2-BD59-A6C34878D82A}">
                    <a16:rowId xmlns:a16="http://schemas.microsoft.com/office/drawing/2014/main" val="10006"/>
                  </a:ext>
                </a:extLst>
              </a:tr>
            </a:tbl>
          </a:graphicData>
        </a:graphic>
      </p:graphicFrame>
      <p:pic>
        <p:nvPicPr>
          <p:cNvPr id="6"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
            <a:ext cx="1403648" cy="104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40352" y="0"/>
            <a:ext cx="1403648" cy="104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7724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GB" sz="2000" b="1" dirty="0"/>
              <a:t>Match up the reflexive pronouns with the correct translation.</a:t>
            </a:r>
            <a:br>
              <a:rPr lang="en-GB" sz="2000" b="1" dirty="0"/>
            </a:br>
            <a:br>
              <a:rPr lang="en-GB" sz="2000" b="1" dirty="0"/>
            </a:br>
            <a:r>
              <a:rPr lang="en-GB" sz="2000" b="1" dirty="0"/>
              <a:t>Pause the recording, complete the activity and then mark your work. If you get it wrong, correct your answer so you learn from your mistake.</a:t>
            </a:r>
          </a:p>
        </p:txBody>
      </p:sp>
      <p:sp>
        <p:nvSpPr>
          <p:cNvPr id="3" name="Content Placeholder 2"/>
          <p:cNvSpPr>
            <a:spLocks noGrp="1"/>
          </p:cNvSpPr>
          <p:nvPr>
            <p:ph sz="half" idx="1"/>
          </p:nvPr>
        </p:nvSpPr>
        <p:spPr/>
        <p:txBody>
          <a:bodyPr>
            <a:noAutofit/>
          </a:bodyPr>
          <a:lstStyle/>
          <a:p>
            <a:pPr marL="514350" indent="-514350">
              <a:buFont typeface="+mj-lt"/>
              <a:buAutoNum type="arabicPeriod"/>
            </a:pPr>
            <a:r>
              <a:rPr lang="en-GB" dirty="0"/>
              <a:t>Me</a:t>
            </a:r>
          </a:p>
          <a:p>
            <a:pPr marL="514350" indent="-514350">
              <a:buFont typeface="+mj-lt"/>
              <a:buAutoNum type="arabicPeriod"/>
            </a:pPr>
            <a:r>
              <a:rPr lang="en-GB" dirty="0" err="1"/>
              <a:t>Te</a:t>
            </a:r>
            <a:endParaRPr lang="en-GB" dirty="0"/>
          </a:p>
          <a:p>
            <a:pPr marL="514350" indent="-514350">
              <a:buFont typeface="+mj-lt"/>
              <a:buAutoNum type="arabicPeriod"/>
            </a:pPr>
            <a:r>
              <a:rPr lang="en-GB" dirty="0"/>
              <a:t>Se</a:t>
            </a:r>
          </a:p>
          <a:p>
            <a:pPr marL="514350" indent="-514350">
              <a:buFont typeface="+mj-lt"/>
              <a:buAutoNum type="arabicPeriod"/>
            </a:pPr>
            <a:r>
              <a:rPr lang="en-GB" dirty="0" err="1"/>
              <a:t>Nos</a:t>
            </a:r>
            <a:endParaRPr lang="en-GB" dirty="0"/>
          </a:p>
          <a:p>
            <a:pPr marL="514350" indent="-514350">
              <a:buFont typeface="+mj-lt"/>
              <a:buAutoNum type="arabicPeriod"/>
            </a:pPr>
            <a:r>
              <a:rPr lang="en-GB" dirty="0" err="1"/>
              <a:t>Os</a:t>
            </a:r>
            <a:endParaRPr lang="en-GB" dirty="0"/>
          </a:p>
          <a:p>
            <a:pPr marL="514350" indent="-514350">
              <a:buFont typeface="+mj-lt"/>
              <a:buAutoNum type="arabicPeriod"/>
            </a:pPr>
            <a:r>
              <a:rPr lang="en-GB" dirty="0"/>
              <a:t>Se</a:t>
            </a:r>
          </a:p>
        </p:txBody>
      </p:sp>
      <p:sp>
        <p:nvSpPr>
          <p:cNvPr id="5" name="Content Placeholder 4"/>
          <p:cNvSpPr>
            <a:spLocks noGrp="1"/>
          </p:cNvSpPr>
          <p:nvPr>
            <p:ph sz="half" idx="2"/>
          </p:nvPr>
        </p:nvSpPr>
        <p:spPr>
          <a:xfrm>
            <a:off x="5796136" y="1628800"/>
            <a:ext cx="3347864" cy="4525963"/>
          </a:xfrm>
        </p:spPr>
        <p:txBody>
          <a:bodyPr>
            <a:noAutofit/>
          </a:bodyPr>
          <a:lstStyle/>
          <a:p>
            <a:r>
              <a:rPr lang="en-GB" b="1" dirty="0"/>
              <a:t>Ourselves</a:t>
            </a:r>
          </a:p>
          <a:p>
            <a:r>
              <a:rPr lang="en-GB" b="1" dirty="0"/>
              <a:t>Myself</a:t>
            </a:r>
          </a:p>
          <a:p>
            <a:r>
              <a:rPr lang="en-GB" b="1" dirty="0" err="1">
                <a:solidFill>
                  <a:srgbClr val="0000FF"/>
                </a:solidFill>
              </a:rPr>
              <a:t>Himself</a:t>
            </a:r>
            <a:r>
              <a:rPr lang="en-GB" b="1" dirty="0" err="1"/>
              <a:t>/</a:t>
            </a:r>
            <a:r>
              <a:rPr lang="en-GB" b="1" dirty="0" err="1">
                <a:solidFill>
                  <a:srgbClr val="FF0000"/>
                </a:solidFill>
              </a:rPr>
              <a:t>Herself</a:t>
            </a:r>
            <a:endParaRPr lang="en-GB" b="1" dirty="0">
              <a:solidFill>
                <a:srgbClr val="FF0000"/>
              </a:solidFill>
            </a:endParaRPr>
          </a:p>
          <a:p>
            <a:r>
              <a:rPr lang="en-GB" b="1" dirty="0"/>
              <a:t>Yourselves (plural)</a:t>
            </a:r>
          </a:p>
          <a:p>
            <a:r>
              <a:rPr lang="en-GB" b="1" dirty="0"/>
              <a:t>Themselves</a:t>
            </a:r>
          </a:p>
          <a:p>
            <a:r>
              <a:rPr lang="en-GB" b="1" dirty="0"/>
              <a:t>Yourself (singular)</a:t>
            </a:r>
          </a:p>
          <a:p>
            <a:endParaRPr lang="en-GB" b="1" dirty="0"/>
          </a:p>
        </p:txBody>
      </p:sp>
      <p:cxnSp>
        <p:nvCxnSpPr>
          <p:cNvPr id="10" name="Straight Arrow Connector 9"/>
          <p:cNvCxnSpPr/>
          <p:nvPr/>
        </p:nvCxnSpPr>
        <p:spPr>
          <a:xfrm>
            <a:off x="1619672" y="1988840"/>
            <a:ext cx="4176464" cy="36267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1" name="Straight Arrow Connector 10"/>
          <p:cNvCxnSpPr/>
          <p:nvPr/>
        </p:nvCxnSpPr>
        <p:spPr>
          <a:xfrm>
            <a:off x="1475656" y="2860723"/>
            <a:ext cx="4176464" cy="2821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3" name="Straight Arrow Connector 12"/>
          <p:cNvCxnSpPr/>
          <p:nvPr/>
        </p:nvCxnSpPr>
        <p:spPr>
          <a:xfrm flipV="1">
            <a:off x="1547664" y="3394313"/>
            <a:ext cx="4248472" cy="53874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flipV="1">
            <a:off x="1763688" y="1916832"/>
            <a:ext cx="4032448" cy="147748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a:off x="1475656" y="2351515"/>
            <a:ext cx="4320480" cy="208559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flipV="1">
            <a:off x="1475656" y="3933056"/>
            <a:ext cx="4320480" cy="50405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765280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ppt_x"/>
                                          </p:val>
                                        </p:tav>
                                        <p:tav tm="100000">
                                          <p:val>
                                            <p:strVal val="#ppt_x"/>
                                          </p:val>
                                        </p:tav>
                                      </p:tavLst>
                                    </p:anim>
                                    <p:anim calcmode="lin" valueType="num">
                                      <p:cBhvr additive="base">
                                        <p:cTn id="2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1"/>
                                        </p:tgtEl>
                                        <p:attrNameLst>
                                          <p:attrName>style.visibility</p:attrName>
                                        </p:attrNameLst>
                                      </p:cBhvr>
                                      <p:to>
                                        <p:strVal val="visible"/>
                                      </p:to>
                                    </p:set>
                                    <p:anim calcmode="lin" valueType="num">
                                      <p:cBhvr additive="base">
                                        <p:cTn id="37" dur="500" fill="hold"/>
                                        <p:tgtEl>
                                          <p:spTgt spid="21"/>
                                        </p:tgtEl>
                                        <p:attrNameLst>
                                          <p:attrName>ppt_x</p:attrName>
                                        </p:attrNameLst>
                                      </p:cBhvr>
                                      <p:tavLst>
                                        <p:tav tm="0">
                                          <p:val>
                                            <p:strVal val="#ppt_x"/>
                                          </p:val>
                                        </p:tav>
                                        <p:tav tm="100000">
                                          <p:val>
                                            <p:strVal val="#ppt_x"/>
                                          </p:val>
                                        </p:tav>
                                      </p:tavLst>
                                    </p:anim>
                                    <p:anim calcmode="lin" valueType="num">
                                      <p:cBhvr additive="base">
                                        <p:cTn id="3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681</TotalTime>
  <Words>936</Words>
  <Application>Microsoft Office PowerPoint</Application>
  <PresentationFormat>On-screen Show (4:3)</PresentationFormat>
  <Paragraphs>205</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Office Theme</vt:lpstr>
      <vt:lpstr>SPANISH VERBS: REFLEXIVE VERBS Who is doing the verb? Which reflexive pronoun do I need?</vt:lpstr>
      <vt:lpstr>What is a reflexive verb?</vt:lpstr>
      <vt:lpstr>The full version of a present tense reflexive verb:</vt:lpstr>
      <vt:lpstr>Stem-Changing Verbs</vt:lpstr>
      <vt:lpstr>E &gt; IE</vt:lpstr>
      <vt:lpstr>E &gt; I</vt:lpstr>
      <vt:lpstr>O &gt; UE</vt:lpstr>
      <vt:lpstr>REMINDER: SPANISH REFLEXIVE VERBS Reflexive pronoun + Stem* + Ending</vt:lpstr>
      <vt:lpstr>Match up the reflexive pronouns with the correct translation.  Pause the recording, complete the activity and then mark your work. If you get it wrong, correct your answer so you learn from your mistake.</vt:lpstr>
      <vt:lpstr>The main difference with reflexive verbs is the presence of the reflexive pronoun. Look at the endings of the following verbs and decide on the correct reflexive pronoun.  Only use the verbs you have just copied down to help you if you need to!  Pause the video, complete the activity, then self-mark.  If you get it wrong, correct your answer so you learn from your mistake.</vt:lpstr>
      <vt:lpstr>Now translate the following verbs into English. Remember, when you look the verb up, you will see the infinitive with se at the end of the infinitive. This indicates that it is reflexive.  Pause the video, complete the activity and then self-mark your work.  If you get it wrong, correct your answer so you learn from your mistake.</vt:lpstr>
      <vt:lpstr>Look up the following verbs in a dictionary. You will see the words ending in AR, ER or IR plus the reflexive pronoun se. That will tell you which ending to add. Use the reminder on the right to help you if you need to.  Pause the recording, complete the activity and then mark your work. If you get it wrong, correct your answer so you learn from your mistake.</vt:lpstr>
      <vt:lpstr>SPANISH VERBS: REFLEXIVE VERBS Who is doing the verb? Which reflexive pronoun do I need?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&gt; UE</dc:title>
  <dc:creator>Darby, Robert (Staff)</dc:creator>
  <cp:lastModifiedBy>Fionnuala Bargery</cp:lastModifiedBy>
  <cp:revision>66</cp:revision>
  <dcterms:created xsi:type="dcterms:W3CDTF">2011-11-30T13:44:16Z</dcterms:created>
  <dcterms:modified xsi:type="dcterms:W3CDTF">2020-07-08T19:32:43Z</dcterms:modified>
</cp:coreProperties>
</file>