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3" r:id="rId8"/>
    <p:sldId id="267" r:id="rId9"/>
    <p:sldId id="262" r:id="rId10"/>
    <p:sldId id="264" r:id="rId11"/>
    <p:sldId id="265" r:id="rId12"/>
    <p:sldId id="266" r:id="rId13"/>
    <p:sldId id="269"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20"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3/28/2017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3/28/2017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3/28/2017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3/28/2017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3/28/2017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3/28/2017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Networks 2</a:t>
            </a:r>
            <a:endParaRPr lang="en-GB" dirty="0"/>
          </a:p>
        </p:txBody>
      </p:sp>
      <p:sp>
        <p:nvSpPr>
          <p:cNvPr id="3" name="Subtitle 2"/>
          <p:cNvSpPr>
            <a:spLocks noGrp="1"/>
          </p:cNvSpPr>
          <p:nvPr>
            <p:ph type="subTitle" idx="1"/>
          </p:nvPr>
        </p:nvSpPr>
        <p:spPr/>
        <p:txBody>
          <a:bodyPr/>
          <a:lstStyle/>
          <a:p>
            <a:r>
              <a:rPr lang="en-GB" dirty="0" smtClean="0"/>
              <a:t>Key Revision Points</a:t>
            </a:r>
            <a:endParaRPr lang="en-GB" dirty="0"/>
          </a:p>
        </p:txBody>
      </p:sp>
    </p:spTree>
    <p:extLst>
      <p:ext uri="{BB962C8B-B14F-4D97-AF65-F5344CB8AC3E}">
        <p14:creationId xmlns:p14="http://schemas.microsoft.com/office/powerpoint/2010/main" val="2784706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IP/TCP</a:t>
            </a:r>
            <a:endParaRPr lang="en-GB" dirty="0"/>
          </a:p>
        </p:txBody>
      </p:sp>
      <p:sp>
        <p:nvSpPr>
          <p:cNvPr id="3" name="Content Placeholder 2"/>
          <p:cNvSpPr>
            <a:spLocks noGrp="1"/>
          </p:cNvSpPr>
          <p:nvPr>
            <p:ph idx="1"/>
          </p:nvPr>
        </p:nvSpPr>
        <p:spPr>
          <a:xfrm>
            <a:off x="818712" y="2944181"/>
            <a:ext cx="10554574" cy="3636511"/>
          </a:xfrm>
        </p:spPr>
        <p:txBody>
          <a:bodyPr/>
          <a:lstStyle/>
          <a:p>
            <a:pPr marL="0" indent="0">
              <a:buNone/>
            </a:pPr>
            <a:r>
              <a:rPr lang="en-GB" b="1" dirty="0" smtClean="0">
                <a:solidFill>
                  <a:schemeClr val="accent1">
                    <a:lumMod val="40000"/>
                    <a:lumOff val="60000"/>
                  </a:schemeClr>
                </a:solidFill>
              </a:rPr>
              <a:t>IP – Internet Protocol</a:t>
            </a:r>
          </a:p>
          <a:p>
            <a:r>
              <a:rPr lang="en-GB" dirty="0"/>
              <a:t>IP is the communication system that gives every computer on the Internet an address. IP ensures information is sent to the right </a:t>
            </a:r>
            <a:r>
              <a:rPr lang="en-GB" dirty="0" smtClean="0"/>
              <a:t>address</a:t>
            </a:r>
          </a:p>
          <a:p>
            <a:pPr marL="0" indent="0">
              <a:buNone/>
            </a:pPr>
            <a:r>
              <a:rPr lang="en-GB" b="1" dirty="0">
                <a:solidFill>
                  <a:schemeClr val="accent1">
                    <a:lumMod val="40000"/>
                    <a:lumOff val="60000"/>
                  </a:schemeClr>
                </a:solidFill>
              </a:rPr>
              <a:t>TCP – </a:t>
            </a:r>
            <a:r>
              <a:rPr lang="en-GB" b="1" dirty="0">
                <a:solidFill>
                  <a:schemeClr val="accent1">
                    <a:lumMod val="40000"/>
                    <a:lumOff val="60000"/>
                  </a:schemeClr>
                </a:solidFill>
              </a:rPr>
              <a:t>Transmission Communication </a:t>
            </a:r>
            <a:r>
              <a:rPr lang="en-GB" b="1" dirty="0">
                <a:solidFill>
                  <a:schemeClr val="accent1">
                    <a:lumMod val="40000"/>
                    <a:lumOff val="60000"/>
                  </a:schemeClr>
                </a:solidFill>
              </a:rPr>
              <a:t>Protocol</a:t>
            </a:r>
          </a:p>
          <a:p>
            <a:r>
              <a:rPr lang="en-GB" dirty="0"/>
              <a:t>TCP ensures the computers send each other blocks of data in a secure and orderly </a:t>
            </a:r>
            <a:r>
              <a:rPr lang="en-GB" dirty="0" smtClean="0"/>
              <a:t>way</a:t>
            </a:r>
          </a:p>
          <a:p>
            <a:pPr marL="0" indent="0">
              <a:buNone/>
            </a:pPr>
            <a:r>
              <a:rPr lang="en-GB" b="1" dirty="0">
                <a:solidFill>
                  <a:schemeClr val="accent1">
                    <a:lumMod val="40000"/>
                    <a:lumOff val="60000"/>
                  </a:schemeClr>
                </a:solidFill>
              </a:rPr>
              <a:t>Other Protocols</a:t>
            </a:r>
          </a:p>
          <a:p>
            <a:pPr>
              <a:defRPr/>
            </a:pPr>
            <a:r>
              <a:rPr lang="en-GB" dirty="0"/>
              <a:t>All other protocols used on the Internet </a:t>
            </a:r>
            <a:r>
              <a:rPr lang="en-GB" dirty="0" smtClean="0"/>
              <a:t>use TCP/IP </a:t>
            </a:r>
            <a:r>
              <a:rPr lang="en-GB" dirty="0"/>
              <a:t>to do specific </a:t>
            </a:r>
            <a:r>
              <a:rPr lang="en-GB" dirty="0" smtClean="0"/>
              <a:t>tasks</a:t>
            </a:r>
            <a:endParaRPr lang="en-GB" dirty="0"/>
          </a:p>
          <a:p>
            <a:pPr>
              <a:defRPr/>
            </a:pPr>
            <a:r>
              <a:rPr lang="en-GB" dirty="0"/>
              <a:t>HTTP, HTTPS, POP3, IMAP, SMPTP</a:t>
            </a:r>
          </a:p>
          <a:p>
            <a:endParaRPr lang="en-GB" dirty="0"/>
          </a:p>
          <a:p>
            <a:endParaRPr lang="en-GB" dirty="0"/>
          </a:p>
          <a:p>
            <a:endParaRPr lang="en-GB" dirty="0"/>
          </a:p>
        </p:txBody>
      </p:sp>
    </p:spTree>
    <p:extLst>
      <p:ext uri="{BB962C8B-B14F-4D97-AF65-F5344CB8AC3E}">
        <p14:creationId xmlns:p14="http://schemas.microsoft.com/office/powerpoint/2010/main" val="2249940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Step Handshake</a:t>
            </a:r>
            <a:endParaRPr lang="en-GB" dirty="0"/>
          </a:p>
        </p:txBody>
      </p:sp>
      <p:sp>
        <p:nvSpPr>
          <p:cNvPr id="3" name="Content Placeholder 2"/>
          <p:cNvSpPr>
            <a:spLocks noGrp="1"/>
          </p:cNvSpPr>
          <p:nvPr>
            <p:ph idx="1"/>
          </p:nvPr>
        </p:nvSpPr>
        <p:spPr>
          <a:xfrm>
            <a:off x="810000" y="2282444"/>
            <a:ext cx="10554574" cy="4371019"/>
          </a:xfrm>
        </p:spPr>
        <p:txBody>
          <a:bodyPr>
            <a:normAutofit fontScale="92500" lnSpcReduction="20000"/>
          </a:bodyPr>
          <a:lstStyle/>
          <a:p>
            <a:pPr marL="44450" indent="0">
              <a:buNone/>
              <a:defRPr/>
            </a:pPr>
            <a:r>
              <a:rPr lang="en-GB" sz="1900" dirty="0"/>
              <a:t>There are a number of problems/risks when running web applications:</a:t>
            </a:r>
          </a:p>
          <a:p>
            <a:pPr marL="44450" indent="0">
              <a:buNone/>
              <a:defRPr/>
            </a:pPr>
            <a:endParaRPr lang="en-GB" sz="1900" dirty="0"/>
          </a:p>
          <a:p>
            <a:pPr>
              <a:defRPr/>
            </a:pPr>
            <a:r>
              <a:rPr lang="en-GB" sz="1900" dirty="0"/>
              <a:t>The client and server must use the same communications protocol</a:t>
            </a:r>
            <a:br>
              <a:rPr lang="en-GB" sz="1900" dirty="0"/>
            </a:br>
            <a:endParaRPr lang="en-GB" sz="1900" dirty="0"/>
          </a:p>
          <a:p>
            <a:pPr>
              <a:defRPr/>
            </a:pPr>
            <a:r>
              <a:rPr lang="en-GB" sz="1900" dirty="0"/>
              <a:t>They must be able to identify each other </a:t>
            </a:r>
            <a:br>
              <a:rPr lang="en-GB" sz="1900" dirty="0"/>
            </a:br>
            <a:endParaRPr lang="en-GB" sz="1900" dirty="0"/>
          </a:p>
          <a:p>
            <a:pPr>
              <a:defRPr/>
            </a:pPr>
            <a:r>
              <a:rPr lang="en-GB" sz="1900" dirty="0"/>
              <a:t>Security may be a risk when sending information </a:t>
            </a:r>
            <a:endParaRPr lang="en-GB" sz="1900" dirty="0" smtClean="0"/>
          </a:p>
          <a:p>
            <a:pPr>
              <a:defRPr/>
            </a:pPr>
            <a:endParaRPr lang="en-GB" sz="1900" dirty="0"/>
          </a:p>
          <a:p>
            <a:pPr marL="0" indent="0">
              <a:buNone/>
              <a:defRPr/>
            </a:pPr>
            <a:r>
              <a:rPr lang="en-GB" sz="1900" dirty="0"/>
              <a:t>To prevent problems a process </a:t>
            </a:r>
            <a:r>
              <a:rPr lang="en-GB" sz="1900" dirty="0" smtClean="0"/>
              <a:t>called the </a:t>
            </a:r>
            <a:r>
              <a:rPr lang="en-GB" sz="1900" b="1" dirty="0" smtClean="0"/>
              <a:t>3 STEP TCP HANDSHAKE </a:t>
            </a:r>
            <a:r>
              <a:rPr lang="en-GB" sz="1900" dirty="0" smtClean="0"/>
              <a:t>takes </a:t>
            </a:r>
            <a:r>
              <a:rPr lang="en-GB" sz="1900" dirty="0"/>
              <a:t>place </a:t>
            </a:r>
            <a:r>
              <a:rPr lang="en-GB" sz="1900" b="1" u="sng" dirty="0"/>
              <a:t>BEFORE</a:t>
            </a:r>
            <a:r>
              <a:rPr lang="en-GB" sz="1900" dirty="0"/>
              <a:t> the client and server begin to share information</a:t>
            </a:r>
          </a:p>
          <a:p>
            <a:pPr>
              <a:defRPr/>
            </a:pPr>
            <a:endParaRPr lang="en-GB" sz="1900" dirty="0"/>
          </a:p>
          <a:p>
            <a:pPr>
              <a:defRPr/>
            </a:pPr>
            <a:r>
              <a:rPr lang="en-GB" sz="1900" dirty="0"/>
              <a:t>This allows the computers to recognise each other and confirm the protocol (e.g. https) and connection BEFORE data is communicated</a:t>
            </a:r>
          </a:p>
          <a:p>
            <a:endParaRPr lang="en-GB" dirty="0"/>
          </a:p>
        </p:txBody>
      </p:sp>
    </p:spTree>
    <p:extLst>
      <p:ext uri="{BB962C8B-B14F-4D97-AF65-F5344CB8AC3E}">
        <p14:creationId xmlns:p14="http://schemas.microsoft.com/office/powerpoint/2010/main" val="3209115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Step </a:t>
            </a:r>
            <a:r>
              <a:rPr lang="en-GB" dirty="0"/>
              <a:t>H</a:t>
            </a:r>
            <a:r>
              <a:rPr lang="en-GB" dirty="0" smtClean="0"/>
              <a:t>andshake</a:t>
            </a:r>
            <a:endParaRPr lang="en-GB" dirty="0"/>
          </a:p>
        </p:txBody>
      </p:sp>
      <p:sp>
        <p:nvSpPr>
          <p:cNvPr id="3" name="Content Placeholder 2"/>
          <p:cNvSpPr>
            <a:spLocks noGrp="1"/>
          </p:cNvSpPr>
          <p:nvPr>
            <p:ph idx="1"/>
          </p:nvPr>
        </p:nvSpPr>
        <p:spPr/>
        <p:txBody>
          <a:bodyPr/>
          <a:lstStyle/>
          <a:p>
            <a:r>
              <a:rPr lang="en-GB" dirty="0" smtClean="0"/>
              <a:t>Client sends a </a:t>
            </a:r>
            <a:r>
              <a:rPr lang="en-GB" b="1" dirty="0" smtClean="0"/>
              <a:t>SYN</a:t>
            </a:r>
            <a:r>
              <a:rPr lang="en-GB" dirty="0" smtClean="0"/>
              <a:t> signal – this asks the server to establish a connection</a:t>
            </a:r>
          </a:p>
          <a:p>
            <a:r>
              <a:rPr lang="en-GB" dirty="0" smtClean="0"/>
              <a:t>The server goes into an </a:t>
            </a:r>
            <a:r>
              <a:rPr lang="en-GB" b="1" dirty="0" smtClean="0"/>
              <a:t>SYN RECEIVED </a:t>
            </a:r>
            <a:r>
              <a:rPr lang="en-GB" dirty="0" smtClean="0"/>
              <a:t>state and sends back a </a:t>
            </a:r>
            <a:r>
              <a:rPr lang="en-GB" b="1" dirty="0" smtClean="0"/>
              <a:t>SYN-ACK</a:t>
            </a:r>
            <a:r>
              <a:rPr lang="en-GB" dirty="0" smtClean="0"/>
              <a:t> signal which agrees to make the connection</a:t>
            </a:r>
          </a:p>
          <a:p>
            <a:r>
              <a:rPr lang="en-GB" dirty="0" smtClean="0"/>
              <a:t>The client goes into an </a:t>
            </a:r>
            <a:r>
              <a:rPr lang="en-GB" b="1" dirty="0" smtClean="0"/>
              <a:t>ESTABLISHED</a:t>
            </a:r>
            <a:r>
              <a:rPr lang="en-GB" dirty="0" smtClean="0"/>
              <a:t> state and sends back an </a:t>
            </a:r>
            <a:r>
              <a:rPr lang="en-GB" b="1" dirty="0" smtClean="0"/>
              <a:t>ACK</a:t>
            </a:r>
            <a:r>
              <a:rPr lang="en-GB" dirty="0" smtClean="0"/>
              <a:t> signal</a:t>
            </a:r>
          </a:p>
          <a:p>
            <a:r>
              <a:rPr lang="en-GB" dirty="0" smtClean="0"/>
              <a:t>The server then goes into an </a:t>
            </a:r>
            <a:r>
              <a:rPr lang="en-GB" b="1" dirty="0" smtClean="0"/>
              <a:t>ESTABLISHED</a:t>
            </a:r>
            <a:r>
              <a:rPr lang="en-GB" dirty="0" smtClean="0"/>
              <a:t> state</a:t>
            </a:r>
          </a:p>
          <a:p>
            <a:endParaRPr lang="en-GB" dirty="0"/>
          </a:p>
          <a:p>
            <a:r>
              <a:rPr lang="en-GB" dirty="0" smtClean="0"/>
              <a:t>Once </a:t>
            </a:r>
            <a:r>
              <a:rPr lang="en-GB" b="1" dirty="0" smtClean="0"/>
              <a:t>both</a:t>
            </a:r>
            <a:r>
              <a:rPr lang="en-GB" dirty="0" smtClean="0"/>
              <a:t> computers are in an established state communication can go ahead</a:t>
            </a:r>
          </a:p>
          <a:p>
            <a:r>
              <a:rPr lang="en-GB" dirty="0" smtClean="0"/>
              <a:t>Either computer can send a FIN signal to end the communication</a:t>
            </a:r>
          </a:p>
          <a:p>
            <a:endParaRPr lang="en-GB" dirty="0"/>
          </a:p>
        </p:txBody>
      </p:sp>
    </p:spTree>
    <p:extLst>
      <p:ext uri="{BB962C8B-B14F-4D97-AF65-F5344CB8AC3E}">
        <p14:creationId xmlns:p14="http://schemas.microsoft.com/office/powerpoint/2010/main" val="1797264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Step Handshake</a:t>
            </a:r>
            <a:endParaRPr lang="en-GB" dirty="0"/>
          </a:p>
        </p:txBody>
      </p:sp>
      <p:pic>
        <p:nvPicPr>
          <p:cNvPr id="4" name="Picture 3"/>
          <p:cNvPicPr>
            <a:picLocks noChangeAspect="1"/>
          </p:cNvPicPr>
          <p:nvPr/>
        </p:nvPicPr>
        <p:blipFill>
          <a:blip r:embed="rId2"/>
          <a:stretch>
            <a:fillRect/>
          </a:stretch>
        </p:blipFill>
        <p:spPr>
          <a:xfrm>
            <a:off x="2604838" y="2390729"/>
            <a:ext cx="6178216" cy="3931592"/>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3290528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Advantages</a:t>
            </a:r>
            <a:endParaRPr lang="en-GB" dirty="0"/>
          </a:p>
        </p:txBody>
      </p:sp>
      <p:sp>
        <p:nvSpPr>
          <p:cNvPr id="3" name="Content Placeholder 2"/>
          <p:cNvSpPr>
            <a:spLocks noGrp="1"/>
          </p:cNvSpPr>
          <p:nvPr>
            <p:ph idx="1"/>
          </p:nvPr>
        </p:nvSpPr>
        <p:spPr/>
        <p:txBody>
          <a:bodyPr/>
          <a:lstStyle/>
          <a:p>
            <a:r>
              <a:rPr lang="en-GB" sz="2000" dirty="0" smtClean="0"/>
              <a:t>There are a number of advantages to using the client server model for web applications:</a:t>
            </a:r>
          </a:p>
          <a:p>
            <a:pPr lvl="1"/>
            <a:r>
              <a:rPr lang="en-GB" sz="1800" dirty="0" smtClean="0"/>
              <a:t>System can be used by many different customers/employees on </a:t>
            </a:r>
            <a:r>
              <a:rPr lang="en-GB" sz="1800" b="1" dirty="0" smtClean="0"/>
              <a:t>different types </a:t>
            </a:r>
            <a:r>
              <a:rPr lang="en-GB" sz="1800" dirty="0" smtClean="0"/>
              <a:t>of computer</a:t>
            </a:r>
          </a:p>
          <a:p>
            <a:pPr lvl="1"/>
            <a:r>
              <a:rPr lang="en-GB" sz="1800" dirty="0" smtClean="0"/>
              <a:t>Security – customers/employees only have access to their own data</a:t>
            </a:r>
          </a:p>
          <a:p>
            <a:pPr lvl="1"/>
            <a:r>
              <a:rPr lang="en-GB" sz="1800" dirty="0" smtClean="0"/>
              <a:t>Accessible anywhere 24/7 e.g. Office365/Google Docs</a:t>
            </a:r>
          </a:p>
          <a:p>
            <a:pPr lvl="1"/>
            <a:r>
              <a:rPr lang="en-GB" sz="1800" dirty="0" smtClean="0"/>
              <a:t>Applications can be updated easily</a:t>
            </a:r>
          </a:p>
          <a:p>
            <a:endParaRPr lang="en-GB" dirty="0"/>
          </a:p>
        </p:txBody>
      </p:sp>
    </p:spTree>
    <p:extLst>
      <p:ext uri="{BB962C8B-B14F-4D97-AF65-F5344CB8AC3E}">
        <p14:creationId xmlns:p14="http://schemas.microsoft.com/office/powerpoint/2010/main" val="1162009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Client-Sever Model</a:t>
            </a:r>
            <a:endParaRPr lang="en-GB" dirty="0"/>
          </a:p>
        </p:txBody>
      </p:sp>
      <p:sp>
        <p:nvSpPr>
          <p:cNvPr id="3" name="Content Placeholder 2"/>
          <p:cNvSpPr>
            <a:spLocks noGrp="1"/>
          </p:cNvSpPr>
          <p:nvPr>
            <p:ph idx="1"/>
          </p:nvPr>
        </p:nvSpPr>
        <p:spPr/>
        <p:txBody>
          <a:bodyPr/>
          <a:lstStyle/>
          <a:p>
            <a:r>
              <a:rPr lang="en-GB" b="1" dirty="0" smtClean="0"/>
              <a:t>Server</a:t>
            </a:r>
            <a:r>
              <a:rPr lang="en-GB" dirty="0" smtClean="0"/>
              <a:t> = The computer that holds all the data and software</a:t>
            </a:r>
          </a:p>
          <a:p>
            <a:r>
              <a:rPr lang="en-GB" b="1" dirty="0" smtClean="0"/>
              <a:t>Client</a:t>
            </a:r>
            <a:r>
              <a:rPr lang="en-GB" dirty="0" smtClean="0"/>
              <a:t> (</a:t>
            </a:r>
            <a:r>
              <a:rPr lang="en-GB" b="1" dirty="0" smtClean="0"/>
              <a:t>computer</a:t>
            </a:r>
            <a:r>
              <a:rPr lang="en-GB" dirty="0" smtClean="0"/>
              <a:t>) = The networked computer the user works on</a:t>
            </a:r>
          </a:p>
          <a:p>
            <a:endParaRPr lang="en-GB" dirty="0"/>
          </a:p>
          <a:p>
            <a:r>
              <a:rPr lang="en-GB" dirty="0" smtClean="0"/>
              <a:t>There are two models of client server network:</a:t>
            </a:r>
            <a:endParaRPr lang="en-GB" dirty="0"/>
          </a:p>
        </p:txBody>
      </p:sp>
    </p:spTree>
    <p:extLst>
      <p:ext uri="{BB962C8B-B14F-4D97-AF65-F5344CB8AC3E}">
        <p14:creationId xmlns:p14="http://schemas.microsoft.com/office/powerpoint/2010/main" val="1419673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Thick Client</a:t>
            </a:r>
            <a:endParaRPr lang="en-GB" dirty="0"/>
          </a:p>
        </p:txBody>
      </p:sp>
      <p:sp>
        <p:nvSpPr>
          <p:cNvPr id="3" name="Content Placeholder 2"/>
          <p:cNvSpPr>
            <a:spLocks noGrp="1"/>
          </p:cNvSpPr>
          <p:nvPr>
            <p:ph idx="1"/>
          </p:nvPr>
        </p:nvSpPr>
        <p:spPr/>
        <p:txBody>
          <a:bodyPr/>
          <a:lstStyle/>
          <a:p>
            <a:r>
              <a:rPr lang="en-GB" dirty="0" smtClean="0"/>
              <a:t>Each client computer has its own software and does its own processing. The network connection is used only to send data to the server, connect to the Internet or send output to the printer</a:t>
            </a:r>
            <a:endParaRPr lang="en-GB" dirty="0"/>
          </a:p>
        </p:txBody>
      </p:sp>
    </p:spTree>
    <p:extLst>
      <p:ext uri="{BB962C8B-B14F-4D97-AF65-F5344CB8AC3E}">
        <p14:creationId xmlns:p14="http://schemas.microsoft.com/office/powerpoint/2010/main" val="1220749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Thick Client +/-</a:t>
            </a:r>
            <a:endParaRPr lang="en-GB" dirty="0"/>
          </a:p>
        </p:txBody>
      </p:sp>
      <p:sp>
        <p:nvSpPr>
          <p:cNvPr id="3" name="Content Placeholder 2"/>
          <p:cNvSpPr>
            <a:spLocks noGrp="1"/>
          </p:cNvSpPr>
          <p:nvPr>
            <p:ph idx="1"/>
          </p:nvPr>
        </p:nvSpPr>
        <p:spPr/>
        <p:txBody>
          <a:bodyPr/>
          <a:lstStyle/>
          <a:p>
            <a:pPr marL="0" indent="0">
              <a:buNone/>
            </a:pPr>
            <a:r>
              <a:rPr lang="en-GB" b="1" dirty="0" smtClean="0">
                <a:solidFill>
                  <a:schemeClr val="accent1">
                    <a:lumMod val="40000"/>
                    <a:lumOff val="60000"/>
                  </a:schemeClr>
                </a:solidFill>
              </a:rPr>
              <a:t>Benefits</a:t>
            </a:r>
          </a:p>
          <a:p>
            <a:r>
              <a:rPr lang="en-GB" dirty="0" smtClean="0"/>
              <a:t>If the network connection fails the clients can still function offline. Work can be saved locally until the network connection is restored</a:t>
            </a:r>
          </a:p>
          <a:p>
            <a:r>
              <a:rPr lang="en-GB" dirty="0" smtClean="0"/>
              <a:t>Flexible – each client can have different software</a:t>
            </a:r>
          </a:p>
          <a:p>
            <a:r>
              <a:rPr lang="en-GB" dirty="0" smtClean="0"/>
              <a:t>Central server doesn’t have to be as powerful as it does little processing</a:t>
            </a:r>
          </a:p>
          <a:p>
            <a:pPr marL="0" indent="0">
              <a:buNone/>
            </a:pPr>
            <a:r>
              <a:rPr lang="en-GB" b="1" dirty="0">
                <a:solidFill>
                  <a:schemeClr val="accent1">
                    <a:lumMod val="40000"/>
                    <a:lumOff val="60000"/>
                  </a:schemeClr>
                </a:solidFill>
              </a:rPr>
              <a:t>Drawbacks</a:t>
            </a:r>
          </a:p>
          <a:p>
            <a:r>
              <a:rPr lang="en-GB" dirty="0" smtClean="0"/>
              <a:t>The client computers have to be modern and powerful enough for all the processing tasks. This makes the client computers expensive to purchase</a:t>
            </a:r>
            <a:endParaRPr lang="en-GB" dirty="0"/>
          </a:p>
          <a:p>
            <a:endParaRPr lang="en-GB" dirty="0"/>
          </a:p>
        </p:txBody>
      </p:sp>
    </p:spTree>
    <p:extLst>
      <p:ext uri="{BB962C8B-B14F-4D97-AF65-F5344CB8AC3E}">
        <p14:creationId xmlns:p14="http://schemas.microsoft.com/office/powerpoint/2010/main" val="3394678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 Client</a:t>
            </a:r>
            <a:endParaRPr lang="en-GB" dirty="0"/>
          </a:p>
        </p:txBody>
      </p:sp>
      <p:sp>
        <p:nvSpPr>
          <p:cNvPr id="3" name="Content Placeholder 2"/>
          <p:cNvSpPr>
            <a:spLocks noGrp="1"/>
          </p:cNvSpPr>
          <p:nvPr>
            <p:ph idx="1"/>
          </p:nvPr>
        </p:nvSpPr>
        <p:spPr/>
        <p:txBody>
          <a:bodyPr/>
          <a:lstStyle/>
          <a:p>
            <a:r>
              <a:rPr lang="en-GB" dirty="0" smtClean="0"/>
              <a:t>All software is held on the server and all processing is done by the server</a:t>
            </a:r>
          </a:p>
          <a:p>
            <a:r>
              <a:rPr lang="en-GB" dirty="0" smtClean="0"/>
              <a:t>Clients are often “dumb terminals” – little more than a keyboard, mouse and monitor</a:t>
            </a:r>
            <a:endParaRPr lang="en-GB" dirty="0"/>
          </a:p>
        </p:txBody>
      </p:sp>
    </p:spTree>
    <p:extLst>
      <p:ext uri="{BB962C8B-B14F-4D97-AF65-F5344CB8AC3E}">
        <p14:creationId xmlns:p14="http://schemas.microsoft.com/office/powerpoint/2010/main" val="988097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 Client +/-</a:t>
            </a:r>
            <a:endParaRPr lang="en-GB" dirty="0"/>
          </a:p>
        </p:txBody>
      </p:sp>
      <p:sp>
        <p:nvSpPr>
          <p:cNvPr id="3" name="Content Placeholder 2"/>
          <p:cNvSpPr>
            <a:spLocks noGrp="1"/>
          </p:cNvSpPr>
          <p:nvPr>
            <p:ph idx="1"/>
          </p:nvPr>
        </p:nvSpPr>
        <p:spPr/>
        <p:txBody>
          <a:bodyPr/>
          <a:lstStyle/>
          <a:p>
            <a:pPr marL="0" indent="0">
              <a:buNone/>
            </a:pPr>
            <a:r>
              <a:rPr lang="en-GB" b="1" dirty="0">
                <a:solidFill>
                  <a:schemeClr val="accent1">
                    <a:lumMod val="40000"/>
                    <a:lumOff val="60000"/>
                  </a:schemeClr>
                </a:solidFill>
              </a:rPr>
              <a:t>Benefits</a:t>
            </a:r>
          </a:p>
          <a:p>
            <a:r>
              <a:rPr lang="en-GB" dirty="0" smtClean="0"/>
              <a:t>Clients do little or no processing so older, cheaper and less powerful computers can be used</a:t>
            </a:r>
          </a:p>
          <a:p>
            <a:pPr marL="0" indent="0">
              <a:buNone/>
            </a:pPr>
            <a:r>
              <a:rPr lang="en-GB" b="1" dirty="0">
                <a:solidFill>
                  <a:schemeClr val="accent1">
                    <a:lumMod val="40000"/>
                    <a:lumOff val="60000"/>
                  </a:schemeClr>
                </a:solidFill>
              </a:rPr>
              <a:t>Drawbacks</a:t>
            </a:r>
          </a:p>
          <a:p>
            <a:r>
              <a:rPr lang="en-GB" dirty="0" smtClean="0"/>
              <a:t>If the network fails for any reason the client computers are unusable</a:t>
            </a:r>
          </a:p>
          <a:p>
            <a:r>
              <a:rPr lang="en-GB" dirty="0" smtClean="0"/>
              <a:t>Only suitable for online working</a:t>
            </a:r>
            <a:endParaRPr lang="en-GB" dirty="0"/>
          </a:p>
        </p:txBody>
      </p:sp>
    </p:spTree>
    <p:extLst>
      <p:ext uri="{BB962C8B-B14F-4D97-AF65-F5344CB8AC3E}">
        <p14:creationId xmlns:p14="http://schemas.microsoft.com/office/powerpoint/2010/main" val="73584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Web Applications</a:t>
            </a:r>
            <a:endParaRPr lang="en-GB" dirty="0"/>
          </a:p>
        </p:txBody>
      </p:sp>
      <p:sp>
        <p:nvSpPr>
          <p:cNvPr id="3" name="Text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836580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Web Applications</a:t>
            </a:r>
            <a:endParaRPr lang="en-GB" dirty="0"/>
          </a:p>
        </p:txBody>
      </p:sp>
      <p:sp>
        <p:nvSpPr>
          <p:cNvPr id="3" name="Content Placeholder 2"/>
          <p:cNvSpPr>
            <a:spLocks noGrp="1"/>
          </p:cNvSpPr>
          <p:nvPr>
            <p:ph idx="1"/>
          </p:nvPr>
        </p:nvSpPr>
        <p:spPr/>
        <p:txBody>
          <a:bodyPr/>
          <a:lstStyle/>
          <a:p>
            <a:r>
              <a:rPr lang="en-GB" dirty="0"/>
              <a:t>A web </a:t>
            </a:r>
            <a:r>
              <a:rPr lang="en-GB" dirty="0"/>
              <a:t>application e.g. </a:t>
            </a:r>
            <a:r>
              <a:rPr lang="en-GB" dirty="0"/>
              <a:t>online shopping uses the </a:t>
            </a:r>
            <a:r>
              <a:rPr lang="en-GB" b="1" dirty="0"/>
              <a:t>web browser of a client </a:t>
            </a:r>
            <a:r>
              <a:rPr lang="en-GB" dirty="0"/>
              <a:t>computer to run an </a:t>
            </a:r>
            <a:r>
              <a:rPr lang="en-GB" b="1" dirty="0"/>
              <a:t>applications stored on a </a:t>
            </a:r>
            <a:r>
              <a:rPr lang="en-GB" b="1" dirty="0" smtClean="0"/>
              <a:t>server</a:t>
            </a:r>
          </a:p>
          <a:p>
            <a:r>
              <a:rPr lang="en-GB" dirty="0"/>
              <a:t>In a business employees might access software through a web application e.g. Office 365</a:t>
            </a:r>
          </a:p>
          <a:p>
            <a:r>
              <a:rPr lang="en-GB" dirty="0" smtClean="0"/>
              <a:t>Both examples </a:t>
            </a:r>
            <a:r>
              <a:rPr lang="en-GB" dirty="0"/>
              <a:t>of a </a:t>
            </a:r>
            <a:r>
              <a:rPr lang="en-GB" b="1" dirty="0"/>
              <a:t>client server network</a:t>
            </a:r>
            <a:endParaRPr lang="en-GB" b="1" dirty="0"/>
          </a:p>
          <a:p>
            <a:endParaRPr lang="en-GB" dirty="0"/>
          </a:p>
        </p:txBody>
      </p:sp>
    </p:spTree>
    <p:extLst>
      <p:ext uri="{BB962C8B-B14F-4D97-AF65-F5344CB8AC3E}">
        <p14:creationId xmlns:p14="http://schemas.microsoft.com/office/powerpoint/2010/main" val="1181783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Protocols and Handshaking</a:t>
            </a:r>
            <a:endParaRPr lang="en-GB" dirty="0"/>
          </a:p>
        </p:txBody>
      </p:sp>
      <p:sp>
        <p:nvSpPr>
          <p:cNvPr id="3" name="Content Placeholder 2"/>
          <p:cNvSpPr>
            <a:spLocks noGrp="1"/>
          </p:cNvSpPr>
          <p:nvPr>
            <p:ph idx="1"/>
          </p:nvPr>
        </p:nvSpPr>
        <p:spPr/>
        <p:txBody>
          <a:bodyPr/>
          <a:lstStyle/>
          <a:p>
            <a:r>
              <a:rPr lang="en-GB" dirty="0" smtClean="0"/>
              <a:t>If two computers communicate they must send/receive data in an </a:t>
            </a:r>
            <a:r>
              <a:rPr lang="en-GB" b="1" u="sng" dirty="0" smtClean="0"/>
              <a:t>agreed format</a:t>
            </a:r>
          </a:p>
          <a:p>
            <a:r>
              <a:rPr lang="en-GB" dirty="0" smtClean="0"/>
              <a:t>The agreed communication method that both computers understand is called a </a:t>
            </a:r>
            <a:r>
              <a:rPr lang="en-GB" b="1" u="sng" dirty="0" smtClean="0"/>
              <a:t>protocol</a:t>
            </a:r>
          </a:p>
          <a:p>
            <a:r>
              <a:rPr lang="en-GB" dirty="0" smtClean="0"/>
              <a:t>The Internet uses two common protocols:</a:t>
            </a:r>
            <a:endParaRPr lang="en-GB" dirty="0"/>
          </a:p>
        </p:txBody>
      </p:sp>
    </p:spTree>
    <p:extLst>
      <p:ext uri="{BB962C8B-B14F-4D97-AF65-F5344CB8AC3E}">
        <p14:creationId xmlns:p14="http://schemas.microsoft.com/office/powerpoint/2010/main" val="25775631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89</TotalTime>
  <Words>540</Words>
  <Application>Microsoft Office PowerPoint</Application>
  <PresentationFormat>Widescreen</PresentationFormat>
  <Paragraphs>68</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Century Gothic</vt:lpstr>
      <vt:lpstr>Wingdings 2</vt:lpstr>
      <vt:lpstr>Quotable</vt:lpstr>
      <vt:lpstr>Networks 2</vt:lpstr>
      <vt:lpstr>Client-Sever Model</vt:lpstr>
      <vt:lpstr>Thick Client</vt:lpstr>
      <vt:lpstr>Thick Client +/-</vt:lpstr>
      <vt:lpstr>Thin Client</vt:lpstr>
      <vt:lpstr>Thin Client +/-</vt:lpstr>
      <vt:lpstr>Web Applications</vt:lpstr>
      <vt:lpstr>Web Applications</vt:lpstr>
      <vt:lpstr>Protocols and Handshaking</vt:lpstr>
      <vt:lpstr>IP/TCP</vt:lpstr>
      <vt:lpstr>3 Step Handshake</vt:lpstr>
      <vt:lpstr>3 Step Handshake</vt:lpstr>
      <vt:lpstr>3 Step Handshake</vt:lpstr>
      <vt:lpstr>Advantages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Bits and Bytes</dc:title>
  <dc:creator>Paul Burgess</dc:creator>
  <cp:lastModifiedBy>P Burgess</cp:lastModifiedBy>
  <cp:revision>11</cp:revision>
  <dcterms:created xsi:type="dcterms:W3CDTF">2017-02-25T19:43:42Z</dcterms:created>
  <dcterms:modified xsi:type="dcterms:W3CDTF">2017-03-28T07:33:29Z</dcterms:modified>
</cp:coreProperties>
</file>