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31" r:id="rId5"/>
    <p:sldId id="332" r:id="rId6"/>
    <p:sldId id="341" r:id="rId7"/>
    <p:sldId id="333" r:id="rId8"/>
    <p:sldId id="334" r:id="rId9"/>
    <p:sldId id="335" r:id="rId10"/>
    <p:sldId id="336" r:id="rId11"/>
    <p:sldId id="337" r:id="rId12"/>
    <p:sldId id="338" r:id="rId13"/>
    <p:sldId id="344" r:id="rId14"/>
    <p:sldId id="340" r:id="rId15"/>
    <p:sldId id="342" r:id="rId16"/>
    <p:sldId id="343" r:id="rId17"/>
    <p:sldId id="314" r:id="rId18"/>
    <p:sldId id="346" r:id="rId19"/>
  </p:sldIdLst>
  <p:sldSz cx="9144000" cy="6858000" type="screen4x3"/>
  <p:notesSz cx="7102475" cy="8991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99FF"/>
    <a:srgbClr val="0000FF"/>
    <a:srgbClr val="FFCCCC"/>
    <a:srgbClr val="FF9966"/>
    <a:srgbClr val="99CCFF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89978-52CD-4001-A578-63F21054A087}" v="249" dt="2024-10-15T14:01:25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086" y="82"/>
      </p:cViewPr>
      <p:guideLst>
        <p:guide orient="horz" pos="283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37341E-B065-4EEF-994F-CE8061CCD7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423445" y="0"/>
            <a:ext cx="16790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Y11SS5.0</a:t>
            </a:r>
          </a:p>
        </p:txBody>
      </p:sp>
    </p:spTree>
    <p:extLst>
      <p:ext uri="{BB962C8B-B14F-4D97-AF65-F5344CB8AC3E}">
        <p14:creationId xmlns:p14="http://schemas.microsoft.com/office/powerpoint/2010/main" val="366899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6200" y="685800"/>
            <a:ext cx="44704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67200"/>
            <a:ext cx="525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8534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002A5C-B49C-47F8-8FA6-26FFDEEE1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70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19C8-00D3-44E8-9DC4-7A23A2E5D7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11EEB-04C9-436D-B248-632CF4D78B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885E-95A0-4398-81EC-D3ED9CF8D194}" type="datetime1">
              <a:rPr lang="en-GB"/>
              <a:pPr>
                <a:defRPr/>
              </a:pPr>
              <a:t>15/10/2024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CF4B8-0F3C-43BB-8208-31C3249B74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85860"/>
            <a:ext cx="7772400" cy="4857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B963F-62B9-4F75-8888-5E5DEAC6E7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677BD-97C8-4E2D-B8EF-8A29F05CB9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F3FDC-726E-4BE6-8F7D-D4B7D43FE0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496-08AF-415F-888B-D68C46DB35B1}" type="datetime1">
              <a:rPr lang="en-GB"/>
              <a:pPr>
                <a:defRPr/>
              </a:pPr>
              <a:t>15/10/2024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8E64F-D91F-4785-9321-1D92EC6A5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42A1-BE1D-40D5-8593-466D476C4C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EF2-796B-41B8-B010-F0699A99D0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550E34-CF9A-4A25-ADD2-1726D505F14F}" type="slidenum">
              <a:rPr lang="en-GB" smtClean="0"/>
              <a:pPr>
                <a:defRPr/>
              </a:pPr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E1003-0D1D-4CD5-A174-F25BB8567E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2910" y="142873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40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>
          <a:solidFill>
            <a:srgbClr val="FFFF00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lmslowhigh.fireflycloud.net/physics-1/textbooks-and-revision-guid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A Level Physics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38DBE9D-B227-4D61-A517-FFEE4B159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Joining in September next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462E1-781A-4949-B6F5-8F37B1C8B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9" y="5996963"/>
            <a:ext cx="632321" cy="817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180" y="6092741"/>
            <a:ext cx="632321" cy="626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A49565-A934-4615-A569-3B8D03536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121" y="238606"/>
            <a:ext cx="1885757" cy="1961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43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8767-3C8B-4A46-B5F0-6838E807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 Level Physics Online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8E7F75-CD4F-4254-9B7C-4B916A672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888" y="980728"/>
            <a:ext cx="5328592" cy="49266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BA0E22-9E0A-4F04-B63B-0560F73A2773}"/>
              </a:ext>
            </a:extLst>
          </p:cNvPr>
          <p:cNvSpPr txBox="1"/>
          <p:nvPr/>
        </p:nvSpPr>
        <p:spPr>
          <a:xfrm>
            <a:off x="196658" y="1340768"/>
            <a:ext cx="3115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site has hundreds of videos, and resources for you to download, to help you prepare for your A Level Physics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3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4541-72E0-4371-A74D-34E74054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books might I need?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8AA0FD-4472-4AB2-8559-7B1200A0F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14" t="41214" r="42443" b="22364"/>
          <a:stretch/>
        </p:blipFill>
        <p:spPr>
          <a:xfrm>
            <a:off x="5116378" y="1241300"/>
            <a:ext cx="3488110" cy="4779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88A80B-44C0-41B5-9BF4-D698B9AA2C87}"/>
              </a:ext>
            </a:extLst>
          </p:cNvPr>
          <p:cNvSpPr txBox="1"/>
          <p:nvPr/>
        </p:nvSpPr>
        <p:spPr>
          <a:xfrm>
            <a:off x="539512" y="141277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Physics A Level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 University Press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Breithaupt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39775-D2FE-4AE8-B382-D85BF51D66CD}"/>
              </a:ext>
            </a:extLst>
          </p:cNvPr>
          <p:cNvSpPr txBox="1"/>
          <p:nvPr/>
        </p:nvSpPr>
        <p:spPr>
          <a:xfrm>
            <a:off x="539512" y="3552344"/>
            <a:ext cx="3672408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to suggested books on Firefly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links to Amazon</a:t>
            </a:r>
          </a:p>
        </p:txBody>
      </p:sp>
    </p:spTree>
    <p:extLst>
      <p:ext uri="{BB962C8B-B14F-4D97-AF65-F5344CB8AC3E}">
        <p14:creationId xmlns:p14="http://schemas.microsoft.com/office/powerpoint/2010/main" val="128085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C913-851E-42C1-A8A0-9AD9D8DC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en-GB" dirty="0"/>
              <a:t>Have I mentioned </a:t>
            </a:r>
            <a:r>
              <a:rPr lang="en-GB" dirty="0">
                <a:solidFill>
                  <a:srgbClr val="92D050"/>
                </a:solidFill>
              </a:rPr>
              <a:t>Isaac Physics?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78FD61-D3BB-130A-6F5F-5A66F85D5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262" y="1285875"/>
            <a:ext cx="6529751" cy="4857750"/>
          </a:xfrm>
        </p:spPr>
      </p:pic>
    </p:spTree>
    <p:extLst>
      <p:ext uri="{BB962C8B-B14F-4D97-AF65-F5344CB8AC3E}">
        <p14:creationId xmlns:p14="http://schemas.microsoft.com/office/powerpoint/2010/main" val="87921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F10CA7-72FD-469D-8178-CF2B683D0F02}"/>
              </a:ext>
            </a:extLst>
          </p:cNvPr>
          <p:cNvSpPr txBox="1"/>
          <p:nvPr/>
        </p:nvSpPr>
        <p:spPr>
          <a:xfrm>
            <a:off x="1259632" y="6519446"/>
            <a:ext cx="6043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https://wilmslowhigh.fireflycloud.net/physics-1/revision-resources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DDEF6-4024-561E-2B10-893FBC6E9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08" y="0"/>
            <a:ext cx="6815375" cy="65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"/>
          <a:stretch/>
        </p:blipFill>
        <p:spPr>
          <a:xfrm>
            <a:off x="0" y="1446459"/>
            <a:ext cx="9147220" cy="4554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9495" y="327170"/>
            <a:ext cx="6343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workshop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1021" y="5319547"/>
            <a:ext cx="494520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latin typeface="Brush Script MT" panose="03060802040406070304" pitchFamily="66" charset="0"/>
              </a:rPr>
              <a:t>Drop in. Don’t drop out.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5265" y="2924944"/>
            <a:ext cx="5184576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104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lunchtime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Tuesday, after school 3.15 pm to 4 pm</a:t>
            </a:r>
          </a:p>
        </p:txBody>
      </p:sp>
    </p:spTree>
    <p:extLst>
      <p:ext uri="{BB962C8B-B14F-4D97-AF65-F5344CB8AC3E}">
        <p14:creationId xmlns:p14="http://schemas.microsoft.com/office/powerpoint/2010/main" val="410214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32B4-9C75-7B55-2D29-794EEBCE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Mondays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C66D2-2F31-F5FE-B5BE-429494ADA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students get part-time jobs in year 12.</a:t>
            </a:r>
          </a:p>
          <a:p>
            <a:r>
              <a:rPr lang="en-US" dirty="0"/>
              <a:t>Some students even keep them going into year 13… this is almost always </a:t>
            </a:r>
            <a:r>
              <a:rPr lang="en-US" dirty="0">
                <a:solidFill>
                  <a:srgbClr val="FFFF00"/>
                </a:solidFill>
              </a:rPr>
              <a:t>not a good idea</a:t>
            </a:r>
            <a:r>
              <a:rPr lang="en-US" dirty="0"/>
              <a:t>.</a:t>
            </a:r>
          </a:p>
          <a:p>
            <a:r>
              <a:rPr lang="en-US" dirty="0"/>
              <a:t>If you do have to do this in year 12 or 13, make sure that you keep </a:t>
            </a:r>
            <a:r>
              <a:rPr lang="en-US" dirty="0">
                <a:solidFill>
                  <a:srgbClr val="FFFF00"/>
                </a:solidFill>
              </a:rPr>
              <a:t>Monday after school </a:t>
            </a:r>
            <a:r>
              <a:rPr lang="en-US" dirty="0"/>
              <a:t>(until 5:15 pm free, as you will need this for </a:t>
            </a:r>
            <a:r>
              <a:rPr lang="en-US" dirty="0">
                <a:solidFill>
                  <a:srgbClr val="FFFF00"/>
                </a:solidFill>
              </a:rPr>
              <a:t>Exam Mondays</a:t>
            </a:r>
          </a:p>
          <a:p>
            <a:pPr lvl="1"/>
            <a:r>
              <a:rPr lang="en-US" dirty="0"/>
              <a:t>We will be scheduling some exams for this slot.</a:t>
            </a:r>
          </a:p>
          <a:p>
            <a:pPr lvl="1"/>
            <a:r>
              <a:rPr lang="en-US" dirty="0"/>
              <a:t>This is the single most important time of the week for you, outside lessons. </a:t>
            </a:r>
          </a:p>
          <a:p>
            <a:pPr lvl="1"/>
            <a:r>
              <a:rPr lang="en-US" dirty="0"/>
              <a:t>When you can practice doing the things you will need to do in the exam hall.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9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109A-50BA-4CA3-B1DF-9FEDC3DA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02FD3-54D7-439F-8A75-99C9AF5CF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Preferred entry requirements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7 in physics and 7 in another science</a:t>
            </a:r>
          </a:p>
          <a:p>
            <a:pPr lvl="2"/>
            <a:r>
              <a:rPr lang="en-GB" dirty="0"/>
              <a:t>or 7-7 in dual award science</a:t>
            </a:r>
          </a:p>
          <a:p>
            <a:pPr lvl="1"/>
            <a:r>
              <a:rPr lang="en-GB" dirty="0"/>
              <a:t>7 in Maths</a:t>
            </a:r>
          </a:p>
          <a:p>
            <a:r>
              <a:rPr lang="en-GB" dirty="0">
                <a:solidFill>
                  <a:srgbClr val="FFFF00"/>
                </a:solidFill>
              </a:rPr>
              <a:t>Minimum Entry requirements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6 in Physics and 6 in another science</a:t>
            </a:r>
          </a:p>
          <a:p>
            <a:pPr lvl="2"/>
            <a:r>
              <a:rPr lang="en-GB" dirty="0"/>
              <a:t>or 6-6 in dual award science</a:t>
            </a:r>
          </a:p>
          <a:p>
            <a:pPr lvl="1"/>
            <a:r>
              <a:rPr lang="en-GB" dirty="0"/>
              <a:t>6 in Maths and 5 in English</a:t>
            </a:r>
          </a:p>
          <a:p>
            <a:pPr lvl="1"/>
            <a:endParaRPr lang="en-GB" dirty="0"/>
          </a:p>
          <a:p>
            <a:r>
              <a:rPr lang="en-GB" dirty="0"/>
              <a:t>Hard work.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15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8A8D-BEB4-44D2-9FFB-7E94DAA7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What’s different to GCSE Physics?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902B4-B3CE-49A7-90A3-D38476585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harder,</a:t>
            </a:r>
          </a:p>
          <a:p>
            <a:r>
              <a:rPr lang="en-GB" dirty="0"/>
              <a:t>but less boring.</a:t>
            </a:r>
          </a:p>
          <a:p>
            <a:r>
              <a:rPr lang="en-GB" dirty="0"/>
              <a:t>More mathematical, </a:t>
            </a:r>
          </a:p>
          <a:p>
            <a:pPr lvl="1"/>
            <a:r>
              <a:rPr lang="en-GB" dirty="0"/>
              <a:t>we prefer that you also take A Level Maths</a:t>
            </a:r>
          </a:p>
          <a:p>
            <a:pPr lvl="2"/>
            <a:r>
              <a:rPr lang="en-GB" dirty="0"/>
              <a:t>Much common material</a:t>
            </a:r>
          </a:p>
          <a:p>
            <a:pPr lvl="2"/>
            <a:r>
              <a:rPr lang="en-GB" dirty="0"/>
              <a:t>More algebra practice </a:t>
            </a:r>
          </a:p>
          <a:p>
            <a:r>
              <a:rPr lang="en-GB" dirty="0"/>
              <a:t>Outside lessons, you’re expected to spend </a:t>
            </a:r>
            <a:r>
              <a:rPr lang="en-GB" b="1" i="1" dirty="0"/>
              <a:t>at least </a:t>
            </a:r>
            <a:r>
              <a:rPr lang="en-GB" dirty="0"/>
              <a:t>5 hours working on physics each week.</a:t>
            </a:r>
          </a:p>
        </p:txBody>
      </p:sp>
    </p:spTree>
    <p:extLst>
      <p:ext uri="{BB962C8B-B14F-4D97-AF65-F5344CB8AC3E}">
        <p14:creationId xmlns:p14="http://schemas.microsoft.com/office/powerpoint/2010/main" val="27840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2F59-4ABB-406C-AE80-E9EC07D7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7FADC-26A3-4D3E-A092-9CB149BB3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14422"/>
            <a:ext cx="3810000" cy="488157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FFFF00"/>
                </a:solidFill>
              </a:rPr>
              <a:t>Year 12</a:t>
            </a:r>
          </a:p>
          <a:p>
            <a:r>
              <a:rPr lang="en-GB" dirty="0"/>
              <a:t>Uncertainties</a:t>
            </a:r>
          </a:p>
          <a:p>
            <a:r>
              <a:rPr lang="en-GB" dirty="0"/>
              <a:t>Particle Physics</a:t>
            </a:r>
          </a:p>
          <a:p>
            <a:r>
              <a:rPr lang="en-GB" dirty="0"/>
              <a:t>Quantum Physics</a:t>
            </a:r>
          </a:p>
          <a:p>
            <a:r>
              <a:rPr lang="en-GB" dirty="0"/>
              <a:t>Mechanics and materials</a:t>
            </a:r>
          </a:p>
          <a:p>
            <a:r>
              <a:rPr lang="en-GB" dirty="0"/>
              <a:t>Waves and Optics</a:t>
            </a:r>
          </a:p>
          <a:p>
            <a:r>
              <a:rPr lang="en-GB" dirty="0"/>
              <a:t>Electricity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71B001-6AD8-41A4-BB4B-B26B664B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3810000" cy="488157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FFFF00"/>
                </a:solidFill>
              </a:rPr>
              <a:t>Year 13</a:t>
            </a:r>
          </a:p>
          <a:p>
            <a:r>
              <a:rPr lang="en-GB" dirty="0"/>
              <a:t>Periodic motion</a:t>
            </a:r>
          </a:p>
          <a:p>
            <a:r>
              <a:rPr lang="en-GB" dirty="0"/>
              <a:t>Thermal Physics</a:t>
            </a:r>
          </a:p>
          <a:p>
            <a:r>
              <a:rPr lang="en-GB" dirty="0"/>
              <a:t>Nuclear Physics</a:t>
            </a:r>
          </a:p>
          <a:p>
            <a:r>
              <a:rPr lang="en-GB" dirty="0"/>
              <a:t>Fields</a:t>
            </a:r>
          </a:p>
          <a:p>
            <a:pPr lvl="1"/>
            <a:r>
              <a:rPr lang="en-GB" dirty="0"/>
              <a:t>Gravitational</a:t>
            </a:r>
          </a:p>
          <a:p>
            <a:pPr lvl="1"/>
            <a:r>
              <a:rPr lang="en-GB" dirty="0"/>
              <a:t>Electric</a:t>
            </a:r>
          </a:p>
          <a:p>
            <a:pPr lvl="1"/>
            <a:r>
              <a:rPr lang="en-GB" dirty="0"/>
              <a:t>Magnetic</a:t>
            </a:r>
          </a:p>
          <a:p>
            <a:pPr lvl="1"/>
            <a:r>
              <a:rPr lang="en-GB" dirty="0"/>
              <a:t>Capacitors</a:t>
            </a:r>
          </a:p>
          <a:p>
            <a:r>
              <a:rPr lang="en-GB" dirty="0"/>
              <a:t>Astrophysics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5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CC0A54-BFB4-48CD-8CB5-C70D82E4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examinations will I take?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4D392-0D52-42FC-9FC7-58075649A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14422"/>
            <a:ext cx="2505075" cy="524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7A61A2-5F82-4B89-8A19-77AF5D464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232423"/>
            <a:ext cx="2486025" cy="5248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52B01B-F933-44C0-BD20-1F9CB75D3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623" y="1232423"/>
            <a:ext cx="24860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E4D6-70AA-4240-90FC-B58BBE66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coursework is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AB842-0E71-4B49-8D56-F44852C6E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Practical skills are assessed in a number of practical activities throughout the course</a:t>
            </a:r>
          </a:p>
          <a:p>
            <a:r>
              <a:rPr lang="en-GB" dirty="0"/>
              <a:t>“</a:t>
            </a:r>
            <a:r>
              <a:rPr lang="en-GB" dirty="0">
                <a:solidFill>
                  <a:srgbClr val="FFFF00"/>
                </a:solidFill>
              </a:rPr>
              <a:t>Practical Endorsement</a:t>
            </a:r>
            <a:r>
              <a:rPr lang="en-GB" dirty="0"/>
              <a:t>” is pass or fail and is separate to the A level grade </a:t>
            </a:r>
          </a:p>
          <a:p>
            <a:pPr lvl="1"/>
            <a:r>
              <a:rPr lang="en-GB" dirty="0"/>
              <a:t>Based on twelve compulsory practicals, six per year.</a:t>
            </a:r>
          </a:p>
          <a:p>
            <a:pPr lvl="1"/>
            <a:r>
              <a:rPr lang="en-GB" dirty="0"/>
              <a:t>Necessary if you wish to study for a science degree at University.</a:t>
            </a:r>
          </a:p>
        </p:txBody>
      </p:sp>
    </p:spTree>
    <p:extLst>
      <p:ext uri="{BB962C8B-B14F-4D97-AF65-F5344CB8AC3E}">
        <p14:creationId xmlns:p14="http://schemas.microsoft.com/office/powerpoint/2010/main" val="29963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CB53-9248-425D-B282-1442C383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12 Required practicals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572979-1C2D-48E4-8151-82EBA6A6F5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9444" r="5553" b="10199"/>
          <a:stretch/>
        </p:blipFill>
        <p:spPr bwMode="auto">
          <a:xfrm>
            <a:off x="1475656" y="980728"/>
            <a:ext cx="5976664" cy="56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2D85FD-4E7D-4266-9696-F7F2D80D894A}"/>
              </a:ext>
            </a:extLst>
          </p:cNvPr>
          <p:cNvSpPr/>
          <p:nvPr/>
        </p:nvSpPr>
        <p:spPr>
          <a:xfrm>
            <a:off x="1475656" y="1946194"/>
            <a:ext cx="5976664" cy="2202886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4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F3E0-63E0-4381-8B57-88916CC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teachers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1583D6-197B-48BC-BEA9-E0F6E6000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217626"/>
            <a:ext cx="8209766" cy="437161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4D4457-D33A-4077-9E40-92D999481FF1}"/>
              </a:ext>
            </a:extLst>
          </p:cNvPr>
          <p:cNvSpPr txBox="1"/>
          <p:nvPr/>
        </p:nvSpPr>
        <p:spPr>
          <a:xfrm>
            <a:off x="1535656" y="5602437"/>
            <a:ext cx="6072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typical schedule, it differs from year to year</a:t>
            </a:r>
            <a:endParaRPr lang="en-GB" sz="2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2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0BAA-A752-4D7F-97D1-57BE33B5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6045A-4735-406F-A6C5-A4752FAD2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Folder(s)</a:t>
            </a:r>
          </a:p>
          <a:p>
            <a:r>
              <a:rPr lang="en-GB" dirty="0"/>
              <a:t>A4 lined paper</a:t>
            </a:r>
          </a:p>
          <a:p>
            <a:r>
              <a:rPr lang="en-GB" dirty="0"/>
              <a:t>Dividers</a:t>
            </a:r>
          </a:p>
          <a:p>
            <a:r>
              <a:rPr lang="en-GB" dirty="0"/>
              <a:t>Pen, pencil, ruler, calculator</a:t>
            </a:r>
          </a:p>
          <a:p>
            <a:r>
              <a:rPr lang="en-GB" dirty="0"/>
              <a:t>Year 12 Lab book </a:t>
            </a:r>
          </a:p>
          <a:p>
            <a:endParaRPr lang="en-GB" dirty="0"/>
          </a:p>
          <a:p>
            <a:r>
              <a:rPr lang="en-GB" dirty="0"/>
              <a:t>Isaac Physics textbook (£2*) 			</a:t>
            </a:r>
            <a:r>
              <a:rPr lang="en-GB" sz="1600" dirty="0"/>
              <a:t>	(optional)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59F08-FA70-451E-98E8-44D2E840A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8" t="20469" r="36164" b="9641"/>
          <a:stretch/>
        </p:blipFill>
        <p:spPr>
          <a:xfrm rot="20901733">
            <a:off x="6262963" y="1053949"/>
            <a:ext cx="2425960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A954A-0FEF-4E8B-BBBA-3F33CB138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025">
            <a:off x="6624782" y="3406016"/>
            <a:ext cx="2016224" cy="3022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02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74bb5056-71c6-4d54-bb36-558cc8d3c1fc">
      <UserInfo>
        <DisplayName/>
        <AccountId xsi:nil="true"/>
        <AccountType/>
      </UserInfo>
    </Owner>
    <Teachers xmlns="74bb5056-71c6-4d54-bb36-558cc8d3c1fc">
      <UserInfo>
        <DisplayName/>
        <AccountId xsi:nil="true"/>
        <AccountType/>
      </UserInfo>
    </Teachers>
    <LMS_Mappings xmlns="74bb5056-71c6-4d54-bb36-558cc8d3c1fc" xsi:nil="true"/>
    <Math_Settings xmlns="74bb5056-71c6-4d54-bb36-558cc8d3c1fc" xsi:nil="true"/>
    <Invited_Teachers xmlns="74bb5056-71c6-4d54-bb36-558cc8d3c1fc" xsi:nil="true"/>
    <DefaultSectionNames xmlns="74bb5056-71c6-4d54-bb36-558cc8d3c1fc" xsi:nil="true"/>
    <Templates xmlns="74bb5056-71c6-4d54-bb36-558cc8d3c1fc" xsi:nil="true"/>
    <Self_Registration_Enabled xmlns="74bb5056-71c6-4d54-bb36-558cc8d3c1fc" xsi:nil="true"/>
    <FolderType xmlns="74bb5056-71c6-4d54-bb36-558cc8d3c1fc" xsi:nil="true"/>
    <Students xmlns="74bb5056-71c6-4d54-bb36-558cc8d3c1fc">
      <UserInfo>
        <DisplayName/>
        <AccountId xsi:nil="true"/>
        <AccountType/>
      </UserInfo>
    </Students>
    <Student_Groups xmlns="74bb5056-71c6-4d54-bb36-558cc8d3c1fc">
      <UserInfo>
        <DisplayName/>
        <AccountId xsi:nil="true"/>
        <AccountType/>
      </UserInfo>
    </Student_Groups>
    <Invited_Students xmlns="74bb5056-71c6-4d54-bb36-558cc8d3c1fc" xsi:nil="true"/>
    <IsNotebookLocked xmlns="74bb5056-71c6-4d54-bb36-558cc8d3c1fc" xsi:nil="true"/>
    <Is_Collaboration_Space_Locked xmlns="74bb5056-71c6-4d54-bb36-558cc8d3c1fc" xsi:nil="true"/>
    <Has_Teacher_Only_SectionGroup xmlns="74bb5056-71c6-4d54-bb36-558cc8d3c1fc" xsi:nil="true"/>
    <NotebookType xmlns="74bb5056-71c6-4d54-bb36-558cc8d3c1fc" xsi:nil="true"/>
    <CultureName xmlns="74bb5056-71c6-4d54-bb36-558cc8d3c1fc" xsi:nil="true"/>
    <Distribution_Groups xmlns="74bb5056-71c6-4d54-bb36-558cc8d3c1fc" xsi:nil="true"/>
    <AppVersion xmlns="74bb5056-71c6-4d54-bb36-558cc8d3c1fc" xsi:nil="true"/>
    <TeamsChannelId xmlns="74bb5056-71c6-4d54-bb36-558cc8d3c1fc" xsi:nil="true"/>
    <Teams_Channel_Section_Location xmlns="74bb5056-71c6-4d54-bb36-558cc8d3c1fc" xsi:nil="true"/>
    <_activity xmlns="74bb5056-71c6-4d54-bb36-558cc8d3c1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6DFA5B258844BBC28CA4AB721A8AB" ma:contentTypeVersion="39" ma:contentTypeDescription="Create a new document." ma:contentTypeScope="" ma:versionID="c88c60f9805348008c4180de16f152f6">
  <xsd:schema xmlns:xsd="http://www.w3.org/2001/XMLSchema" xmlns:xs="http://www.w3.org/2001/XMLSchema" xmlns:p="http://schemas.microsoft.com/office/2006/metadata/properties" xmlns:ns3="0ff13fa5-a5f0-40d6-9166-27e3b1c5d8a8" xmlns:ns4="74bb5056-71c6-4d54-bb36-558cc8d3c1fc" targetNamespace="http://schemas.microsoft.com/office/2006/metadata/properties" ma:root="true" ma:fieldsID="c9632d683ecf99cb8232bbc3b99375e6" ns3:_="" ns4:_="">
    <xsd:import namespace="0ff13fa5-a5f0-40d6-9166-27e3b1c5d8a8"/>
    <xsd:import namespace="74bb5056-71c6-4d54-bb36-558cc8d3c1f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13fa5-a5f0-40d6-9166-27e3b1c5d8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b5056-71c6-4d54-bb36-558cc8d3c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48F90B-7B63-45C4-A57B-1ACA9C63E9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6BE92-6CF1-420B-9730-6E946ABE8B25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74bb5056-71c6-4d54-bb36-558cc8d3c1fc"/>
    <ds:schemaRef ds:uri="0ff13fa5-a5f0-40d6-9166-27e3b1c5d8a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AA8699-A4D7-4539-B87A-18E78B70B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f13fa5-a5f0-40d6-9166-27e3b1c5d8a8"/>
    <ds:schemaRef ds:uri="74bb5056-71c6-4d54-bb36-558cc8d3c1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3115</TotalTime>
  <Words>455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Brush Script MT</vt:lpstr>
      <vt:lpstr>Comic Sans MS</vt:lpstr>
      <vt:lpstr>Times New Roman</vt:lpstr>
      <vt:lpstr>Blank presentation</vt:lpstr>
      <vt:lpstr>A Level Physics</vt:lpstr>
      <vt:lpstr>Course requirements</vt:lpstr>
      <vt:lpstr>What’s different to GCSE Physics?</vt:lpstr>
      <vt:lpstr>Subject content</vt:lpstr>
      <vt:lpstr>What examinations will I take?</vt:lpstr>
      <vt:lpstr>What coursework is there?</vt:lpstr>
      <vt:lpstr>The 12 Required practicals</vt:lpstr>
      <vt:lpstr>Two teachers</vt:lpstr>
      <vt:lpstr>What will you need?</vt:lpstr>
      <vt:lpstr>A Level Physics Online</vt:lpstr>
      <vt:lpstr>What books might I need?</vt:lpstr>
      <vt:lpstr>Have I mentioned Isaac Physics?</vt:lpstr>
      <vt:lpstr>PowerPoint Presentation</vt:lpstr>
      <vt:lpstr>PowerPoint Presentation</vt:lpstr>
      <vt:lpstr>Exam Mondays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 and Beyond</dc:title>
  <dc:creator>NDavies@wilmslowhigh.cheshire.sch.uk</dc:creator>
  <cp:lastModifiedBy>N Davies</cp:lastModifiedBy>
  <cp:revision>228</cp:revision>
  <dcterms:created xsi:type="dcterms:W3CDTF">2001-11-21T19:38:15Z</dcterms:created>
  <dcterms:modified xsi:type="dcterms:W3CDTF">2024-10-15T14:01:26Z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0x01010042A6DFA5B258844BBC28CA4AB721A8AB</vt:lpwstr>
  </property>
</Properties>
</file>