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58" r:id="rId5"/>
    <p:sldId id="372" r:id="rId6"/>
    <p:sldId id="370" r:id="rId7"/>
    <p:sldId id="371" r:id="rId8"/>
    <p:sldId id="373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4" r:id="rId20"/>
    <p:sldId id="375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05"/>
    <a:srgbClr val="AE40ED"/>
    <a:srgbClr val="FF8AD8"/>
    <a:srgbClr val="FFFFFF"/>
    <a:srgbClr val="EC1FF0"/>
    <a:srgbClr val="F79E45"/>
    <a:srgbClr val="012346"/>
    <a:srgbClr val="FF2600"/>
    <a:srgbClr val="FFD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E9B6F-7863-A644-94ED-D3E8A869DB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683B2-1058-1041-B339-F4D8A08A5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1EBE-06D5-774D-89E1-305AEFBDF9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DD36B-C195-884E-B262-C0F9FC31E2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8B38F-DC95-5043-BCEF-4BACC0132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68B9-8060-C14B-98E7-FEEC0F1F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34618-848D-AF4D-9723-669953F5A80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B07B-8C6C-B04D-8342-731C16DB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elcome Slide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green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2EBEF89-5473-9E5E-7732-5409A3CC5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284D7-D4AE-469A-A169-F352E0AE1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9475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WELCOME TO WILMSLOW HIGH SCHOOL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4C10-11E4-4662-B149-9661654D05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74277"/>
            <a:ext cx="9144000" cy="597877"/>
          </a:xfrm>
        </p:spPr>
        <p:txBody>
          <a:bodyPr/>
          <a:lstStyle>
            <a:lvl1pPr marL="0" indent="0" algn="ctr">
              <a:buNone/>
              <a:defRPr sz="2400" b="0" i="0" spc="30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EVENT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64934D6-FFC6-8066-5DAF-1BE05476BF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94" y="4748958"/>
            <a:ext cx="3465212" cy="16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9059-EE6A-446D-9B40-EA67C149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593E-D264-4C30-BC8F-4B725F557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65C7-1903-44ED-A9D6-720A6C08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08D9B-EA3F-41D4-AD74-132ADCAC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EFDA8-A95E-4667-A490-19691882D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72606-547A-461F-95E9-B8B69F37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5A-C445-4F27-B368-05E97B3ACEA2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CC840-68B1-4FE3-9871-000F7B65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6C234-0BA9-4130-8C95-C38C2CE8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2985-03AF-4C6A-9962-2DE219480B1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9B10F13-0934-D5E7-67F1-201BFE535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A5194BE-1FE1-C9F6-B9F0-F6E1B3A10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green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2EBEF89-5473-9E5E-7732-5409A3CC5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FF70EDB-58F4-A862-16DC-DA3366D150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46100"/>
            <a:ext cx="2290462" cy="5273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4882AB2-D9F8-E506-4898-FD0B7E28F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18492"/>
            <a:ext cx="10515600" cy="1295246"/>
          </a:xfrm>
        </p:spPr>
        <p:txBody>
          <a:bodyPr>
            <a:normAutofit/>
          </a:bodyPr>
          <a:lstStyle>
            <a:lvl1pPr algn="ctr">
              <a:defRPr sz="4000" b="1" i="0" spc="300">
                <a:solidFill>
                  <a:schemeClr val="bg1"/>
                </a:solidFill>
                <a:latin typeface="Brandon Grotesque Bold" panose="020B0503020203060202" pitchFamily="34" charset="77"/>
              </a:defRPr>
            </a:lvl1pPr>
          </a:lstStyle>
          <a:p>
            <a:r>
              <a:rPr lang="en-GB"/>
              <a:t>NEW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B412-B786-4ACA-9E07-55C4A211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2EE8-C194-44AE-82FF-40618A90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14B1025-1DB8-8AE7-ADCD-CBB0C4566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7" y="6011528"/>
            <a:ext cx="2290462" cy="527384"/>
          </a:xfrm>
          <a:prstGeom prst="rect">
            <a:avLst/>
          </a:prstGeom>
        </p:spPr>
      </p:pic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4581472A-D6EE-BFFE-8162-9FC765890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9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B412-B786-4ACA-9E07-55C4A211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2EE8-C194-44AE-82FF-40618A90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DA864-E6C4-4933-8B68-F4A1B6A6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2985-03AF-4C6A-9962-2DE219480B1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14B1025-1DB8-8AE7-ADCD-CBB0C4566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46100"/>
            <a:ext cx="2290462" cy="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E520-9DDF-4986-A4E6-3BBF9BB4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D8CA2-F24A-41E7-8AB5-A650E0753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D8202-4B3F-42B9-8196-12E9CB833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9EDBA565-0677-8927-6CE0-D6A0A5927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E520-9DDF-4986-A4E6-3BBF9BB4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D8CA2-F24A-41E7-8AB5-A650E0753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D8202-4B3F-42B9-8196-12E9CB833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9EDBA565-0677-8927-6CE0-D6A0A5927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D6540D8-E005-9EA7-34BD-8D3216EB8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46100"/>
            <a:ext cx="2290462" cy="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80D4-A9F4-4C51-9B14-405B7F38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C62-2EB9-4870-A9C6-9FF5600D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84FA4-21BA-4EBF-ADEF-BED1FFD24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EDCD2505-6CDD-AF3C-8DB4-34CA4934A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3EA-81DD-4E44-B414-42F0753C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0FF7D-D123-4D09-B0DD-4A959896D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4345A-5693-4FC1-A6BA-D5F812C57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45600F7B-1C25-8E2E-5F16-2EB16307C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3EA-81DD-4E44-B414-42F0753C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0FF7D-D123-4D09-B0DD-4A959896D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4345A-5693-4FC1-A6BA-D5F812C57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45600F7B-1C25-8E2E-5F16-2EB16307C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" y="6176963"/>
            <a:ext cx="2087477" cy="480646"/>
          </a:xfrm>
          <a:prstGeom prst="rect">
            <a:avLst/>
          </a:prstGeom>
        </p:spPr>
      </p:pic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A2484C8D-F242-0CC9-663B-F367B156E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46100"/>
            <a:ext cx="2290462" cy="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F9748-B5E8-476C-ADC4-71496482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2B279-5146-45CE-A251-FAF6CE77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4D0E-4E32-4B5A-AA51-719E4EE64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F75A-C445-4F27-B368-05E97B3ACEA2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DA2A-8C33-4624-A9BB-0612FCAA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48323-58D9-485C-A003-A08623501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2985-03AF-4C6A-9962-2DE219480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7" r:id="rId2"/>
    <p:sldLayoutId id="2147483838" r:id="rId3"/>
    <p:sldLayoutId id="2147483650" r:id="rId4"/>
    <p:sldLayoutId id="2147483657" r:id="rId5"/>
    <p:sldLayoutId id="2147483839" r:id="rId6"/>
    <p:sldLayoutId id="2147483656" r:id="rId7"/>
    <p:sldLayoutId id="2147483652" r:id="rId8"/>
    <p:sldLayoutId id="2147483840" r:id="rId9"/>
    <p:sldLayoutId id="2147483653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484758" y="4142408"/>
            <a:ext cx="9660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Better short-term and long-term memory</a:t>
            </a:r>
          </a:p>
        </p:txBody>
      </p:sp>
    </p:spTree>
    <p:extLst>
      <p:ext uri="{BB962C8B-B14F-4D97-AF65-F5344CB8AC3E}">
        <p14:creationId xmlns:p14="http://schemas.microsoft.com/office/powerpoint/2010/main" val="39392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220597" y="4142408"/>
            <a:ext cx="10153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Stronger thinking skills: new neural networks.  Better creativity and imagination</a:t>
            </a:r>
          </a:p>
        </p:txBody>
      </p:sp>
    </p:spTree>
    <p:extLst>
      <p:ext uri="{BB962C8B-B14F-4D97-AF65-F5344CB8AC3E}">
        <p14:creationId xmlns:p14="http://schemas.microsoft.com/office/powerpoint/2010/main" val="34515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601661" y="4142408"/>
            <a:ext cx="1103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Improved concentration: better reading skills are linked to longer attention span  </a:t>
            </a:r>
          </a:p>
        </p:txBody>
      </p:sp>
    </p:spTree>
    <p:extLst>
      <p:ext uri="{BB962C8B-B14F-4D97-AF65-F5344CB8AC3E}">
        <p14:creationId xmlns:p14="http://schemas.microsoft.com/office/powerpoint/2010/main" val="28466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484758" y="4142408"/>
            <a:ext cx="966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Better writing and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10632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504097" y="4142408"/>
            <a:ext cx="9660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 calm space: a book is under your control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E78B6-7F57-CF4C-85A6-F22D58113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3606800"/>
            <a:ext cx="2375289" cy="23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275718" y="4049311"/>
            <a:ext cx="9660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Can be a free and healthy </a:t>
            </a:r>
            <a:r>
              <a:rPr lang="en-US" sz="4000" err="1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enertertainment</a:t>
            </a:r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D30C2-0AA0-1C45-A12E-436B21616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28" y="2064989"/>
            <a:ext cx="2663732" cy="38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6733212" y="5954827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it this Christmas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124079" y="4127883"/>
            <a:ext cx="10473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a day of reading for improvement</a:t>
            </a:r>
          </a:p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a day of reading for wellbeing</a:t>
            </a:r>
          </a:p>
        </p:txBody>
      </p:sp>
    </p:spTree>
    <p:extLst>
      <p:ext uri="{BB962C8B-B14F-4D97-AF65-F5344CB8AC3E}">
        <p14:creationId xmlns:p14="http://schemas.microsoft.com/office/powerpoint/2010/main" val="15707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3010" cy="2258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281680" y="5904027"/>
            <a:ext cx="901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20:20 reading: it can shape your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601661" y="2667551"/>
            <a:ext cx="10473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questionnaire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opening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books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menus of books in our library and beyond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mentors to support the reading </a:t>
            </a:r>
            <a:r>
              <a:rPr lang="en-US" sz="2800" err="1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800">
              <a:solidFill>
                <a:srgbClr val="FFE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presentation at the Year 7-9 Named Person Evening</a:t>
            </a:r>
          </a:p>
        </p:txBody>
      </p:sp>
    </p:spTree>
    <p:extLst>
      <p:ext uri="{BB962C8B-B14F-4D97-AF65-F5344CB8AC3E}">
        <p14:creationId xmlns:p14="http://schemas.microsoft.com/office/powerpoint/2010/main" val="11011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484758" y="4142408"/>
            <a:ext cx="9660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USA a 10% decline in reading habits over the last 40 years </a:t>
            </a:r>
          </a:p>
        </p:txBody>
      </p:sp>
    </p:spTree>
    <p:extLst>
      <p:ext uri="{BB962C8B-B14F-4D97-AF65-F5344CB8AC3E}">
        <p14:creationId xmlns:p14="http://schemas.microsoft.com/office/powerpoint/2010/main" val="21905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55949" y="3759747"/>
            <a:ext cx="966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have shaped my 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94DF7-EC65-0A49-BF3C-06CA5A8AC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96" y="2036014"/>
            <a:ext cx="2743200" cy="38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47CB9-41BA-6142-96CC-A1D982B37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79" y="4463080"/>
            <a:ext cx="2670499" cy="14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124079" y="4127883"/>
            <a:ext cx="10473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a day of reading for improvement</a:t>
            </a:r>
          </a:p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a day of reading for wellbeing</a:t>
            </a:r>
          </a:p>
        </p:txBody>
      </p:sp>
    </p:spTree>
    <p:extLst>
      <p:ext uri="{BB962C8B-B14F-4D97-AF65-F5344CB8AC3E}">
        <p14:creationId xmlns:p14="http://schemas.microsoft.com/office/powerpoint/2010/main" val="4282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3"/>
            <a:ext cx="7940352" cy="233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55949" y="2346899"/>
            <a:ext cx="966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20:20 is a habit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3D70F4-46F9-3C43-A514-4FB1F5B35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79" y="-4693"/>
            <a:ext cx="4244221" cy="4186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F5A25A-F94D-E64E-8FD5-F5B336921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53" y="3258833"/>
            <a:ext cx="4251647" cy="359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864B3D-7797-0E48-83CF-63B5BD8EE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19" y="2350143"/>
            <a:ext cx="3250500" cy="4507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B8781C-B71B-1D4B-9381-61B1A790E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06" y="3037250"/>
            <a:ext cx="1608013" cy="3820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62D89A-14BC-6A42-A7E9-4DB8B7E393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540"/>
            <a:ext cx="3180080" cy="380645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B2B45C-DA0F-B64F-9B76-D73BFF419D0A}"/>
              </a:ext>
            </a:extLst>
          </p:cNvPr>
          <p:cNvCxnSpPr>
            <a:cxnSpLocks/>
          </p:cNvCxnSpPr>
          <p:nvPr/>
        </p:nvCxnSpPr>
        <p:spPr>
          <a:xfrm flipH="1" flipV="1">
            <a:off x="3970176" y="5396349"/>
            <a:ext cx="993721" cy="1205707"/>
          </a:xfrm>
          <a:prstGeom prst="straightConnector1">
            <a:avLst/>
          </a:prstGeom>
          <a:ln w="254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9EF819-FAD0-4A4B-8D92-8AE4EC6032D4}"/>
              </a:ext>
            </a:extLst>
          </p:cNvPr>
          <p:cNvCxnSpPr/>
          <p:nvPr/>
        </p:nvCxnSpPr>
        <p:spPr>
          <a:xfrm flipH="1">
            <a:off x="965200" y="5842000"/>
            <a:ext cx="1688710" cy="595257"/>
          </a:xfrm>
          <a:prstGeom prst="straightConnector1">
            <a:avLst/>
          </a:prstGeom>
          <a:ln w="254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712597" y="3957975"/>
            <a:ext cx="10925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Better brain function: Can slow the progress of dementia and </a:t>
            </a:r>
            <a:r>
              <a:rPr lang="en-US" sz="4000" err="1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Alzheimers</a:t>
            </a:r>
            <a:endParaRPr lang="en-US" sz="4000">
              <a:solidFill>
                <a:srgbClr val="FFE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7247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387477" y="3736008"/>
            <a:ext cx="7598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 safe space: a university study found reading can reduce stress by up to 68%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B3BA3-5283-D142-B35B-277EEC083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443">
            <a:off x="9419695" y="3153151"/>
            <a:ext cx="2547651" cy="29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1484758" y="4142408"/>
            <a:ext cx="966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Knowledge is power</a:t>
            </a:r>
          </a:p>
        </p:txBody>
      </p:sp>
    </p:spTree>
    <p:extLst>
      <p:ext uri="{BB962C8B-B14F-4D97-AF65-F5344CB8AC3E}">
        <p14:creationId xmlns:p14="http://schemas.microsoft.com/office/powerpoint/2010/main" val="4510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 with a person holding a light bulb&#10;&#10;Description automatically generated">
            <a:extLst>
              <a:ext uri="{FF2B5EF4-FFF2-40B4-BE49-F238E27FC236}">
                <a16:creationId xmlns:a16="http://schemas.microsoft.com/office/drawing/2014/main" id="{C86DB544-3167-4646-90B5-3BABFBCE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1" y="403470"/>
            <a:ext cx="1821570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49C9-1864-B343-8E7A-EA5FC4D6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22"/>
          <a:stretch/>
        </p:blipFill>
        <p:spPr>
          <a:xfrm>
            <a:off x="601661" y="442511"/>
            <a:ext cx="4193859" cy="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789-741B-454D-9FF2-3E51BB6A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5761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0CDEF-0AF6-5F4B-BDC2-7877A1EB32ED}"/>
              </a:ext>
            </a:extLst>
          </p:cNvPr>
          <p:cNvSpPr txBox="1"/>
          <p:nvPr/>
        </p:nvSpPr>
        <p:spPr>
          <a:xfrm>
            <a:off x="3671959" y="6001455"/>
            <a:ext cx="858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are building a 20:20 habit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63DC6-E067-D145-A17B-0CDDDBBB7206}"/>
              </a:ext>
            </a:extLst>
          </p:cNvPr>
          <p:cNvSpPr txBox="1"/>
          <p:nvPr/>
        </p:nvSpPr>
        <p:spPr>
          <a:xfrm>
            <a:off x="601661" y="3866273"/>
            <a:ext cx="11437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E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Vocabulary is self-expression: a research study has found that teenagers who read for pleasure knew 26% more words than non-readers</a:t>
            </a:r>
          </a:p>
        </p:txBody>
      </p:sp>
    </p:spTree>
    <p:extLst>
      <p:ext uri="{BB962C8B-B14F-4D97-AF65-F5344CB8AC3E}">
        <p14:creationId xmlns:p14="http://schemas.microsoft.com/office/powerpoint/2010/main" val="30115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HS Formal Curriculum">
      <a:dk1>
        <a:srgbClr val="012346"/>
      </a:dk1>
      <a:lt1>
        <a:srgbClr val="FFFFFF"/>
      </a:lt1>
      <a:dk2>
        <a:srgbClr val="44546A"/>
      </a:dk2>
      <a:lt2>
        <a:srgbClr val="C5E5AF"/>
      </a:lt2>
      <a:accent1>
        <a:srgbClr val="012346"/>
      </a:accent1>
      <a:accent2>
        <a:srgbClr val="9C8230"/>
      </a:accent2>
      <a:accent3>
        <a:srgbClr val="344F6B"/>
      </a:accent3>
      <a:accent4>
        <a:srgbClr val="677B90"/>
      </a:accent4>
      <a:accent5>
        <a:srgbClr val="99A7B5"/>
      </a:accent5>
      <a:accent6>
        <a:srgbClr val="012346"/>
      </a:accent6>
      <a:hlink>
        <a:srgbClr val="C5E5AF"/>
      </a:hlink>
      <a:folHlink>
        <a:srgbClr val="0123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F48BBF6-7A6C-6247-89C2-926870AD2F38}" vid="{26BA98A0-B62A-EA4B-9960-BD5F4AF97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6DFA5B258844BBC28CA4AB721A8AB" ma:contentTypeVersion="18" ma:contentTypeDescription="Create a new document." ma:contentTypeScope="" ma:versionID="61a661cce8f621bef660e167abf6a24d">
  <xsd:schema xmlns:xsd="http://www.w3.org/2001/XMLSchema" xmlns:xs="http://www.w3.org/2001/XMLSchema" xmlns:p="http://schemas.microsoft.com/office/2006/metadata/properties" xmlns:ns3="74bb5056-71c6-4d54-bb36-558cc8d3c1fc" xmlns:ns4="0ff13fa5-a5f0-40d6-9166-27e3b1c5d8a8" targetNamespace="http://schemas.microsoft.com/office/2006/metadata/properties" ma:root="true" ma:fieldsID="52a27f42d6d3894a231dca4327f6e500" ns3:_="" ns4:_="">
    <xsd:import namespace="74bb5056-71c6-4d54-bb36-558cc8d3c1fc"/>
    <xsd:import namespace="0ff13fa5-a5f0-40d6-9166-27e3b1c5d8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b5056-71c6-4d54-bb36-558cc8d3c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13fa5-a5f0-40d6-9166-27e3b1c5d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bb5056-71c6-4d54-bb36-558cc8d3c1fc" xsi:nil="true"/>
  </documentManagement>
</p:properties>
</file>

<file path=customXml/itemProps1.xml><?xml version="1.0" encoding="utf-8"?>
<ds:datastoreItem xmlns:ds="http://schemas.openxmlformats.org/officeDocument/2006/customXml" ds:itemID="{F11CC0D1-887C-44E0-8886-04AD564597EC}">
  <ds:schemaRefs>
    <ds:schemaRef ds:uri="0ff13fa5-a5f0-40d6-9166-27e3b1c5d8a8"/>
    <ds:schemaRef ds:uri="74bb5056-71c6-4d54-bb36-558cc8d3c1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78FCBB-6372-4A3C-8074-C51CE3355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E52B1-3907-4963-B3AB-0ECFE62C34E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74bb5056-71c6-4d54-bb36-558cc8d3c1fc"/>
    <ds:schemaRef ds:uri="http://schemas.microsoft.com/office/infopath/2007/PartnerControls"/>
    <ds:schemaRef ds:uri="0ff13fa5-a5f0-40d6-9166-27e3b1c5d8a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Brandon Grotesque Bold</vt:lpstr>
      <vt:lpstr>Brandon Grotesque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YOUR WELCOME HERE</dc:title>
  <dc:creator>R Powley</dc:creator>
  <cp:lastModifiedBy>J Byars</cp:lastModifiedBy>
  <cp:revision>2</cp:revision>
  <cp:lastPrinted>2024-09-03T06:25:06Z</cp:lastPrinted>
  <dcterms:created xsi:type="dcterms:W3CDTF">2023-01-07T20:52:57Z</dcterms:created>
  <dcterms:modified xsi:type="dcterms:W3CDTF">2024-12-19T12:15:02Z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0x01010042A6DFA5B258844BBC28CA4AB721A8AB</vt:lpwstr>
  </property>
</Properties>
</file>