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sldIdLst>
    <p:sldId id="256" r:id="rId5"/>
    <p:sldId id="267" r:id="rId6"/>
    <p:sldId id="257" r:id="rId7"/>
    <p:sldId id="258" r:id="rId8"/>
    <p:sldId id="259" r:id="rId9"/>
    <p:sldId id="266" r:id="rId10"/>
    <p:sldId id="264" r:id="rId11"/>
    <p:sldId id="268" r:id="rId12"/>
    <p:sldId id="265" r:id="rId13"/>
    <p:sldId id="262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013" autoAdjust="0"/>
  </p:normalViewPr>
  <p:slideViewPr>
    <p:cSldViewPr>
      <p:cViewPr varScale="1">
        <p:scale>
          <a:sx n="87" d="100"/>
          <a:sy n="87" d="100"/>
        </p:scale>
        <p:origin x="68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163273-F1A3-4841-8FA3-31E8ADB4F5B3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50210-FB94-43B9-A3CE-81EF6B3609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96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B50210-FB94-43B9-A3CE-81EF6B36090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556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3A9EC-721B-42E0-9E99-43D86BD8A3AB}" type="datetimeFigureOut">
              <a:rPr lang="en-GB" smtClean="0"/>
              <a:pPr/>
              <a:t>17/07/2023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4C032-0E74-4ECA-8D87-72396C7D8BE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ilmslowhigh.fireflycloud.net/extended-project-qualification/epq-expression-of-interest-year-12-september-2022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26822"/>
            <a:ext cx="7772400" cy="147002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/>
              <a:t>EXTENDED PROJECT QUALIFICATION (EPQ)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57450"/>
            <a:ext cx="6400800" cy="147002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Commencing October 2023</a:t>
            </a:r>
          </a:p>
          <a:p>
            <a:r>
              <a:rPr lang="en-GB" dirty="0">
                <a:solidFill>
                  <a:srgbClr val="7030A0"/>
                </a:solidFill>
              </a:rPr>
              <a:t>To be completed by Summer 2024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36AEE0-93E3-4F1C-A90F-563BD5AE64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1748956"/>
            <a:ext cx="3456384" cy="3456384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103" y="-81956"/>
            <a:ext cx="8229600" cy="702644"/>
          </a:xfrm>
        </p:spPr>
        <p:txBody>
          <a:bodyPr>
            <a:normAutofit fontScale="90000"/>
          </a:bodyPr>
          <a:lstStyle/>
          <a:p>
            <a:r>
              <a:rPr lang="en-GB" sz="4800" b="1" dirty="0">
                <a:solidFill>
                  <a:srgbClr val="7030A0"/>
                </a:solidFill>
              </a:rPr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102" y="548680"/>
            <a:ext cx="8690385" cy="6034682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00FF"/>
                </a:solidFill>
              </a:rPr>
              <a:t>Complete expression of Interest form on Firefly</a:t>
            </a:r>
          </a:p>
          <a:p>
            <a:r>
              <a:rPr lang="en-GB" sz="2400" dirty="0">
                <a:solidFill>
                  <a:srgbClr val="0000FF"/>
                </a:solidFill>
                <a:hlinkClick r:id="rId3"/>
              </a:rPr>
              <a:t>https://wilmslowhigh.fireflycloud.net/extended-project-qualification/epq-expression-of-interest-year-12-september-2022</a:t>
            </a:r>
            <a:endParaRPr lang="en-GB" sz="2400" dirty="0">
              <a:solidFill>
                <a:srgbClr val="0000FF"/>
              </a:solidFill>
            </a:endParaRPr>
          </a:p>
          <a:p>
            <a:r>
              <a:rPr lang="en-GB" dirty="0">
                <a:solidFill>
                  <a:srgbClr val="0000FF"/>
                </a:solidFill>
              </a:rPr>
              <a:t>Submit by Friday 29</a:t>
            </a:r>
            <a:r>
              <a:rPr lang="en-GB" baseline="30000" dirty="0">
                <a:solidFill>
                  <a:srgbClr val="0000FF"/>
                </a:solidFill>
              </a:rPr>
              <a:t>th</a:t>
            </a:r>
            <a:r>
              <a:rPr lang="en-GB" dirty="0">
                <a:solidFill>
                  <a:srgbClr val="0000FF"/>
                </a:solidFill>
              </a:rPr>
              <a:t> September 2023</a:t>
            </a: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GB" dirty="0">
              <a:solidFill>
                <a:srgbClr val="0000FF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13A906-5D76-64FE-90A0-A31D2CB2EA5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1895" r="17713" b="10940"/>
          <a:stretch/>
        </p:blipFill>
        <p:spPr>
          <a:xfrm>
            <a:off x="971600" y="2924944"/>
            <a:ext cx="5940152" cy="3481457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>
                <a:solidFill>
                  <a:srgbClr val="7030A0"/>
                </a:solidFill>
              </a:rPr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8316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66"/>
                </a:solidFill>
              </a:rPr>
              <a:t>classes will start very soon after 29</a:t>
            </a:r>
            <a:r>
              <a:rPr lang="en-GB" baseline="30000" dirty="0">
                <a:solidFill>
                  <a:srgbClr val="FF0066"/>
                </a:solidFill>
              </a:rPr>
              <a:t>th</a:t>
            </a:r>
            <a:r>
              <a:rPr lang="en-GB" dirty="0">
                <a:solidFill>
                  <a:srgbClr val="FF0066"/>
                </a:solidFill>
              </a:rPr>
              <a:t> Sept - give guidance on research skills and getting started.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66"/>
                </a:solidFill>
              </a:rPr>
              <a:t>Discuss topics, questions and wording of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66"/>
                </a:solidFill>
              </a:rPr>
              <a:t>Talk to staff/other adults about your area of interest – what do they think? Can they recommend resources? Narrow focus?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66"/>
                </a:solidFill>
              </a:rPr>
              <a:t>Start to read everything you can on your chosen topic area, it will help you narrow your topic are and refine your question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FF0066"/>
                </a:solidFill>
              </a:rPr>
              <a:t>Keep a record of everything that you do for your EPQ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79148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04356-CDF8-4D0A-8671-E04865F22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340768"/>
            <a:ext cx="82296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Questions?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79D194-986F-4F02-8A92-500F299CD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336963"/>
            <a:ext cx="4090519" cy="4074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0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6979-C781-4F08-B89F-C7EDE788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43943-5F50-4EB7-8AE5-8AD73B651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9AACE9-7A95-48A7-A3AC-165FE7CDAE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60" t="23333" r="10521" b="9051"/>
          <a:stretch/>
        </p:blipFill>
        <p:spPr>
          <a:xfrm>
            <a:off x="240075" y="429390"/>
            <a:ext cx="8663850" cy="599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25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0952"/>
            <a:ext cx="8229600" cy="1143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What is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435280" cy="5472608"/>
          </a:xfrm>
        </p:spPr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FF0066"/>
                </a:solidFill>
              </a:rPr>
              <a:t>Extended piece of research + essay: approx. 7,000 words.</a:t>
            </a:r>
          </a:p>
          <a:p>
            <a:r>
              <a:rPr lang="en-GB" dirty="0">
                <a:solidFill>
                  <a:srgbClr val="7030A0"/>
                </a:solidFill>
              </a:rPr>
              <a:t>Other options: create a product /  performance / conduct an investigation/field study</a:t>
            </a:r>
          </a:p>
          <a:p>
            <a:r>
              <a:rPr lang="en-GB" dirty="0"/>
              <a:t>Opportunity to study something in greater detail</a:t>
            </a:r>
          </a:p>
          <a:p>
            <a:r>
              <a:rPr lang="en-GB" dirty="0"/>
              <a:t>Worth an AS level with UCAS points attached.</a:t>
            </a:r>
          </a:p>
          <a:p>
            <a:r>
              <a:rPr lang="en-GB" dirty="0"/>
              <a:t>Edexcel (Pearson) exam board</a:t>
            </a:r>
          </a:p>
          <a:p>
            <a:r>
              <a:rPr lang="en-GB" dirty="0"/>
              <a:t>Demonstrates you have the independent study skills demanded by employers and universities.</a:t>
            </a:r>
          </a:p>
          <a:p>
            <a:r>
              <a:rPr lang="en-GB" dirty="0"/>
              <a:t>Something to talk about in your personal statement and interview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What type of project can I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66"/>
                </a:solidFill>
              </a:rPr>
              <a:t>Dissertation</a:t>
            </a:r>
            <a:r>
              <a:rPr lang="en-GB" dirty="0"/>
              <a:t> – an extended piece of writing</a:t>
            </a:r>
          </a:p>
          <a:p>
            <a:r>
              <a:rPr lang="en-GB" b="1" dirty="0">
                <a:solidFill>
                  <a:srgbClr val="FF0066"/>
                </a:solidFill>
              </a:rPr>
              <a:t>Field study </a:t>
            </a:r>
            <a:r>
              <a:rPr lang="en-GB" dirty="0"/>
              <a:t>– an investigation using primary sources</a:t>
            </a:r>
          </a:p>
          <a:p>
            <a:r>
              <a:rPr lang="en-GB" b="1" dirty="0">
                <a:solidFill>
                  <a:srgbClr val="FF0066"/>
                </a:solidFill>
              </a:rPr>
              <a:t>Artefact</a:t>
            </a:r>
            <a:r>
              <a:rPr lang="en-GB" dirty="0"/>
              <a:t> – eg a piece of artwork, stage set, model etc</a:t>
            </a:r>
          </a:p>
          <a:p>
            <a:r>
              <a:rPr lang="en-GB" b="1" dirty="0">
                <a:solidFill>
                  <a:srgbClr val="FF0066"/>
                </a:solidFill>
              </a:rPr>
              <a:t>Performance</a:t>
            </a:r>
            <a:r>
              <a:rPr lang="en-GB" dirty="0"/>
              <a:t> – eg a video, theatre, dance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5400" b="1" dirty="0">
                <a:solidFill>
                  <a:srgbClr val="7030A0"/>
                </a:solidFill>
              </a:rPr>
              <a:t>What is involved?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069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en-GB" dirty="0"/>
              <a:t>Compile reading/resource list</a:t>
            </a:r>
          </a:p>
          <a:p>
            <a:r>
              <a:rPr lang="en-GB" dirty="0"/>
              <a:t>Independent work: access &amp; assess sources, make notes &amp; summarise arguments</a:t>
            </a:r>
          </a:p>
          <a:p>
            <a:r>
              <a:rPr lang="en-GB" dirty="0"/>
              <a:t>One lesson per week, either 1:1, small groups, or class sessions to explore and practise necessary skills, review progress, action points, support.</a:t>
            </a:r>
          </a:p>
          <a:p>
            <a:r>
              <a:rPr lang="en-GB" dirty="0"/>
              <a:t>The process – </a:t>
            </a:r>
            <a:r>
              <a:rPr lang="en-GB" b="1" i="1" dirty="0">
                <a:solidFill>
                  <a:srgbClr val="FF0066"/>
                </a:solidFill>
              </a:rPr>
              <a:t>how</a:t>
            </a:r>
            <a:r>
              <a:rPr lang="en-GB" dirty="0"/>
              <a:t> you research the problem – is as important as the outcome (log book is assessed)</a:t>
            </a:r>
          </a:p>
          <a:p>
            <a:r>
              <a:rPr lang="en-GB" dirty="0"/>
              <a:t>The dissertation is 5,000 – 8,000 words</a:t>
            </a:r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ACE60-CF9A-430B-9151-9A6E47B6EE8F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GB" dirty="0">
                <a:solidFill>
                  <a:srgbClr val="7030A0"/>
                </a:solidFill>
              </a:rPr>
              <a:t>How will I be assessed?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3527AB-7FE8-47F8-A8C1-6243E9B2C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4 main areas you will be assessed on:</a:t>
            </a:r>
          </a:p>
          <a:p>
            <a:pPr marL="514350" indent="-514350">
              <a:buAutoNum type="arabicParenR"/>
            </a:pPr>
            <a:r>
              <a:rPr lang="en-GB" b="1" dirty="0">
                <a:solidFill>
                  <a:srgbClr val="FF0066"/>
                </a:solidFill>
              </a:rPr>
              <a:t>Quality of your research </a:t>
            </a:r>
            <a:r>
              <a:rPr lang="en-GB" dirty="0"/>
              <a:t>– summary of research, analysis of the reliability of sources</a:t>
            </a:r>
          </a:p>
          <a:p>
            <a:pPr marL="514350" indent="-514350">
              <a:buAutoNum type="arabicParenR"/>
            </a:pPr>
            <a:r>
              <a:rPr lang="en-GB" b="1" dirty="0">
                <a:solidFill>
                  <a:srgbClr val="FF0066"/>
                </a:solidFill>
              </a:rPr>
              <a:t>Essay/writing</a:t>
            </a:r>
            <a:r>
              <a:rPr lang="en-GB" dirty="0">
                <a:solidFill>
                  <a:srgbClr val="FF0066"/>
                </a:solidFill>
              </a:rPr>
              <a:t> </a:t>
            </a:r>
            <a:r>
              <a:rPr lang="en-GB" dirty="0"/>
              <a:t>– lines of reasoning, conclusion,</a:t>
            </a:r>
          </a:p>
          <a:p>
            <a:pPr marL="514350" indent="-514350">
              <a:buAutoNum type="arabicParenR"/>
            </a:pPr>
            <a:r>
              <a:rPr lang="en-GB" b="1" dirty="0">
                <a:solidFill>
                  <a:srgbClr val="FF0066"/>
                </a:solidFill>
              </a:rPr>
              <a:t>Log book </a:t>
            </a:r>
            <a:r>
              <a:rPr lang="en-GB" dirty="0"/>
              <a:t>– what did you do? Why did you do it that way? What problems did you come across? What did you do to solve them?</a:t>
            </a:r>
          </a:p>
          <a:p>
            <a:pPr marL="514350" indent="-514350">
              <a:buAutoNum type="arabicParenR"/>
            </a:pPr>
            <a:r>
              <a:rPr lang="en-GB" b="1" dirty="0">
                <a:solidFill>
                  <a:srgbClr val="FF0066"/>
                </a:solidFill>
              </a:rPr>
              <a:t>Evaluation + Presentation</a:t>
            </a:r>
            <a:r>
              <a:rPr lang="en-GB" b="1" dirty="0"/>
              <a:t> – </a:t>
            </a:r>
            <a:r>
              <a:rPr lang="en-GB" dirty="0"/>
              <a:t>10 min summary of project findings and methods followed by 10 mins Q&amp;A</a:t>
            </a:r>
            <a:endParaRPr lang="en-GB" dirty="0">
              <a:solidFill>
                <a:srgbClr val="FF0066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650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5400" dirty="0">
                <a:solidFill>
                  <a:srgbClr val="FF0066"/>
                </a:solidFill>
              </a:rPr>
              <a:t>Why should I do an EPQ?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5257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GB" dirty="0">
                <a:solidFill>
                  <a:srgbClr val="002060"/>
                </a:solidFill>
              </a:rPr>
              <a:t>Explore a particular area of interest to </a:t>
            </a:r>
            <a:r>
              <a:rPr lang="en-GB" b="1" i="1" dirty="0">
                <a:solidFill>
                  <a:srgbClr val="002060"/>
                </a:solidFill>
              </a:rPr>
              <a:t>you</a:t>
            </a:r>
            <a:endParaRPr lang="en-GB" dirty="0">
              <a:solidFill>
                <a:srgbClr val="002060"/>
              </a:solidFill>
            </a:endParaRPr>
          </a:p>
          <a:p>
            <a:r>
              <a:rPr lang="en-GB" dirty="0">
                <a:solidFill>
                  <a:srgbClr val="002060"/>
                </a:solidFill>
              </a:rPr>
              <a:t>Complements A Level study</a:t>
            </a:r>
          </a:p>
          <a:p>
            <a:r>
              <a:rPr lang="en-GB" dirty="0">
                <a:solidFill>
                  <a:srgbClr val="002060"/>
                </a:solidFill>
              </a:rPr>
              <a:t>Personal or career reasons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u="sng" dirty="0">
                <a:solidFill>
                  <a:srgbClr val="7030A0"/>
                </a:solidFill>
              </a:rPr>
              <a:t>Employers</a:t>
            </a:r>
            <a:r>
              <a:rPr lang="en-GB" dirty="0"/>
              <a:t> want someone who can show initiative, manage a project, carry out research and summarise different points of view.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u="sng" dirty="0">
                <a:solidFill>
                  <a:srgbClr val="7030A0"/>
                </a:solidFill>
              </a:rPr>
              <a:t>Universities</a:t>
            </a:r>
            <a:r>
              <a:rPr lang="en-GB" dirty="0"/>
              <a:t> want undergraduates who can work independently, carry out effective research, complete extended writing and explore different lines of reasoning.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b="1" u="sng" dirty="0">
                <a:solidFill>
                  <a:srgbClr val="7030A0"/>
                </a:solidFill>
              </a:rPr>
              <a:t>Both</a:t>
            </a:r>
            <a:r>
              <a:rPr lang="en-GB" dirty="0"/>
              <a:t> want young people who can manage their workload effectively, meet regular deadlines, reflect on their work, learn from “mistakes” and develop ideas for the future.</a:t>
            </a:r>
          </a:p>
        </p:txBody>
      </p:sp>
    </p:spTree>
    <p:extLst>
      <p:ext uri="{BB962C8B-B14F-4D97-AF65-F5344CB8AC3E}">
        <p14:creationId xmlns:p14="http://schemas.microsoft.com/office/powerpoint/2010/main" val="346423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56979-C781-4F08-B89F-C7EDE788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43943-5F50-4EB7-8AE5-8AD73B651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9AACE9-7A95-48A7-A3AC-165FE7CDAE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360" t="23333" r="10521" b="9051"/>
          <a:stretch/>
        </p:blipFill>
        <p:spPr>
          <a:xfrm>
            <a:off x="240075" y="429390"/>
            <a:ext cx="8663850" cy="5999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48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995"/>
            <a:ext cx="8229600" cy="1143000"/>
          </a:xfrm>
        </p:spPr>
        <p:txBody>
          <a:bodyPr/>
          <a:lstStyle/>
          <a:p>
            <a:r>
              <a:rPr lang="en-GB" b="1" dirty="0">
                <a:solidFill>
                  <a:srgbClr val="7030A0"/>
                </a:solidFill>
              </a:rPr>
              <a:t>Previous titles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“To what extent does Ivan the Terrible deserve his title?”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“Are sustainable and effective rocket fuels right around the corner?”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“Is lying ever acceptable?”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“Should the rehabilitation of offenders be the main aim of the criminal justice system?”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“Is deforestation justifiable?”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“How is ethnicity used in Shakespeare?”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“Is populism a problem in modern politics?”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 Can I design and build a remote-controlled buggy?”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“Is it possible to design a household object out of recycled materials?”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“Can we produce a video informing young people of e-safety issues?”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rgbClr val="002060"/>
                </a:solidFill>
              </a:rPr>
              <a:t>“Can I write a novella in the style of Jane Austen?”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011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 xmlns="8ef5c83b-e89f-436b-bf27-c322d8ae33f8" xsi:nil="true"/>
    <lcf76f155ced4ddcb4097134ff3c332f xmlns="8ef5c83b-e89f-436b-bf27-c322d8ae33f8">
      <Terms xmlns="http://schemas.microsoft.com/office/infopath/2007/PartnerControls"/>
    </lcf76f155ced4ddcb4097134ff3c332f>
    <TaxCatchAll xmlns="e1ee5a5c-1b0c-449d-8620-46bf48c4e7dd" xsi:nil="true"/>
    <_Flow_SignoffStatus xmlns="8ef5c83b-e89f-436b-bf27-c322d8ae33f8" xsi:nil="true"/>
    <_x002e_ xmlns="8ef5c83b-e89f-436b-bf27-c322d8ae33f8">
      <Url xsi:nil="true"/>
      <Description xsi:nil="true"/>
    </_x002e_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9BF37000EF6A74689C02CC0DC2F678B" ma:contentTypeVersion="19" ma:contentTypeDescription="Create a new document." ma:contentTypeScope="" ma:versionID="2bbc83e4815b44ca84275d542dd18831">
  <xsd:schema xmlns:xsd="http://www.w3.org/2001/XMLSchema" xmlns:xs="http://www.w3.org/2001/XMLSchema" xmlns:p="http://schemas.microsoft.com/office/2006/metadata/properties" xmlns:ns2="e1ee5a5c-1b0c-449d-8620-46bf48c4e7dd" xmlns:ns3="8ef5c83b-e89f-436b-bf27-c322d8ae33f8" targetNamespace="http://schemas.microsoft.com/office/2006/metadata/properties" ma:root="true" ma:fieldsID="287eab4dfc5e350b7237dd3ccbc4cce5" ns2:_="" ns3:_="">
    <xsd:import namespace="e1ee5a5c-1b0c-449d-8620-46bf48c4e7dd"/>
    <xsd:import namespace="8ef5c83b-e89f-436b-bf27-c322d8ae33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Information" minOccurs="0"/>
                <xsd:element ref="ns3:MediaServiceGenerationTime" minOccurs="0"/>
                <xsd:element ref="ns3:MediaServiceEventHashCode" minOccurs="0"/>
                <xsd:element ref="ns3:_x002e_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ee5a5c-1b0c-449d-8620-46bf48c4e7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d7b9f010-ecd3-425a-b49b-59b0a47b13ce}" ma:internalName="TaxCatchAll" ma:showField="CatchAllData" ma:web="e1ee5a5c-1b0c-449d-8620-46bf48c4e7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5c83b-e89f-436b-bf27-c322d8ae33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Information" ma:index="16" nillable="true" ma:displayName="Information" ma:format="Dropdown" ma:internalName="Information">
      <xsd:simpleType>
        <xsd:restriction base="dms:Text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_x002e_" ma:index="19" nillable="true" ma:displayName="." ma:format="Image" ma:internalName="_x002e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c10946f2-871d-49b7-964e-fd5a1e12541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F9C067-1589-45DC-9EF3-0DE9A6689A2B}">
  <ds:schemaRefs>
    <ds:schemaRef ds:uri="8ef5c83b-e89f-436b-bf27-c322d8ae33f8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e1ee5a5c-1b0c-449d-8620-46bf48c4e7dd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A0FD7B1F-699E-42CE-8EDB-3E3B32C6F98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834288-5FA8-4B1E-93BF-118C477B0B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ee5a5c-1b0c-449d-8620-46bf48c4e7dd"/>
    <ds:schemaRef ds:uri="8ef5c83b-e89f-436b-bf27-c322d8ae33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600</TotalTime>
  <Words>645</Words>
  <Application>Microsoft Office PowerPoint</Application>
  <PresentationFormat>On-screen Show (4:3)</PresentationFormat>
  <Paragraphs>60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Comic Sans MS</vt:lpstr>
      <vt:lpstr>Wingdings</vt:lpstr>
      <vt:lpstr>Office Theme</vt:lpstr>
      <vt:lpstr>EXTENDED PROJECT QUALIFICATION (EPQ)</vt:lpstr>
      <vt:lpstr>PowerPoint Presentation</vt:lpstr>
      <vt:lpstr>What is it?</vt:lpstr>
      <vt:lpstr>What type of project can I do?</vt:lpstr>
      <vt:lpstr>What is involved?</vt:lpstr>
      <vt:lpstr>How will I be assessed?</vt:lpstr>
      <vt:lpstr>Why should I do an EPQ?</vt:lpstr>
      <vt:lpstr>PowerPoint Presentation</vt:lpstr>
      <vt:lpstr>Previous titles …</vt:lpstr>
      <vt:lpstr>What next?</vt:lpstr>
      <vt:lpstr>What next?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PROJECT QUALIFICATION</dc:title>
  <dc:creator>Andrew</dc:creator>
  <cp:lastModifiedBy>H Williams</cp:lastModifiedBy>
  <cp:revision>31</cp:revision>
  <dcterms:created xsi:type="dcterms:W3CDTF">2011-03-22T21:45:40Z</dcterms:created>
  <dcterms:modified xsi:type="dcterms:W3CDTF">2023-07-17T08:23:26Z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0x010100B9BF37000EF6A74689C02CC0DC2F678B</vt:lpwstr>
  </property>
  <property fmtid="{D5CDD505-2E9C-101B-9397-08002B2CF9AE}" pid="3" name="MediaServiceImageTags">
    <vt:lpwstr/>
  </property>
</Properties>
</file>