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4"/>
  </p:sldMasterIdLst>
  <p:notesMasterIdLst>
    <p:notesMasterId r:id="rId25"/>
  </p:notesMasterIdLst>
  <p:sldIdLst>
    <p:sldId id="266" r:id="rId5"/>
    <p:sldId id="291" r:id="rId6"/>
    <p:sldId id="296" r:id="rId7"/>
    <p:sldId id="292" r:id="rId8"/>
    <p:sldId id="294" r:id="rId9"/>
    <p:sldId id="293" r:id="rId10"/>
    <p:sldId id="295" r:id="rId11"/>
    <p:sldId id="287" r:id="rId12"/>
    <p:sldId id="288" r:id="rId13"/>
    <p:sldId id="281" r:id="rId14"/>
    <p:sldId id="289" r:id="rId15"/>
    <p:sldId id="282" r:id="rId16"/>
    <p:sldId id="286" r:id="rId17"/>
    <p:sldId id="283" r:id="rId18"/>
    <p:sldId id="284" r:id="rId19"/>
    <p:sldId id="285" r:id="rId20"/>
    <p:sldId id="298" r:id="rId21"/>
    <p:sldId id="278" r:id="rId22"/>
    <p:sldId id="290" r:id="rId23"/>
    <p:sldId id="29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15EB"/>
    <a:srgbClr val="012346"/>
    <a:srgbClr val="FFE005"/>
    <a:srgbClr val="FFD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4EC2BA-870E-4946-9A7C-0CF235DAC351}" v="1" dt="2026-01-27T08:10:14.183"/>
    <p1510:client id="{E1B4AA32-174A-4625-A9E8-0B4051DC74D7}" v="11" dt="2026-01-27T10:40:10.330"/>
    <p1510:client id="{FE77B099-BD2D-30E1-52F4-9D93DB2E0409}" v="4195" dt="2026-01-26T21:54:13.91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4" autoAdjust="0"/>
    <p:restoredTop sz="96301"/>
  </p:normalViewPr>
  <p:slideViewPr>
    <p:cSldViewPr snapToGrid="0">
      <p:cViewPr varScale="1">
        <p:scale>
          <a:sx n="100" d="100"/>
          <a:sy n="100" d="100"/>
        </p:scale>
        <p:origin x="-8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34618-848D-AF4D-9723-669953F5A80E}" type="datetimeFigureOut">
              <a:rPr lang="en-US" smtClean="0"/>
              <a:t>1/29/26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8B07B-8C6C-B04D-8342-731C16DBF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70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DD581-8E8B-07D1-6D13-3D4E68A15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D3BE37-A39B-2388-241A-0091E1E39F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B5209B-B352-E6E9-EF4F-66F37169C4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D0E40-BA6E-51DD-4957-A0A28008E8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49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71016-3CE9-6E25-EB7B-4BE9D1CE0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CB137A-D1FD-5B9E-9B31-4CD4F6690D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74533E-9C42-9731-82B9-2A14CE8F8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37798-6F59-1C7F-5858-EE16E12C71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71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8E06D-E4D7-FBB6-3A6B-DA55C4FD5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795724-00C1-8213-D173-C4829CC428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DCF87B-924C-F80B-717A-03E1E75543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6E120-9C5B-3019-F777-29449A7515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10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A2C3E-F8F9-461C-D43B-19F749ECE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641944-189D-CF06-7CEF-B97A69AFA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7B432F-0285-2472-8A63-1603FDF426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64BFA-E6A5-6BF8-3935-08E32518DD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82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0B83C-BE8E-15A0-46F5-B445D3847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E77B83-B8B3-3AF3-2118-8B2CA78409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280A2D-84FA-D210-FFAC-3E6F34D255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7F040-35AF-6AF3-61DF-530CFE1D05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82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9AE7D-9B58-8112-C303-1D5304715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A3585D-B5C8-AC9D-07D2-6BEE4C98B5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A34A60-4832-99DB-15AC-DCF77ACC4F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593FB-080A-D088-E76C-89FF584EAD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88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9FCEA-9901-568B-FA26-A6709FB93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389DCA-1C39-3FA3-8C1D-BADAB73552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01368A-D99D-9992-F745-E22DA4205F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4DC09-1EA1-F5A9-75D2-EDABED2C65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01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D2477-5CE1-3311-5FEC-D5D7CBB0F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BA667D-35CB-218A-1C87-D62B65DD1B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521785-2772-957F-BAC8-163C4074A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FDDCF-1036-729C-E926-C4FDC950A2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4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0E2B6-1332-1B9B-4FEA-6848A7AEF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6BBD76-44C2-3E2B-D08C-7F886D0076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20DB10-9337-F79C-9868-E6B6CE330B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9776C-B430-4766-6AC3-EF0D6067B3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53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2B3DC-082B-3A0C-1D75-FE6CC87F9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82B5DC-909F-F1B6-3EB3-B0D485D0B6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664B45-DE09-9105-071B-3790E45B0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22701-0D80-63F3-EA5C-72F1676FEE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27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778D6-84FD-A857-4AB9-051048C00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08F792-E19A-E6DA-84F1-8C91A7441A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05D2AF-32BF-7730-AE6A-B3909D89BC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80D89-B9FA-C789-FD7D-55A4B7E341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84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8DD61-4E88-7321-E700-641A6B1CB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8FDC7E-3035-55E2-BC76-0E6D8D5D52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0404DA-1688-EBB8-E3C2-D6C86F5DC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49803-A315-34E5-956D-237CA569D1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44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73ABF-5A04-AA04-6383-81610C98E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D95DD7-8878-24CA-CE3A-1708E9F4D2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5DBE75-3FF3-A405-44CA-185CA9C138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3602B-015D-FD33-A2CF-B398618BE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75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824E8-ED79-CFF4-8D57-FF6125540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B37191-8C19-919E-AC12-E38626C4E5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668DCF-ED6B-C8A4-1041-B96DCF9030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48406-18AB-96F0-98FC-2D0FC94574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53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136DF-A6B9-ED56-1FBF-D477D6B00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C08F4C-F2E1-9C2C-EB30-C91910C4C5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F840F2-F123-7797-2FA8-C2BC00378D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Yes — </a:t>
            </a:r>
            <a:r>
              <a:rPr lang="en-US" b="1" err="1"/>
              <a:t>maths</a:t>
            </a:r>
            <a:r>
              <a:rPr lang="en-US" b="1"/>
              <a:t> absolutely needs a different revision strategy</a:t>
            </a:r>
            <a:r>
              <a:rPr lang="en-US"/>
              <a:t> to most other GCSE subjects, and this is a really important thing for parents (and students) to understand.</a:t>
            </a:r>
          </a:p>
          <a:p>
            <a:r>
              <a:rPr lang="en-US"/>
              <a:t>Here’s why, and what to do instead 👇</a:t>
            </a:r>
          </a:p>
          <a:p>
            <a:br>
              <a:rPr lang="en-US" dirty="0"/>
            </a:br>
            <a:endParaRPr lang="en-US" dirty="0"/>
          </a:p>
          <a:p>
            <a:r>
              <a:rPr lang="en-US"/>
              <a:t>Why Maths Is Different</a:t>
            </a:r>
          </a:p>
          <a:p>
            <a:r>
              <a:rPr lang="en-US"/>
              <a:t>1️⃣ Maths is a </a:t>
            </a:r>
            <a:r>
              <a:rPr lang="en-US" b="1"/>
              <a:t>skill</a:t>
            </a:r>
            <a:r>
              <a:rPr lang="en-US"/>
              <a:t>, not a memory subject</a:t>
            </a:r>
          </a:p>
          <a:p>
            <a:r>
              <a:rPr lang="en-US"/>
              <a:t>Subjects like: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History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Biology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English Literature</a:t>
            </a:r>
          </a:p>
          <a:p>
            <a:r>
              <a:rPr lang="en-US"/>
              <a:t>reward </a:t>
            </a:r>
            <a:r>
              <a:rPr lang="en-US" b="1"/>
              <a:t>remembering information</a:t>
            </a:r>
            <a:r>
              <a:rPr lang="en-US"/>
              <a:t> and explaining it in words.</a:t>
            </a:r>
          </a:p>
          <a:p>
            <a:r>
              <a:rPr lang="en-US" err="1"/>
              <a:t>Maths</a:t>
            </a:r>
            <a:r>
              <a:rPr lang="en-US"/>
              <a:t> rewards: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Applying methods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Choosing the right technique</a:t>
            </a:r>
          </a:p>
          <a:p>
            <a:pPr marL="171450" indent="-171450">
              <a:buFont typeface="Arial"/>
              <a:buChar char="•"/>
            </a:pPr>
            <a:r>
              <a:rPr lang="en-US" err="1"/>
              <a:t>Practising</a:t>
            </a:r>
            <a:r>
              <a:rPr lang="en-US"/>
              <a:t> procedures until they’re automatic</a:t>
            </a:r>
          </a:p>
          <a:p>
            <a:r>
              <a:rPr lang="en-US"/>
              <a:t>📌 You can’t “revise” maths just by reading.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/>
              <a:t>2️⃣ Understanding ≠ Being able to do questions</a:t>
            </a:r>
          </a:p>
          <a:p>
            <a:r>
              <a:rPr lang="en-US"/>
              <a:t>In </a:t>
            </a:r>
            <a:r>
              <a:rPr lang="en-US" err="1"/>
              <a:t>maths</a:t>
            </a:r>
            <a:r>
              <a:rPr lang="en-US"/>
              <a:t>, students often say:</a:t>
            </a:r>
          </a:p>
          <a:p>
            <a:r>
              <a:rPr lang="en-US"/>
              <a:t>“I understand it in class”</a:t>
            </a:r>
          </a:p>
          <a:p>
            <a:r>
              <a:rPr lang="en-US"/>
              <a:t>But in exams, they must: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Work independently</a:t>
            </a:r>
          </a:p>
          <a:p>
            <a:pPr marL="171450" indent="-171450">
              <a:buFont typeface="Arial"/>
              <a:buChar char="•"/>
            </a:pPr>
            <a:r>
              <a:rPr lang="en-US" err="1"/>
              <a:t>Recognise</a:t>
            </a:r>
            <a:r>
              <a:rPr lang="en-US"/>
              <a:t> which method to use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Apply it under time pressure</a:t>
            </a:r>
          </a:p>
          <a:p>
            <a:r>
              <a:rPr lang="en-US" dirty="0"/>
              <a:t>Only </a:t>
            </a:r>
            <a:r>
              <a:rPr lang="en-US" b="1" dirty="0"/>
              <a:t>practice questions</a:t>
            </a:r>
            <a:r>
              <a:rPr lang="en-US" dirty="0"/>
              <a:t> build this ability.</a:t>
            </a:r>
            <a:endParaRPr lang="en-US" dirty="0">
              <a:ea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r>
              <a:rPr lang="en-US" dirty="0"/>
              <a:t>3️⃣ </a:t>
            </a:r>
            <a:r>
              <a:rPr lang="en-US" dirty="0" err="1"/>
              <a:t>Maths</a:t>
            </a:r>
            <a:r>
              <a:rPr lang="en-US" dirty="0"/>
              <a:t> fades faster if it’s not revisited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Facts in other subjects can sit in memory.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 err="1"/>
              <a:t>Maths</a:t>
            </a:r>
            <a:r>
              <a:rPr lang="en-US" dirty="0"/>
              <a:t> skills: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Get rusty quickly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Need frequent, spaced practice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Improve through repetition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That’s why </a:t>
            </a:r>
            <a:r>
              <a:rPr lang="en-US" dirty="0" err="1"/>
              <a:t>maths</a:t>
            </a:r>
            <a:r>
              <a:rPr lang="en-US" dirty="0"/>
              <a:t> needs </a:t>
            </a:r>
            <a:r>
              <a:rPr lang="en-US" b="1" dirty="0"/>
              <a:t>regular revision</a:t>
            </a:r>
            <a:r>
              <a:rPr lang="en-US" dirty="0"/>
              <a:t>, not bursts.</a:t>
            </a:r>
            <a:endParaRPr lang="en-US" dirty="0">
              <a:ea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r>
              <a:rPr lang="en-US" dirty="0"/>
              <a:t>How </a:t>
            </a:r>
            <a:r>
              <a:rPr lang="en-US" dirty="0" err="1"/>
              <a:t>Maths</a:t>
            </a:r>
            <a:r>
              <a:rPr lang="en-US" dirty="0"/>
              <a:t> Revision Should Be Different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❌ What works in other subjects (but not </a:t>
            </a:r>
            <a:r>
              <a:rPr lang="en-US" dirty="0" err="1"/>
              <a:t>maths</a:t>
            </a:r>
            <a:r>
              <a:rPr lang="en-US" dirty="0"/>
              <a:t>)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Re-reading notes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Highlighting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Watching videos without practice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Writing long summaries</a:t>
            </a:r>
            <a:endParaRPr lang="en-US" dirty="0">
              <a:ea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r>
              <a:rPr lang="en-US" dirty="0"/>
              <a:t>✅ What </a:t>
            </a:r>
            <a:r>
              <a:rPr lang="en-US" i="1" dirty="0"/>
              <a:t>does</a:t>
            </a:r>
            <a:r>
              <a:rPr lang="en-US" dirty="0"/>
              <a:t> work for maths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Short, frequent sessions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Learning a method → doing lots of questions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Making and fixing mistakes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Revisiting old topics regularly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 err="1"/>
              <a:t>Practising</a:t>
            </a:r>
            <a:r>
              <a:rPr lang="en-US" dirty="0"/>
              <a:t> exam-style questions early</a:t>
            </a:r>
            <a:endParaRPr lang="en-US" dirty="0">
              <a:ea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r>
              <a:rPr lang="en-US" dirty="0"/>
              <a:t>A Simple Comparison (Parent-Friendly)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b="1" dirty="0"/>
              <a:t>Other GCSE Subjects</a:t>
            </a:r>
            <a:endParaRPr lang="en-US" dirty="0"/>
          </a:p>
          <a:p>
            <a:pPr algn="ctr"/>
            <a:r>
              <a:rPr lang="en-US" b="1" dirty="0"/>
              <a:t>GCSE Maths</a:t>
            </a:r>
            <a:endParaRPr lang="en-US" dirty="0"/>
          </a:p>
          <a:p>
            <a:r>
              <a:rPr lang="en-US" dirty="0"/>
              <a:t>Read &amp; summarise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Do questions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Memorise content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Practise methods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Long revision blocks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Short, frequent sessions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Past papers late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Past questions early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One-off learning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Repeated revisiting</a:t>
            </a:r>
            <a:endParaRPr lang="en-US" dirty="0">
              <a:ea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r>
              <a:rPr lang="en-US" dirty="0"/>
              <a:t>The One Big Mistake to Avoid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dirty="0"/>
              <a:t>Treating </a:t>
            </a:r>
            <a:r>
              <a:rPr lang="en-US" dirty="0" err="1"/>
              <a:t>maths</a:t>
            </a:r>
            <a:r>
              <a:rPr lang="en-US" dirty="0"/>
              <a:t> like: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“I’ll revise it properly closer to the exam”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 err="1"/>
              <a:t>Maths</a:t>
            </a:r>
            <a:r>
              <a:rPr lang="en-US" dirty="0"/>
              <a:t> is cumulative. Gaps don’t stay small — they grow.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📌 </a:t>
            </a:r>
            <a:r>
              <a:rPr lang="en-US" b="1" dirty="0"/>
              <a:t>Early, steady practice beats last-minute cramming every time.</a:t>
            </a:r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1B73-6315-9D2F-63F5-2E34555CA8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92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A1C19-9B99-1322-676C-A8D56FE09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C89A18-D8B0-F4AA-C6DC-08311F0BEE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4281F1-22E9-DFFE-200B-F24E062B7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F86D9-485F-03C2-F226-0D143F2ED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64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C292B-9EBC-9EEF-E708-FF14BA430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9396E4-0E04-2C7D-24C2-407E7C930E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9ADA99-9397-5F61-DFCD-CB053104A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1AAAC-874D-1632-5537-0C4C51E1D1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29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821F7-1CF3-712F-CA26-881F0C3CC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57AFC2-078B-9E97-8E38-9B2042192C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B7C388-D60B-8FDB-5375-7C3AB0BD3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7C3BC-46A7-63BC-FB41-F255FF6472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64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0EAAA-5A36-B5D3-B7EB-948CE9252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6B33E2-A949-BA9F-07E8-6BD8A06E8B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97E5BB-9E8E-3720-75F3-3B48E3DFF8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B9344-431F-2D55-BFEC-AF40E4F801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21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979-F579-4E9B-A675-1F5ABBFF00DB}" type="datetimeFigureOut">
              <a:rPr lang="en-US" dirty="0"/>
              <a:t>1/29/26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469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6D0F-5A12-4D0A-80B0-1A6122B61E7B}" type="datetimeFigureOut">
              <a:rPr lang="en-US" dirty="0"/>
              <a:t>1/29/26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0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8C84-89CA-44AB-B0BE-5C91BAF75478}" type="datetimeFigureOut">
              <a:rPr lang="en-US" dirty="0"/>
              <a:t>1/29/26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337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bg>
      <p:bgPr>
        <a:solidFill>
          <a:srgbClr val="0123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green field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92EBEF89-5473-9E5E-7732-5409A3CC56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12" name="Picture 11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2FF70EDB-58F4-A862-16DC-DA3366D150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146100"/>
            <a:ext cx="2290462" cy="527384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44882AB2-D9F8-E506-4898-FD0B7E28F4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18492"/>
            <a:ext cx="10515600" cy="1295246"/>
          </a:xfrm>
        </p:spPr>
        <p:txBody>
          <a:bodyPr>
            <a:normAutofit/>
          </a:bodyPr>
          <a:lstStyle>
            <a:lvl1pPr algn="ctr">
              <a:defRPr sz="4000" b="1" i="0" spc="300">
                <a:solidFill>
                  <a:schemeClr val="bg1"/>
                </a:solidFill>
                <a:latin typeface="Brandon Grotesque Bold" panose="020B0503020203060202" pitchFamily="34" charset="77"/>
              </a:defRPr>
            </a:lvl1pPr>
          </a:lstStyle>
          <a:p>
            <a:r>
              <a:rPr lang="en-GB" dirty="0"/>
              <a:t>NEW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43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AFA"/>
          </a:solidFill>
          <a:ln/>
        </p:spPr>
        <p:txBody>
          <a:bodyPr/>
          <a:lstStyle/>
          <a:p>
            <a:endParaRPr lang="en-US" sz="150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473107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AFA"/>
          </a:solidFill>
          <a:ln/>
        </p:spPr>
        <p:txBody>
          <a:bodyPr/>
          <a:lstStyle/>
          <a:p>
            <a:endParaRPr lang="en-US" sz="150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420798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156E-175E-4DBA-9D21-B772C320F342}" type="datetimeFigureOut">
              <a:rPr lang="en-US" dirty="0"/>
              <a:t>1/29/26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2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5F6E-3D02-4292-95D1-C62B3126321B}" type="datetimeFigureOut">
              <a:rPr lang="en-US" dirty="0"/>
              <a:t>1/29/26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11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5ACB-D10C-44A8-9570-124370F4CB38}" type="datetimeFigureOut">
              <a:rPr lang="en-US" dirty="0"/>
              <a:t>1/29/26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05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84F4-0E7A-4BDE-98C6-AE68FB974645}" type="datetimeFigureOut">
              <a:rPr lang="en-US" dirty="0"/>
              <a:t>1/29/26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7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F1D8-9801-4C4B-92F3-66C9A863BD74}" type="datetimeFigureOut">
              <a:rPr lang="en-US" dirty="0"/>
              <a:t>1/29/26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FD-B23E-4E1A-83EF-0847EBEA0105}" type="datetimeFigureOut">
              <a:rPr lang="en-US" dirty="0"/>
              <a:t>1/29/26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8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891E-A7C2-465C-AD39-8EDCB0F58E3C}" type="datetimeFigureOut">
              <a:rPr lang="en-US" dirty="0"/>
              <a:t>1/29/26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4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93E5-AFB6-485C-8E3C-32F92A07875F}" type="datetimeFigureOut">
              <a:rPr lang="en-US" dirty="0"/>
              <a:t>1/29/26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82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A332BE1-279E-4118-9FE3-7952B079A510}" type="datetimeFigureOut">
              <a:rPr lang="en-US" dirty="0"/>
              <a:t>1/29/26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5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onmaths.com/resources/gcse-topics/" TargetMode="External"/><Relationship Id="rId5" Type="http://schemas.openxmlformats.org/officeDocument/2006/relationships/hyperlink" Target="https://www.draustinmaths.com/" TargetMode="External"/><Relationship Id="rId4" Type="http://schemas.openxmlformats.org/officeDocument/2006/relationships/hyperlink" Target="https://corbettmaths.com/content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onmaths.com/resources/gcse-topics/" TargetMode="External"/><Relationship Id="rId5" Type="http://schemas.openxmlformats.org/officeDocument/2006/relationships/hyperlink" Target="https://www.examq.co.uk/" TargetMode="External"/><Relationship Id="rId4" Type="http://schemas.openxmlformats.org/officeDocument/2006/relationships/hyperlink" Target="https://www.mathsgenie.co.uk/gcse.ph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orbettmaths.com/contents/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hyperlink" Target="https://corbettmaths.com/2023/08/01/gcse-revision/" TargetMode="External"/><Relationship Id="rId9" Type="http://schemas.openxmlformats.org/officeDocument/2006/relationships/hyperlink" Target="https://www.mathsgenie.co.uk/gcse.ph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mathsgenie.co.uk/edexcel-grade-boundaries.php" TargetMode="External"/><Relationship Id="rId5" Type="http://schemas.openxmlformats.org/officeDocument/2006/relationships/hyperlink" Target="https://www.mathsgenie.co.uk/papers.php" TargetMode="Externa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74192" y="1122958"/>
            <a:ext cx="6297018" cy="11812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0" b="1" dirty="0">
                <a:solidFill>
                  <a:srgbClr val="012346"/>
                </a:solidFill>
                <a:latin typeface="Open Sans Bold"/>
                <a:ea typeface="Open Sans Bold"/>
                <a:cs typeface="Open Sans Bold"/>
              </a:rPr>
              <a:t>Year 11 Revision </a:t>
            </a:r>
            <a:endParaRPr lang="en-US"/>
          </a:p>
          <a:p>
            <a:pPr>
              <a:lnSpc>
                <a:spcPts val="4625"/>
              </a:lnSpc>
            </a:pPr>
            <a:r>
              <a:rPr lang="en-US" sz="3700" b="1" dirty="0">
                <a:solidFill>
                  <a:srgbClr val="012346"/>
                </a:solidFill>
                <a:latin typeface="Open Sans Bold"/>
                <a:ea typeface="Open Sans Bold"/>
                <a:cs typeface="Open Sans Bold"/>
              </a:rPr>
              <a:t>Strategy</a:t>
            </a:r>
            <a:endParaRPr lang="en-US" dirty="0"/>
          </a:p>
          <a:p>
            <a:pPr>
              <a:lnSpc>
                <a:spcPts val="4625"/>
              </a:lnSpc>
            </a:pPr>
            <a:endParaRPr lang="en-US" sz="3700" b="1" dirty="0">
              <a:solidFill>
                <a:srgbClr val="012346"/>
              </a:solidFill>
              <a:latin typeface="Open Sans Bold"/>
              <a:ea typeface="Open Sans Bold"/>
              <a:cs typeface="Open Sans Bold"/>
            </a:endParaRPr>
          </a:p>
          <a:p>
            <a:pPr>
              <a:lnSpc>
                <a:spcPts val="4625"/>
              </a:lnSpc>
            </a:pPr>
            <a:r>
              <a:rPr lang="en-US" sz="3700" b="1" dirty="0">
                <a:solidFill>
                  <a:srgbClr val="012346"/>
                </a:solidFill>
                <a:latin typeface="Open Sans Bold"/>
                <a:ea typeface="Open Sans Bold"/>
                <a:cs typeface="Open Sans Bold"/>
              </a:rPr>
              <a:t>Mathematics</a:t>
            </a:r>
          </a:p>
        </p:txBody>
      </p:sp>
      <p:pic>
        <p:nvPicPr>
          <p:cNvPr id="5" name="Picture 4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C0D46FA3-ABDF-706B-C8A8-6B9A52BCB3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  <p:pic>
        <p:nvPicPr>
          <p:cNvPr id="13" name="Picture 12" descr="A colorful dots in a circle&#10;&#10;AI-generated content may be incorrect.">
            <a:extLst>
              <a:ext uri="{FF2B5EF4-FFF2-40B4-BE49-F238E27FC236}">
                <a16:creationId xmlns:a16="http://schemas.microsoft.com/office/drawing/2014/main" id="{6EE29555-90EC-FD89-44BA-CB3273C1D9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523722" y="21840"/>
            <a:ext cx="7215390" cy="661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87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E41DF-02DD-45BC-C808-15405F3A4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41B58F5E-57E5-B828-8AEB-0727565CF5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  <p:pic>
        <p:nvPicPr>
          <p:cNvPr id="13" name="Picture 12" descr="A colorful dots in a circle&#10;&#10;AI-generated content may be incorrect.">
            <a:extLst>
              <a:ext uri="{FF2B5EF4-FFF2-40B4-BE49-F238E27FC236}">
                <a16:creationId xmlns:a16="http://schemas.microsoft.com/office/drawing/2014/main" id="{C82F211D-E552-3C57-D4F8-812B2A2A6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498322" y="580640"/>
            <a:ext cx="6694690" cy="6068009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57AF6749-CE11-89B9-85BC-E70E48D0DF36}"/>
              </a:ext>
            </a:extLst>
          </p:cNvPr>
          <p:cNvSpPr/>
          <p:nvPr/>
        </p:nvSpPr>
        <p:spPr>
          <a:xfrm>
            <a:off x="648792" y="424458"/>
            <a:ext cx="3337918" cy="622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0" b="1" dirty="0">
                <a:solidFill>
                  <a:srgbClr val="012346"/>
                </a:solidFill>
                <a:latin typeface="Open Sans Bold"/>
                <a:ea typeface="Open Sans Bold"/>
                <a:cs typeface="Open Sans Bold"/>
              </a:rPr>
              <a:t>Be </a:t>
            </a:r>
            <a:r>
              <a:rPr lang="en-US" sz="3700" b="1" dirty="0" err="1">
                <a:solidFill>
                  <a:srgbClr val="012346"/>
                </a:solidFill>
                <a:latin typeface="Open Sans Bold"/>
                <a:ea typeface="Open Sans Bold"/>
                <a:cs typeface="Open Sans Bold"/>
              </a:rPr>
              <a:t>Organised</a:t>
            </a:r>
            <a:endParaRPr lang="en-US" dirty="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991591-169F-B86D-949B-497E32516FC7}"/>
              </a:ext>
            </a:extLst>
          </p:cNvPr>
          <p:cNvSpPr txBox="1"/>
          <p:nvPr/>
        </p:nvSpPr>
        <p:spPr>
          <a:xfrm>
            <a:off x="394666" y="1128092"/>
            <a:ext cx="573505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Create a checklist of topics or use one of the ones linked below.</a:t>
            </a:r>
            <a:r>
              <a:rPr lang="en-GB" sz="2000" b="1" dirty="0">
                <a:solidFill>
                  <a:srgbClr val="9515EB"/>
                </a:solidFill>
                <a:latin typeface="Open Sans"/>
                <a:ea typeface="Open Sans"/>
                <a:cs typeface="Open Sans"/>
              </a:rPr>
              <a:t> 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74677D-6231-E768-C68A-DEFF8752BF8D}"/>
              </a:ext>
            </a:extLst>
          </p:cNvPr>
          <p:cNvSpPr txBox="1"/>
          <p:nvPr/>
        </p:nvSpPr>
        <p:spPr>
          <a:xfrm>
            <a:off x="356565" y="4607891"/>
            <a:ext cx="5735052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Calibri"/>
              <a:buChar char="-"/>
            </a:pPr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Tick them once you have successfully practiced them</a:t>
            </a:r>
            <a:endParaRPr lang="en-US"/>
          </a:p>
          <a:p>
            <a:pPr marL="342900" indent="-342900">
              <a:buFont typeface="Calibri"/>
              <a:buChar char="-"/>
            </a:pPr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Rate your progress so you know how much more you need to practice that topic</a:t>
            </a:r>
          </a:p>
          <a:p>
            <a:endParaRPr lang="en-GB" sz="20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endParaRPr lang="en-GB" sz="20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877F65-FFA4-257B-6353-38E07F80423B}"/>
              </a:ext>
            </a:extLst>
          </p:cNvPr>
          <p:cNvSpPr txBox="1"/>
          <p:nvPr/>
        </p:nvSpPr>
        <p:spPr>
          <a:xfrm>
            <a:off x="418061" y="1835950"/>
            <a:ext cx="227597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u="sng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Edexcel </a:t>
            </a:r>
            <a:r>
              <a:rPr lang="en-GB" sz="1600" b="1" u="sng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Foundation</a:t>
            </a:r>
            <a:endParaRPr lang="en-US" b="1" u="sng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3194D8-2C31-F470-0975-23A459439E90}"/>
              </a:ext>
            </a:extLst>
          </p:cNvPr>
          <p:cNvSpPr txBox="1"/>
          <p:nvPr/>
        </p:nvSpPr>
        <p:spPr>
          <a:xfrm>
            <a:off x="3313661" y="1835949"/>
            <a:ext cx="228867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u="sng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Edexcel </a:t>
            </a:r>
            <a:r>
              <a:rPr lang="en-GB" sz="1600" b="1" u="sng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Higher</a:t>
            </a:r>
            <a:endParaRPr lang="en-US" b="1" u="sng"/>
          </a:p>
        </p:txBody>
      </p:sp>
      <p:pic>
        <p:nvPicPr>
          <p:cNvPr id="17" name="Picture 16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049C5FB-23C7-93A5-6112-21508A80C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588" y="2287588"/>
            <a:ext cx="2041525" cy="2282825"/>
          </a:xfrm>
          <a:prstGeom prst="rect">
            <a:avLst/>
          </a:prstGeom>
        </p:spPr>
      </p:pic>
      <p:pic>
        <p:nvPicPr>
          <p:cNvPr id="18" name="Picture 17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542800E-8F51-A622-4CFE-8C10DA58A7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8" y="2290763"/>
            <a:ext cx="205422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58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232E3-13E9-C84E-6E88-9CAAD8F76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D7B63193-3E9A-02E1-0F32-45711EC647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9238B3A0-00ED-B457-1794-62C890E39115}"/>
              </a:ext>
            </a:extLst>
          </p:cNvPr>
          <p:cNvSpPr/>
          <p:nvPr/>
        </p:nvSpPr>
        <p:spPr>
          <a:xfrm>
            <a:off x="648792" y="424458"/>
            <a:ext cx="3337918" cy="622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0" b="1" dirty="0">
                <a:solidFill>
                  <a:srgbClr val="012346"/>
                </a:solidFill>
                <a:latin typeface="Open Sans Bold"/>
                <a:ea typeface="Open Sans Bold"/>
                <a:cs typeface="Open Sans Bold"/>
              </a:rPr>
              <a:t>Be </a:t>
            </a:r>
            <a:r>
              <a:rPr lang="en-US" sz="3700" b="1" dirty="0" err="1">
                <a:solidFill>
                  <a:srgbClr val="012346"/>
                </a:solidFill>
                <a:latin typeface="Open Sans Bold"/>
                <a:ea typeface="Open Sans Bold"/>
                <a:cs typeface="Open Sans Bold"/>
              </a:rPr>
              <a:t>Organised</a:t>
            </a:r>
            <a:endParaRPr lang="en-US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59C948-3956-BCD5-7796-5B74D6EDF502}"/>
              </a:ext>
            </a:extLst>
          </p:cNvPr>
          <p:cNvSpPr txBox="1"/>
          <p:nvPr/>
        </p:nvSpPr>
        <p:spPr>
          <a:xfrm>
            <a:off x="178765" y="1242391"/>
            <a:ext cx="4960352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Calibri"/>
              <a:buChar char="-"/>
            </a:pPr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Alternatively, you can use your Gap analysis from the December mock as a starting point</a:t>
            </a:r>
            <a:endParaRPr lang="en-US" dirty="0">
              <a:solidFill>
                <a:srgbClr val="000000"/>
              </a:solidFill>
              <a:latin typeface="Neue Haas Grotesk Text Pro"/>
              <a:ea typeface="Open Sans"/>
              <a:cs typeface="Open Sans"/>
            </a:endParaRPr>
          </a:p>
          <a:p>
            <a:pPr marL="342900" indent="-342900">
              <a:buFont typeface="Calibri"/>
              <a:buChar char="-"/>
            </a:pPr>
            <a:endParaRPr lang="en-GB" sz="20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Calibri"/>
              <a:buChar char="-"/>
            </a:pPr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Start with the red topics, then the amber topics </a:t>
            </a:r>
          </a:p>
          <a:p>
            <a:pPr marL="342900" indent="-342900">
              <a:buFont typeface="Calibri"/>
              <a:buChar char="-"/>
            </a:pPr>
            <a:endParaRPr lang="en-GB" sz="20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Calibri"/>
              <a:buChar char="-"/>
            </a:pPr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Each time you do a past paper (see Past Paper slide), you should start again prioritising the topics you were most unsuccessful at. </a:t>
            </a:r>
          </a:p>
          <a:p>
            <a:pPr marL="342900" indent="-342900">
              <a:buFont typeface="Calibri"/>
              <a:buChar char="-"/>
            </a:pPr>
            <a:endParaRPr lang="en-GB" sz="2000" b="1" i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Calibri"/>
              <a:buChar char="-"/>
            </a:pPr>
            <a:r>
              <a:rPr lang="en-GB" sz="2000" b="1" i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Keep an eye out for your GAP analysis after the February Mocks!</a:t>
            </a:r>
          </a:p>
          <a:p>
            <a:pPr marL="342900" indent="-342900">
              <a:buFont typeface="Calibri"/>
              <a:buChar char="-"/>
            </a:pPr>
            <a:endParaRPr lang="en-GB" sz="20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endParaRPr lang="en-GB" sz="20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4" name="Picture 3" descr="A colorful dots in a circle&#10;&#10;AI-generated content may be incorrect.">
            <a:extLst>
              <a:ext uri="{FF2B5EF4-FFF2-40B4-BE49-F238E27FC236}">
                <a16:creationId xmlns:a16="http://schemas.microsoft.com/office/drawing/2014/main" id="{3CA1FFE7-385D-B45A-2C82-873D811B6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089875" y="720340"/>
            <a:ext cx="6097790" cy="553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67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BCEE9-7178-15CF-0854-A785DF370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86A9BEBC-8D2B-3F1F-4926-F691E0C9555E}"/>
              </a:ext>
            </a:extLst>
          </p:cNvPr>
          <p:cNvSpPr/>
          <p:nvPr/>
        </p:nvSpPr>
        <p:spPr>
          <a:xfrm>
            <a:off x="744119" y="1103984"/>
            <a:ext cx="3551983" cy="17045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endParaRPr lang="en-US" sz="3700" b="1" dirty="0">
              <a:solidFill>
                <a:srgbClr val="012346"/>
              </a:solidFill>
              <a:latin typeface="Open Sans Bold"/>
              <a:ea typeface="Open Sans Bold"/>
              <a:cs typeface="Open Sans Bold"/>
            </a:endParaRPr>
          </a:p>
        </p:txBody>
      </p:sp>
      <p:pic>
        <p:nvPicPr>
          <p:cNvPr id="5" name="Picture 4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A6A99D52-D346-222E-2930-3700022733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CD07C2-46AA-9BCB-E003-27575D809458}"/>
              </a:ext>
            </a:extLst>
          </p:cNvPr>
          <p:cNvSpPr txBox="1"/>
          <p:nvPr/>
        </p:nvSpPr>
        <p:spPr>
          <a:xfrm>
            <a:off x="893308" y="1797850"/>
            <a:ext cx="3679657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Learn it</a:t>
            </a:r>
          </a:p>
          <a:p>
            <a:endParaRPr lang="en-GB" sz="24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Practise it </a:t>
            </a:r>
          </a:p>
          <a:p>
            <a:endParaRPr lang="en-GB" sz="24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Test it</a:t>
            </a:r>
          </a:p>
          <a:p>
            <a:endParaRPr lang="en-GB" sz="24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Review it</a:t>
            </a:r>
            <a:endParaRPr lang="en-GB" dirty="0"/>
          </a:p>
          <a:p>
            <a:endParaRPr lang="en-GB" sz="24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endParaRPr lang="en-GB"/>
          </a:p>
        </p:txBody>
      </p:sp>
      <p:pic>
        <p:nvPicPr>
          <p:cNvPr id="8" name="Picture 7" descr="A colorful dots in a circle&#10;&#10;AI-generated content may be incorrect.">
            <a:extLst>
              <a:ext uri="{FF2B5EF4-FFF2-40B4-BE49-F238E27FC236}">
                <a16:creationId xmlns:a16="http://schemas.microsoft.com/office/drawing/2014/main" id="{F0FBAA18-E311-EB99-1853-3A425D21A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972275" y="21840"/>
            <a:ext cx="7215390" cy="66141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8BE5BE-074C-722B-B407-132EC427B451}"/>
              </a:ext>
            </a:extLst>
          </p:cNvPr>
          <p:cNvSpPr txBox="1"/>
          <p:nvPr/>
        </p:nvSpPr>
        <p:spPr>
          <a:xfrm>
            <a:off x="391026" y="721894"/>
            <a:ext cx="468228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Open Sans"/>
                <a:ea typeface="Open Sans"/>
                <a:cs typeface="Arial"/>
              </a:rPr>
              <a:t>Learning Strategy</a:t>
            </a:r>
          </a:p>
        </p:txBody>
      </p:sp>
    </p:spTree>
    <p:extLst>
      <p:ext uri="{BB962C8B-B14F-4D97-AF65-F5344CB8AC3E}">
        <p14:creationId xmlns:p14="http://schemas.microsoft.com/office/powerpoint/2010/main" val="4021365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93271-7DDE-E966-DDFF-5036A1D83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FAED8335-F074-730B-9030-5625E1EDAE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0BC313-999D-BA29-F8B7-56AE1AA22DFC}"/>
              </a:ext>
            </a:extLst>
          </p:cNvPr>
          <p:cNvSpPr txBox="1"/>
          <p:nvPr/>
        </p:nvSpPr>
        <p:spPr>
          <a:xfrm>
            <a:off x="314826" y="226594"/>
            <a:ext cx="468228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Open Sans"/>
                <a:ea typeface="Open Sans"/>
                <a:cs typeface="Arial"/>
              </a:rPr>
              <a:t>Learn 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78C3D6-4C9C-A0D3-2018-9AE90406C649}"/>
              </a:ext>
            </a:extLst>
          </p:cNvPr>
          <p:cNvSpPr txBox="1"/>
          <p:nvPr/>
        </p:nvSpPr>
        <p:spPr>
          <a:xfrm>
            <a:off x="309108" y="934250"/>
            <a:ext cx="5356057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Calibri"/>
              <a:buChar char="-"/>
            </a:pPr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You must learn topics or correct your misunderstandings before you can effectively practise and test them</a:t>
            </a:r>
            <a:endParaRPr lang="en-US" sz="2000" dirty="0"/>
          </a:p>
          <a:p>
            <a:pPr marL="342900" indent="-342900">
              <a:buFont typeface="Calibri"/>
              <a:buChar char="-"/>
            </a:pPr>
            <a:endParaRPr lang="en-GB" sz="20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Calibri"/>
              <a:buChar char="-"/>
            </a:pPr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Use these QR codes to find videos on topics (click the topic)</a:t>
            </a:r>
          </a:p>
          <a:p>
            <a:endParaRPr lang="en-GB" sz="20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endParaRPr lang="en-GB" sz="2000" dirty="0"/>
          </a:p>
        </p:txBody>
      </p:sp>
      <p:pic>
        <p:nvPicPr>
          <p:cNvPr id="9" name="Picture 8" descr="A colorful dots in a circle&#10;&#10;AI-generated content may be incorrect.">
            <a:extLst>
              <a:ext uri="{FF2B5EF4-FFF2-40B4-BE49-F238E27FC236}">
                <a16:creationId xmlns:a16="http://schemas.microsoft.com/office/drawing/2014/main" id="{3CD1E1FA-B601-36E7-7C62-CF3022F07C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089875" y="720340"/>
            <a:ext cx="6097790" cy="55346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AB3E244-0FE4-B53B-4F32-E240A19EDD04}"/>
              </a:ext>
            </a:extLst>
          </p:cNvPr>
          <p:cNvSpPr txBox="1"/>
          <p:nvPr/>
        </p:nvSpPr>
        <p:spPr>
          <a:xfrm>
            <a:off x="405361" y="3258350"/>
            <a:ext cx="227597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u="sng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Edexcel </a:t>
            </a:r>
            <a:r>
              <a:rPr lang="en-GB" sz="1600" b="1" u="sng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Foundation</a:t>
            </a:r>
            <a:endParaRPr lang="en-US" b="1" u="sng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2CBD82-B3EE-550F-947A-E8D6BA8A249D}"/>
              </a:ext>
            </a:extLst>
          </p:cNvPr>
          <p:cNvSpPr txBox="1"/>
          <p:nvPr/>
        </p:nvSpPr>
        <p:spPr>
          <a:xfrm>
            <a:off x="3300961" y="3258349"/>
            <a:ext cx="228867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u="sng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Edexcel </a:t>
            </a:r>
            <a:r>
              <a:rPr lang="en-GB" sz="1600" b="1" u="sng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Higher</a:t>
            </a:r>
            <a:endParaRPr lang="en-US" b="1" u="sng"/>
          </a:p>
        </p:txBody>
      </p:sp>
      <p:pic>
        <p:nvPicPr>
          <p:cNvPr id="24" name="Picture 2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B340D26-A5D8-BC87-8EC9-47C83CA813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888" y="3709988"/>
            <a:ext cx="2041525" cy="2282825"/>
          </a:xfrm>
          <a:prstGeom prst="rect">
            <a:avLst/>
          </a:prstGeom>
        </p:spPr>
      </p:pic>
      <p:pic>
        <p:nvPicPr>
          <p:cNvPr id="26" name="Picture 2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D3D0EC2-8A08-FF5B-1D47-A4389A0E86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38" y="3713163"/>
            <a:ext cx="205422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7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0DC24-5A8E-8DEE-29FC-7C5B3041E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85EEAB96-A303-CDB2-084B-40328283C561}"/>
              </a:ext>
            </a:extLst>
          </p:cNvPr>
          <p:cNvSpPr/>
          <p:nvPr/>
        </p:nvSpPr>
        <p:spPr>
          <a:xfrm>
            <a:off x="744119" y="1103984"/>
            <a:ext cx="3551983" cy="17045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endParaRPr lang="en-US" sz="3700" b="1" dirty="0">
              <a:solidFill>
                <a:srgbClr val="012346"/>
              </a:solidFill>
              <a:latin typeface="Open Sans Bold"/>
              <a:ea typeface="Open Sans Bold"/>
              <a:cs typeface="Open Sans Bold"/>
            </a:endParaRPr>
          </a:p>
        </p:txBody>
      </p:sp>
      <p:pic>
        <p:nvPicPr>
          <p:cNvPr id="5" name="Picture 4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1180F137-A4F6-5CBB-1241-798876F8C7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92FB1D-5AE9-7F87-175E-BBA3ABDD1287}"/>
              </a:ext>
            </a:extLst>
          </p:cNvPr>
          <p:cNvSpPr txBox="1"/>
          <p:nvPr/>
        </p:nvSpPr>
        <p:spPr>
          <a:xfrm>
            <a:off x="391026" y="721894"/>
            <a:ext cx="468228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Open Sans"/>
                <a:ea typeface="Open Sans"/>
                <a:cs typeface="Arial"/>
              </a:rPr>
              <a:t>Practise 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35949-3478-579C-1C40-9C25E81AE9B2}"/>
              </a:ext>
            </a:extLst>
          </p:cNvPr>
          <p:cNvSpPr txBox="1"/>
          <p:nvPr/>
        </p:nvSpPr>
        <p:spPr>
          <a:xfrm>
            <a:off x="207508" y="1531150"/>
            <a:ext cx="5356057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Calibri"/>
              <a:buChar char="-"/>
            </a:pPr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Practise the skills that the videos have helped you remember </a:t>
            </a:r>
          </a:p>
          <a:p>
            <a:pPr marL="342900" indent="-342900">
              <a:buFont typeface="Calibri"/>
              <a:buChar char="-"/>
            </a:pPr>
            <a:endParaRPr lang="en-GB" sz="20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Calibri"/>
              <a:buChar char="-"/>
            </a:pPr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Use these websites to practise</a:t>
            </a:r>
            <a:endParaRPr lang="en-GB" dirty="0">
              <a:solidFill>
                <a:srgbClr val="000000"/>
              </a:solidFill>
              <a:latin typeface="Neue Haas Grotesk Text Pro"/>
              <a:ea typeface="Open Sans"/>
              <a:cs typeface="Open Sans"/>
            </a:endParaRPr>
          </a:p>
          <a:p>
            <a:pPr marL="342900" indent="-342900">
              <a:buFont typeface="Calibri"/>
              <a:buChar char="-"/>
            </a:pPr>
            <a:r>
              <a:rPr lang="en-GB" sz="2000" dirty="0">
                <a:solidFill>
                  <a:srgbClr val="002060"/>
                </a:solidFill>
                <a:ea typeface="+mn-lt"/>
                <a:cs typeface="+mn-lt"/>
                <a:hlinkClick r:id="rId4"/>
              </a:rPr>
              <a:t>Corbett</a:t>
            </a:r>
            <a:r>
              <a:rPr lang="en-GB" sz="2000" dirty="0">
                <a:solidFill>
                  <a:srgbClr val="002060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Maths Contents Page</a:t>
            </a:r>
            <a:endParaRPr lang="en-GB" sz="2000" dirty="0">
              <a:solidFill>
                <a:srgbClr val="002060"/>
              </a:solidFill>
              <a:latin typeface="Neue Haas Grotesk Text Pro"/>
              <a:ea typeface="Open Sans"/>
              <a:cs typeface="Open Sans"/>
            </a:endParaRPr>
          </a:p>
          <a:p>
            <a:pPr marL="342900" indent="-342900">
              <a:buFont typeface="Calibri"/>
              <a:buChar char="-"/>
            </a:pPr>
            <a:r>
              <a:rPr lang="en-GB" sz="2000" dirty="0">
                <a:solidFill>
                  <a:srgbClr val="002060"/>
                </a:solidFill>
                <a:ea typeface="+mn-lt"/>
                <a:cs typeface="+mn-lt"/>
                <a:hlinkClick r:id="rId5"/>
              </a:rPr>
              <a:t>Dr</a:t>
            </a:r>
            <a:r>
              <a:rPr lang="en-GB" sz="2000" dirty="0">
                <a:solidFill>
                  <a:srgbClr val="002060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Austin Maths</a:t>
            </a:r>
            <a:endParaRPr lang="en-GB" sz="2000" dirty="0">
              <a:solidFill>
                <a:srgbClr val="002060"/>
              </a:solidFill>
              <a:latin typeface="Neue Haas Grotesk Text Pro"/>
              <a:ea typeface="Open Sans"/>
              <a:cs typeface="Open Sans"/>
            </a:endParaRPr>
          </a:p>
          <a:p>
            <a:pPr marL="342900" indent="-342900">
              <a:buFont typeface="Calibri"/>
              <a:buChar char="-"/>
            </a:pPr>
            <a:r>
              <a:rPr lang="en-GB" sz="2000" dirty="0">
                <a:solidFill>
                  <a:srgbClr val="002060"/>
                </a:solidFill>
                <a:ea typeface="+mn-lt"/>
                <a:cs typeface="+mn-lt"/>
                <a:hlinkClick r:id="rId6"/>
              </a:rPr>
              <a:t>OnMaths</a:t>
            </a:r>
            <a:r>
              <a:rPr lang="en-GB" sz="2000" dirty="0">
                <a:solidFill>
                  <a:srgbClr val="002060"/>
                </a:solidFill>
                <a:ea typeface="Open Sans"/>
                <a:cs typeface="Open Sans"/>
              </a:rPr>
              <a:t> </a:t>
            </a:r>
            <a:endParaRPr lang="en-GB" sz="2000" dirty="0">
              <a:solidFill>
                <a:srgbClr val="002060"/>
              </a:solidFill>
              <a:latin typeface="Neue Haas Grotesk Text Pro"/>
              <a:ea typeface="Open Sans"/>
              <a:cs typeface="Open Sans"/>
            </a:endParaRPr>
          </a:p>
          <a:p>
            <a:pPr marL="342900" indent="-342900">
              <a:buFont typeface="Calibri"/>
              <a:buChar char="-"/>
            </a:pPr>
            <a:endParaRPr lang="en-GB" sz="2000" dirty="0">
              <a:solidFill>
                <a:srgbClr val="002060"/>
              </a:solidFill>
              <a:latin typeface="Neue Haas Grotesk Text Pro"/>
              <a:ea typeface="Open Sans"/>
              <a:cs typeface="Open Sans"/>
            </a:endParaRPr>
          </a:p>
          <a:p>
            <a:pPr marL="342900" indent="-342900">
              <a:buFont typeface="Calibri"/>
              <a:buChar char="-"/>
            </a:pPr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Scroll down or use the search tool on your device to find the topic you are working on</a:t>
            </a:r>
            <a:endParaRPr lang="en-GB"/>
          </a:p>
          <a:p>
            <a:pPr marL="342900" indent="-342900">
              <a:buFont typeface="Calibri"/>
              <a:buChar char="-"/>
            </a:pPr>
            <a:endParaRPr lang="en-GB" sz="20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Calibri"/>
              <a:buChar char="-"/>
            </a:pPr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Once you feel like you are getting with a topic, go on to test it</a:t>
            </a:r>
          </a:p>
          <a:p>
            <a:pPr marL="342900" indent="-342900">
              <a:buFont typeface="Calibri"/>
              <a:buChar char="-"/>
            </a:pPr>
            <a:endParaRPr lang="en-GB" sz="20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endParaRPr lang="en-GB" sz="20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endParaRPr lang="en-GB" sz="2000" dirty="0">
              <a:solidFill>
                <a:srgbClr val="000000"/>
              </a:solidFill>
              <a:latin typeface="Neue Haas Grotesk Text Pro"/>
              <a:ea typeface="Open Sans"/>
              <a:cs typeface="Open Sans"/>
            </a:endParaRPr>
          </a:p>
        </p:txBody>
      </p:sp>
      <p:pic>
        <p:nvPicPr>
          <p:cNvPr id="9" name="Picture 8" descr="A colorful dots in a circle&#10;&#10;AI-generated content may be incorrect.">
            <a:extLst>
              <a:ext uri="{FF2B5EF4-FFF2-40B4-BE49-F238E27FC236}">
                <a16:creationId xmlns:a16="http://schemas.microsoft.com/office/drawing/2014/main" id="{5686E8E5-670C-CEFB-ABAA-5436810AAC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089875" y="720340"/>
            <a:ext cx="6097790" cy="553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05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C8FB9-D39C-AD7F-0B38-7E82F545F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37633818-F8D8-3321-25EA-DCCDA9BA1CA9}"/>
              </a:ext>
            </a:extLst>
          </p:cNvPr>
          <p:cNvSpPr/>
          <p:nvPr/>
        </p:nvSpPr>
        <p:spPr>
          <a:xfrm>
            <a:off x="744119" y="1103984"/>
            <a:ext cx="3551983" cy="17045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endParaRPr lang="en-US" sz="3700" b="1" dirty="0">
              <a:solidFill>
                <a:srgbClr val="012346"/>
              </a:solidFill>
              <a:latin typeface="Open Sans Bold"/>
              <a:ea typeface="Open Sans Bold"/>
              <a:cs typeface="Open Sans Bold"/>
            </a:endParaRPr>
          </a:p>
        </p:txBody>
      </p:sp>
      <p:pic>
        <p:nvPicPr>
          <p:cNvPr id="5" name="Picture 4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05FDF99E-0A78-A869-E7B3-BBE081E3CD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284987-7437-A47A-2B95-4319D9EEA1CD}"/>
              </a:ext>
            </a:extLst>
          </p:cNvPr>
          <p:cNvSpPr txBox="1"/>
          <p:nvPr/>
        </p:nvSpPr>
        <p:spPr>
          <a:xfrm>
            <a:off x="391026" y="721894"/>
            <a:ext cx="468228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Open Sans"/>
                <a:ea typeface="Open Sans"/>
                <a:cs typeface="Arial"/>
              </a:rPr>
              <a:t>Test 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9A7052-985E-640D-277F-BA262C314768}"/>
              </a:ext>
            </a:extLst>
          </p:cNvPr>
          <p:cNvSpPr txBox="1"/>
          <p:nvPr/>
        </p:nvSpPr>
        <p:spPr>
          <a:xfrm>
            <a:off x="207508" y="1531150"/>
            <a:ext cx="5356057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Calibri"/>
              <a:buChar char="-"/>
            </a:pPr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To see if you are exam ready for the topic use these websites</a:t>
            </a:r>
          </a:p>
          <a:p>
            <a:pPr marL="342900" indent="-342900">
              <a:buFont typeface="Calibri"/>
              <a:buChar char="-"/>
            </a:pPr>
            <a:endParaRPr lang="en-GB" sz="20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Calibri"/>
              <a:buChar char="-"/>
            </a:pPr>
            <a:r>
              <a:rPr lang="en-GB" sz="2000" dirty="0">
                <a:solidFill>
                  <a:srgbClr val="002060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MathsGenie</a:t>
            </a:r>
            <a:endParaRPr lang="en-GB" sz="20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Calibri"/>
              <a:buChar char="-"/>
            </a:pPr>
            <a:r>
              <a:rPr lang="en-GB" sz="2000" dirty="0">
                <a:solidFill>
                  <a:srgbClr val="002060"/>
                </a:solidFill>
                <a:ea typeface="+mn-lt"/>
                <a:cs typeface="+mn-lt"/>
                <a:hlinkClick r:id="rId5"/>
              </a:rPr>
              <a:t>ExamQ</a:t>
            </a:r>
            <a:endParaRPr lang="en-GB" sz="2000" dirty="0">
              <a:solidFill>
                <a:srgbClr val="002060"/>
              </a:solidFill>
              <a:latin typeface="Neue Haas Grotesk Text Pro"/>
              <a:ea typeface="Open Sans"/>
              <a:cs typeface="Open Sans"/>
            </a:endParaRPr>
          </a:p>
          <a:p>
            <a:pPr marL="342900" indent="-342900">
              <a:buFont typeface="Calibri"/>
              <a:buChar char="-"/>
            </a:pPr>
            <a:r>
              <a:rPr lang="en-GB" sz="2000" dirty="0">
                <a:solidFill>
                  <a:srgbClr val="002060"/>
                </a:solidFill>
                <a:ea typeface="+mn-lt"/>
                <a:cs typeface="+mn-lt"/>
                <a:hlinkClick r:id="rId6"/>
              </a:rPr>
              <a:t>OnMaths</a:t>
            </a:r>
            <a:r>
              <a:rPr lang="en-GB" sz="2000" dirty="0">
                <a:solidFill>
                  <a:srgbClr val="002060"/>
                </a:solidFill>
                <a:ea typeface="Open Sans"/>
                <a:cs typeface="Open Sans"/>
              </a:rPr>
              <a:t> </a:t>
            </a:r>
          </a:p>
          <a:p>
            <a:pPr marL="342900" indent="-342900">
              <a:buFont typeface="Calibri"/>
              <a:buChar char="-"/>
            </a:pPr>
            <a:endParaRPr lang="en-GB" sz="2000" dirty="0">
              <a:solidFill>
                <a:srgbClr val="002060"/>
              </a:solidFill>
              <a:ea typeface="+mn-lt"/>
              <a:cs typeface="+mn-lt"/>
            </a:endParaRPr>
          </a:p>
          <a:p>
            <a:pPr marL="342900" indent="-342900">
              <a:buFont typeface="Calibri"/>
              <a:buChar char="-"/>
            </a:pPr>
            <a:r>
              <a:rPr lang="en-GB" sz="2000" b="1" u="sng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You must make sure you are marking your work to know if you are being successful</a:t>
            </a:r>
          </a:p>
          <a:p>
            <a:pPr marL="342900" indent="-342900">
              <a:buFont typeface="Calibri"/>
              <a:buChar char="-"/>
            </a:pPr>
            <a:endParaRPr lang="en-GB" sz="20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Calibri"/>
              <a:buChar char="-"/>
            </a:pPr>
            <a:endParaRPr lang="en-GB" sz="20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Calibri"/>
              <a:buChar char="-"/>
            </a:pPr>
            <a:endParaRPr lang="en-GB" sz="20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endParaRPr lang="en-GB" sz="20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endParaRPr lang="en-GB" sz="2000" dirty="0">
              <a:solidFill>
                <a:srgbClr val="000000"/>
              </a:solidFill>
              <a:latin typeface="Neue Haas Grotesk Text Pro"/>
              <a:ea typeface="Open Sans"/>
              <a:cs typeface="Open Sans"/>
            </a:endParaRPr>
          </a:p>
        </p:txBody>
      </p:sp>
      <p:pic>
        <p:nvPicPr>
          <p:cNvPr id="12" name="Picture 11" descr="A colorful dots in a circle&#10;&#10;AI-generated content may be incorrect.">
            <a:extLst>
              <a:ext uri="{FF2B5EF4-FFF2-40B4-BE49-F238E27FC236}">
                <a16:creationId xmlns:a16="http://schemas.microsoft.com/office/drawing/2014/main" id="{9F344AEF-E979-9B33-04EF-7DEC2AFAC3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089875" y="720340"/>
            <a:ext cx="6097790" cy="553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95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10B6D-3414-7EEC-2640-4C132369D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CA9CE41B-2759-9FE0-4341-1335ECC899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  <p:pic>
        <p:nvPicPr>
          <p:cNvPr id="8" name="Picture 7" descr="A colorful dots in a circle&#10;&#10;AI-generated content may be incorrect.">
            <a:extLst>
              <a:ext uri="{FF2B5EF4-FFF2-40B4-BE49-F238E27FC236}">
                <a16:creationId xmlns:a16="http://schemas.microsoft.com/office/drawing/2014/main" id="{61B91459-D269-C50F-EB2C-E56C1784E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972275" y="21840"/>
            <a:ext cx="7215390" cy="66141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3EA9D4-6094-27AD-C8C4-5C2C6238DC38}"/>
              </a:ext>
            </a:extLst>
          </p:cNvPr>
          <p:cNvSpPr txBox="1"/>
          <p:nvPr/>
        </p:nvSpPr>
        <p:spPr>
          <a:xfrm>
            <a:off x="391026" y="721894"/>
            <a:ext cx="468228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Open Sans"/>
                <a:ea typeface="Open Sans"/>
                <a:cs typeface="Arial"/>
              </a:rPr>
              <a:t>Review it</a:t>
            </a:r>
          </a:p>
        </p:txBody>
      </p:sp>
      <p:pic>
        <p:nvPicPr>
          <p:cNvPr id="6" name="Picture 5" descr="A graph with blue and orange lines&#10;&#10;AI-generated content may be incorrect.">
            <a:extLst>
              <a:ext uri="{FF2B5EF4-FFF2-40B4-BE49-F238E27FC236}">
                <a16:creationId xmlns:a16="http://schemas.microsoft.com/office/drawing/2014/main" id="{07A9020B-A483-A426-A2F8-EA1460B144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600" y="711962"/>
            <a:ext cx="8661400" cy="5497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E147A6-0117-C519-1881-5F2F0AAD8510}"/>
              </a:ext>
            </a:extLst>
          </p:cNvPr>
          <p:cNvSpPr txBox="1"/>
          <p:nvPr/>
        </p:nvSpPr>
        <p:spPr>
          <a:xfrm>
            <a:off x="393700" y="2082800"/>
            <a:ext cx="3136900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Open Sans"/>
              </a:rPr>
              <a:t>Make sure to revisit each topic as you will forget it over time</a:t>
            </a:r>
            <a:endParaRPr lang="en-US" dirty="0"/>
          </a:p>
          <a:p>
            <a:endParaRPr lang="en-GB" sz="20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endParaRPr lang="en-GB" sz="20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endParaRPr lang="en-GB" sz="20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Every time you revise a topic, you will retain more for longer 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604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85B4F-55C8-AA4A-F57B-DDFB8DD36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18F791EA-AD83-559E-496A-48C10CBE97EB}"/>
              </a:ext>
            </a:extLst>
          </p:cNvPr>
          <p:cNvSpPr/>
          <p:nvPr/>
        </p:nvSpPr>
        <p:spPr>
          <a:xfrm>
            <a:off x="744119" y="1103984"/>
            <a:ext cx="3551983" cy="17045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endParaRPr lang="en-US" sz="3700" b="1" dirty="0">
              <a:solidFill>
                <a:srgbClr val="012346"/>
              </a:solidFill>
              <a:latin typeface="Open Sans Bold"/>
              <a:ea typeface="Open Sans Bold"/>
              <a:cs typeface="Open Sans Bold"/>
            </a:endParaRPr>
          </a:p>
        </p:txBody>
      </p:sp>
      <p:pic>
        <p:nvPicPr>
          <p:cNvPr id="5" name="Picture 4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F0378C1F-8782-7893-8B8B-B39E8516E1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25884"/>
            <a:ext cx="1824654" cy="4201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857739-F3BF-737A-A8C4-DF959805DB11}"/>
              </a:ext>
            </a:extLst>
          </p:cNvPr>
          <p:cNvSpPr txBox="1"/>
          <p:nvPr/>
        </p:nvSpPr>
        <p:spPr>
          <a:xfrm>
            <a:off x="510699" y="222051"/>
            <a:ext cx="468228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Open Sans"/>
                <a:ea typeface="Open Sans"/>
                <a:cs typeface="Arial"/>
              </a:rPr>
              <a:t>Model 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F5070-0171-D518-133C-670FBA678729}"/>
              </a:ext>
            </a:extLst>
          </p:cNvPr>
          <p:cNvSpPr txBox="1"/>
          <p:nvPr/>
        </p:nvSpPr>
        <p:spPr>
          <a:xfrm>
            <a:off x="173814" y="1101349"/>
            <a:ext cx="535605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Using the Checklist in the Learn it Stage or your Gap Analysis, pick your next topic</a:t>
            </a:r>
          </a:p>
        </p:txBody>
      </p:sp>
      <p:pic>
        <p:nvPicPr>
          <p:cNvPr id="4" name="Picture 3" descr="A yellow rectangular sign with red text&#10;&#10;AI-generated content may be incorrect.">
            <a:hlinkClick r:id="rId4"/>
            <a:extLst>
              <a:ext uri="{FF2B5EF4-FFF2-40B4-BE49-F238E27FC236}">
                <a16:creationId xmlns:a16="http://schemas.microsoft.com/office/drawing/2014/main" id="{754CEA49-21AF-403B-B4C5-C18DEB450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364" y="2047365"/>
            <a:ext cx="5107506" cy="1650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1AA929-AB69-7DDE-9E36-5EC9AAB20484}"/>
              </a:ext>
            </a:extLst>
          </p:cNvPr>
          <p:cNvSpPr txBox="1"/>
          <p:nvPr/>
        </p:nvSpPr>
        <p:spPr>
          <a:xfrm>
            <a:off x="173813" y="3886480"/>
            <a:ext cx="535605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Watch the video, listen carefully, make notes and work through the examples as they are being demonstrated</a:t>
            </a:r>
          </a:p>
        </p:txBody>
      </p:sp>
      <p:pic>
        <p:nvPicPr>
          <p:cNvPr id="9" name="Picture 8" descr="A hand holding a marker and writing on a white board&#10;&#10;AI-generated content may be incorrect.">
            <a:hlinkClick r:id="rId6"/>
            <a:extLst>
              <a:ext uri="{FF2B5EF4-FFF2-40B4-BE49-F238E27FC236}">
                <a16:creationId xmlns:a16="http://schemas.microsoft.com/office/drawing/2014/main" id="{193A37D9-D066-A656-743E-8EFD7F30A49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015" y="4870509"/>
            <a:ext cx="3214174" cy="18277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DD6A6E-981F-1EEC-E0A5-B6676FB18F59}"/>
              </a:ext>
            </a:extLst>
          </p:cNvPr>
          <p:cNvSpPr txBox="1"/>
          <p:nvPr/>
        </p:nvSpPr>
        <p:spPr>
          <a:xfrm>
            <a:off x="6543544" y="85686"/>
            <a:ext cx="535605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Practice the topic on one of the websites mentioned in the Practise it stage. Mark your answers!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757DD3-7183-C961-615E-D9E14A229E67}"/>
              </a:ext>
            </a:extLst>
          </p:cNvPr>
          <p:cNvSpPr txBox="1"/>
          <p:nvPr/>
        </p:nvSpPr>
        <p:spPr>
          <a:xfrm>
            <a:off x="6543544" y="2770710"/>
            <a:ext cx="535605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Once you feel you have grasped the topic, test yourself on one of the websites mentioned in the Test it stage. Mark your answers!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7DD834-3E34-E685-5961-661D9FCB7033}"/>
              </a:ext>
            </a:extLst>
          </p:cNvPr>
          <p:cNvSpPr txBox="1"/>
          <p:nvPr/>
        </p:nvSpPr>
        <p:spPr>
          <a:xfrm>
            <a:off x="6543544" y="5534561"/>
            <a:ext cx="535605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Rate your progress so you know how soon to revisit this topic. Try the next topic and start from Stage 1 again</a:t>
            </a:r>
          </a:p>
        </p:txBody>
      </p:sp>
      <p:pic>
        <p:nvPicPr>
          <p:cNvPr id="20" name="Picture 19" descr="A screenshot of a website&#10;&#10;AI-generated content may be incorrect.">
            <a:hlinkClick r:id="rId6"/>
            <a:extLst>
              <a:ext uri="{FF2B5EF4-FFF2-40B4-BE49-F238E27FC236}">
                <a16:creationId xmlns:a16="http://schemas.microsoft.com/office/drawing/2014/main" id="{4B3BD50A-2217-FCAC-A72B-AD6C5C52219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13" y="1106534"/>
            <a:ext cx="2496457" cy="1685461"/>
          </a:xfrm>
          <a:prstGeom prst="rect">
            <a:avLst/>
          </a:prstGeom>
        </p:spPr>
      </p:pic>
      <p:pic>
        <p:nvPicPr>
          <p:cNvPr id="22" name="Picture 21" descr="A screenshot of a computer&#10;&#10;AI-generated content may be incorrect.">
            <a:hlinkClick r:id="rId9"/>
            <a:extLst>
              <a:ext uri="{FF2B5EF4-FFF2-40B4-BE49-F238E27FC236}">
                <a16:creationId xmlns:a16="http://schemas.microsoft.com/office/drawing/2014/main" id="{0E2D54D2-57CD-4AFB-BED6-EA3879DFCE5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199" y="4066006"/>
            <a:ext cx="4732858" cy="142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82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3BF58-A265-C6DF-D601-D653CA4FF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83744BFA-E32F-C023-28A5-AD8E3CF4AE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68F869-DE21-766D-C8FD-EE37748B3080}"/>
              </a:ext>
            </a:extLst>
          </p:cNvPr>
          <p:cNvSpPr txBox="1"/>
          <p:nvPr/>
        </p:nvSpPr>
        <p:spPr>
          <a:xfrm>
            <a:off x="391026" y="366294"/>
            <a:ext cx="468228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Open Sans"/>
                <a:ea typeface="Open Sans"/>
                <a:cs typeface="Arial"/>
              </a:rPr>
              <a:t>Past Papers</a:t>
            </a:r>
          </a:p>
        </p:txBody>
      </p:sp>
      <p:pic>
        <p:nvPicPr>
          <p:cNvPr id="9" name="Picture 8" descr="A colorful dots in a circle&#10;&#10;AI-generated content may be incorrect.">
            <a:extLst>
              <a:ext uri="{FF2B5EF4-FFF2-40B4-BE49-F238E27FC236}">
                <a16:creationId xmlns:a16="http://schemas.microsoft.com/office/drawing/2014/main" id="{2F5294A2-EC16-21CD-A08A-C27EC805F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089875" y="720340"/>
            <a:ext cx="6097790" cy="55346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7765A1-48EA-B9C2-0D36-07A2F42B7111}"/>
              </a:ext>
            </a:extLst>
          </p:cNvPr>
          <p:cNvSpPr txBox="1"/>
          <p:nvPr/>
        </p:nvSpPr>
        <p:spPr>
          <a:xfrm>
            <a:off x="182108" y="1073950"/>
            <a:ext cx="5356057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Calibri"/>
              <a:buChar char="-"/>
            </a:pPr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Caution: Doing only past papers repetitively is not an effective way of revising</a:t>
            </a:r>
            <a:endParaRPr lang="en-US"/>
          </a:p>
          <a:p>
            <a:pPr marL="342900" indent="-342900">
              <a:buFont typeface="Calibri"/>
              <a:buChar char="-"/>
            </a:pPr>
            <a:endParaRPr lang="en-GB" sz="20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Calibri"/>
              <a:buChar char="-"/>
            </a:pPr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Past Papers should be used to test what you have learnt over a longer time period (</a:t>
            </a:r>
            <a:r>
              <a:rPr lang="en-GB" sz="2000" b="1" dirty="0" err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eg</a:t>
            </a:r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 every week or two)</a:t>
            </a:r>
          </a:p>
          <a:p>
            <a:pPr marL="342900" indent="-342900">
              <a:buFont typeface="Calibri"/>
              <a:buChar char="-"/>
            </a:pPr>
            <a:endParaRPr lang="en-GB" sz="20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Calibri"/>
              <a:buChar char="-"/>
            </a:pPr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They will highlight topics that you need to prioritise in the learn and practise stages of revision</a:t>
            </a:r>
          </a:p>
          <a:p>
            <a:pPr marL="342900" indent="-342900">
              <a:buFont typeface="Calibri"/>
              <a:buChar char="-"/>
            </a:pPr>
            <a:endParaRPr lang="en-GB" sz="20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Calibri"/>
              <a:buChar char="-"/>
            </a:pPr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Past papers can be bought from printworks (£7 for 30) or found here:</a:t>
            </a:r>
          </a:p>
          <a:p>
            <a:pPr marL="800100" lvl="1" indent="-342900">
              <a:buFont typeface="Courier New"/>
              <a:buChar char="o"/>
            </a:pPr>
            <a:r>
              <a:rPr lang="en-GB" sz="2000" dirty="0">
                <a:solidFill>
                  <a:srgbClr val="002060"/>
                </a:solidFill>
                <a:ea typeface="+mn-lt"/>
                <a:cs typeface="+mn-lt"/>
                <a:hlinkClick r:id="rId5"/>
              </a:rPr>
              <a:t>Past</a:t>
            </a:r>
            <a:r>
              <a:rPr lang="en-GB" sz="2000" dirty="0">
                <a:solidFill>
                  <a:srgbClr val="002060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Papers</a:t>
            </a:r>
            <a:r>
              <a:rPr lang="en-GB" sz="2000" dirty="0">
                <a:solidFill>
                  <a:srgbClr val="002060"/>
                </a:solidFill>
                <a:ea typeface="Open Sans"/>
                <a:cs typeface="Open Sans"/>
              </a:rPr>
              <a:t> and </a:t>
            </a:r>
            <a:r>
              <a:rPr lang="en-GB" sz="2000" dirty="0">
                <a:solidFill>
                  <a:srgbClr val="002060"/>
                </a:solidFill>
                <a:ea typeface="+mn-lt"/>
                <a:cs typeface="+mn-lt"/>
                <a:hlinkClick r:id="rId6"/>
              </a:rPr>
              <a:t>Grade Boundaries</a:t>
            </a:r>
            <a:endParaRPr lang="en-GB" sz="2000">
              <a:solidFill>
                <a:srgbClr val="002060"/>
              </a:solidFill>
              <a:latin typeface="Neue Haas Grotesk Text Pro"/>
              <a:ea typeface="Open Sans"/>
              <a:cs typeface="Open Sans"/>
            </a:endParaRPr>
          </a:p>
          <a:p>
            <a:pPr marL="800100" lvl="1" indent="-342900">
              <a:buFont typeface="Courier New"/>
              <a:buChar char="o"/>
            </a:pPr>
            <a:endParaRPr lang="en-GB" sz="2000" dirty="0">
              <a:solidFill>
                <a:srgbClr val="002060"/>
              </a:solidFill>
              <a:latin typeface="Neue Haas Grotesk Text Pro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12776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04FD0-A970-B2E8-25DE-B76DE89EB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48135877-7D8A-BFD4-54EE-7951C5C1A8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F9FBC6-5107-4523-2F72-80F5583CF515}"/>
              </a:ext>
            </a:extLst>
          </p:cNvPr>
          <p:cNvSpPr txBox="1"/>
          <p:nvPr/>
        </p:nvSpPr>
        <p:spPr>
          <a:xfrm>
            <a:off x="391026" y="366294"/>
            <a:ext cx="468228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Open Sans"/>
                <a:ea typeface="Open Sans"/>
                <a:cs typeface="Arial"/>
              </a:rPr>
              <a:t>Predicted Papers</a:t>
            </a:r>
          </a:p>
        </p:txBody>
      </p:sp>
      <p:pic>
        <p:nvPicPr>
          <p:cNvPr id="9" name="Picture 8" descr="A colorful dots in a circle&#10;&#10;AI-generated content may be incorrect.">
            <a:extLst>
              <a:ext uri="{FF2B5EF4-FFF2-40B4-BE49-F238E27FC236}">
                <a16:creationId xmlns:a16="http://schemas.microsoft.com/office/drawing/2014/main" id="{47DA2013-B65B-7853-4073-72DEA4DCA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089875" y="720340"/>
            <a:ext cx="6097790" cy="55346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CE8D8E-BC38-E4C9-1F83-150EB6A50A5D}"/>
              </a:ext>
            </a:extLst>
          </p:cNvPr>
          <p:cNvSpPr txBox="1"/>
          <p:nvPr/>
        </p:nvSpPr>
        <p:spPr>
          <a:xfrm>
            <a:off x="207508" y="1531150"/>
            <a:ext cx="5356057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Calibri"/>
              <a:buChar char="-"/>
            </a:pPr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Keep an eye out for your emails and firefly tasks when the exams start</a:t>
            </a:r>
          </a:p>
          <a:p>
            <a:pPr marL="342900" indent="-342900">
              <a:buFont typeface="Calibri"/>
              <a:buChar char="-"/>
            </a:pPr>
            <a:endParaRPr lang="en-GB" sz="20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Calibri"/>
              <a:buChar char="-"/>
            </a:pPr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As exams happen, certain topics become less or more likely to appear in the remaining exams</a:t>
            </a:r>
          </a:p>
          <a:p>
            <a:pPr marL="342900" indent="-342900">
              <a:buFont typeface="Calibri"/>
              <a:buChar char="-"/>
            </a:pPr>
            <a:endParaRPr lang="en-GB" sz="20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Calibri"/>
              <a:buChar char="-"/>
            </a:pPr>
            <a:r>
              <a:rPr lang="en-GB" sz="2000" b="1" u="sng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Do Not rely on them</a:t>
            </a:r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, they are only a slight help in the middle of the exam period and are not completely accurate</a:t>
            </a:r>
          </a:p>
          <a:p>
            <a:pPr marL="342900" indent="-342900">
              <a:buFont typeface="Calibri"/>
              <a:buChar char="-"/>
            </a:pPr>
            <a:endParaRPr lang="en-GB" sz="20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Calibri"/>
              <a:buChar char="-"/>
            </a:pPr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The majority of your preparation should be done way before this stage</a:t>
            </a:r>
          </a:p>
        </p:txBody>
      </p:sp>
    </p:spTree>
    <p:extLst>
      <p:ext uri="{BB962C8B-B14F-4D97-AF65-F5344CB8AC3E}">
        <p14:creationId xmlns:p14="http://schemas.microsoft.com/office/powerpoint/2010/main" val="37012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8757F-4486-8EA1-20C9-522BDDEB3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C1532798-6705-53EF-14E3-4FF649CFDFF5}"/>
              </a:ext>
            </a:extLst>
          </p:cNvPr>
          <p:cNvSpPr/>
          <p:nvPr/>
        </p:nvSpPr>
        <p:spPr>
          <a:xfrm>
            <a:off x="661492" y="1122958"/>
            <a:ext cx="6297018" cy="11812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0" b="1" dirty="0">
                <a:solidFill>
                  <a:srgbClr val="012346"/>
                </a:solidFill>
                <a:latin typeface="Open Sans Bold"/>
                <a:ea typeface="Open Sans Bold"/>
                <a:cs typeface="Open Sans Bold"/>
              </a:rPr>
              <a:t>15 weeks to go</a:t>
            </a:r>
          </a:p>
        </p:txBody>
      </p:sp>
      <p:pic>
        <p:nvPicPr>
          <p:cNvPr id="5" name="Picture 4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DE3A3F89-7063-68C1-EB68-F9578C7F46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  <p:pic>
        <p:nvPicPr>
          <p:cNvPr id="13" name="Picture 12" descr="A colorful dots in a circle&#10;&#10;AI-generated content may be incorrect.">
            <a:extLst>
              <a:ext uri="{FF2B5EF4-FFF2-40B4-BE49-F238E27FC236}">
                <a16:creationId xmlns:a16="http://schemas.microsoft.com/office/drawing/2014/main" id="{B2C4C34B-314E-F91E-A062-930288856D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904722" y="491740"/>
            <a:ext cx="6288290" cy="57251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95581A-6CB9-20DC-B293-1B95F3F510C6}"/>
              </a:ext>
            </a:extLst>
          </p:cNvPr>
          <p:cNvSpPr txBox="1"/>
          <p:nvPr/>
        </p:nvSpPr>
        <p:spPr>
          <a:xfrm>
            <a:off x="613908" y="2305850"/>
            <a:ext cx="6346657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Exam Dates</a:t>
            </a:r>
          </a:p>
          <a:p>
            <a:endParaRPr lang="en-GB" sz="24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Calibri"/>
              <a:buChar char="-"/>
            </a:pPr>
            <a:r>
              <a:rPr lang="en-GB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Thursday 14th May 2026</a:t>
            </a:r>
          </a:p>
          <a:p>
            <a:pPr marL="800100" lvl="1" indent="-342900">
              <a:buFont typeface="Courier New"/>
              <a:buChar char="o"/>
            </a:pPr>
            <a:r>
              <a:rPr lang="en-GB" sz="2000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Paper 1 (Non-Calculator)</a:t>
            </a:r>
          </a:p>
          <a:p>
            <a:pPr marL="342900" indent="-342900">
              <a:buFont typeface="Calibri"/>
              <a:buChar char="-"/>
            </a:pPr>
            <a:r>
              <a:rPr lang="en-GB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Wednesday 3rd June 2026</a:t>
            </a:r>
          </a:p>
          <a:p>
            <a:pPr marL="800100" lvl="1" indent="-342900">
              <a:buFont typeface="Courier New"/>
              <a:buChar char="o"/>
            </a:pPr>
            <a:r>
              <a:rPr lang="en-GB" sz="2000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Paper 2 (Calculator)</a:t>
            </a:r>
          </a:p>
          <a:p>
            <a:pPr marL="342900" indent="-342900">
              <a:buFont typeface="Calibri"/>
              <a:buChar char="-"/>
            </a:pPr>
            <a:r>
              <a:rPr lang="en-GB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Wednesday 10th June 2026</a:t>
            </a:r>
          </a:p>
          <a:p>
            <a:pPr marL="800100" lvl="1" indent="-342900">
              <a:buFont typeface="Courier New"/>
              <a:buChar char="o"/>
            </a:pPr>
            <a:r>
              <a:rPr lang="en-GB" sz="2000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Paper 3 (Calculator)</a:t>
            </a:r>
          </a:p>
          <a:p>
            <a:pPr marL="342900" indent="-342900">
              <a:buFont typeface="Calibri"/>
              <a:buChar char="-"/>
            </a:pPr>
            <a:endParaRPr lang="en-GB" sz="24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Calibri"/>
              <a:buChar char="-"/>
            </a:pPr>
            <a:endParaRPr lang="en-GB" sz="24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Calibri"/>
              <a:buChar char="-"/>
            </a:pPr>
            <a:endParaRPr lang="en-GB" sz="24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44925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6A018-CD8D-9567-C322-D5FA534E3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81DB3C53-87AC-B186-B8D9-4E35F5B162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16B98B-DAD6-E200-432E-EAE7F4B464F3}"/>
              </a:ext>
            </a:extLst>
          </p:cNvPr>
          <p:cNvSpPr txBox="1"/>
          <p:nvPr/>
        </p:nvSpPr>
        <p:spPr>
          <a:xfrm>
            <a:off x="391026" y="366294"/>
            <a:ext cx="4682289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Open Sans"/>
                <a:ea typeface="Open Sans"/>
                <a:cs typeface="Arial"/>
              </a:rPr>
              <a:t>Further Questions</a:t>
            </a:r>
            <a:endParaRPr lang="en-US" dirty="0"/>
          </a:p>
        </p:txBody>
      </p:sp>
      <p:pic>
        <p:nvPicPr>
          <p:cNvPr id="9" name="Picture 8" descr="A colorful dots in a circle&#10;&#10;AI-generated content may be incorrect.">
            <a:extLst>
              <a:ext uri="{FF2B5EF4-FFF2-40B4-BE49-F238E27FC236}">
                <a16:creationId xmlns:a16="http://schemas.microsoft.com/office/drawing/2014/main" id="{23A221CB-C0FE-6BCB-ECCE-46BE0CB6C0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089875" y="720340"/>
            <a:ext cx="6097790" cy="55346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91EDD4-1107-8C3B-059B-4E8DA77682DA}"/>
              </a:ext>
            </a:extLst>
          </p:cNvPr>
          <p:cNvSpPr txBox="1"/>
          <p:nvPr/>
        </p:nvSpPr>
        <p:spPr>
          <a:xfrm>
            <a:off x="194808" y="1988350"/>
            <a:ext cx="60926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Calibri"/>
              <a:buChar char="-"/>
            </a:pPr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If you have any further questions, please email mhicks@wilmslowhigh.com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843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A92C2-9DEF-952E-A666-6B6880083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158B16A1-DCC4-1CD4-CA90-BED76EF89006}"/>
              </a:ext>
            </a:extLst>
          </p:cNvPr>
          <p:cNvSpPr/>
          <p:nvPr/>
        </p:nvSpPr>
        <p:spPr>
          <a:xfrm>
            <a:off x="562981" y="319768"/>
            <a:ext cx="6297018" cy="29794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0" b="1" dirty="0">
                <a:solidFill>
                  <a:srgbClr val="012346"/>
                </a:solidFill>
                <a:latin typeface="Open Sans Bold"/>
                <a:ea typeface="Open Sans Bold"/>
                <a:cs typeface="Open Sans Bold"/>
              </a:rPr>
              <a:t>Foundation tier</a:t>
            </a:r>
            <a:endParaRPr lang="en-US" dirty="0"/>
          </a:p>
          <a:p>
            <a:pPr>
              <a:lnSpc>
                <a:spcPts val="4625"/>
              </a:lnSpc>
            </a:pPr>
            <a:r>
              <a:rPr lang="en-US" sz="3700" b="1" dirty="0">
                <a:solidFill>
                  <a:srgbClr val="012346"/>
                </a:solidFill>
                <a:latin typeface="Open Sans Bold"/>
                <a:ea typeface="Open Sans Bold"/>
                <a:cs typeface="Open Sans Bold"/>
              </a:rPr>
              <a:t>Grades (U, 1-5)</a:t>
            </a:r>
          </a:p>
          <a:p>
            <a:pPr>
              <a:lnSpc>
                <a:spcPts val="4625"/>
              </a:lnSpc>
            </a:pPr>
            <a:endParaRPr lang="en-US" sz="3700" b="1" dirty="0">
              <a:solidFill>
                <a:srgbClr val="012346"/>
              </a:solidFill>
              <a:latin typeface="Open Sans Bold"/>
              <a:ea typeface="Open Sans Bold"/>
              <a:cs typeface="Open Sans Bold"/>
            </a:endParaRPr>
          </a:p>
          <a:p>
            <a:pPr>
              <a:lnSpc>
                <a:spcPts val="4625"/>
              </a:lnSpc>
            </a:pPr>
            <a:r>
              <a:rPr lang="en-US" sz="3700" b="1" dirty="0">
                <a:solidFill>
                  <a:srgbClr val="012346"/>
                </a:solidFill>
                <a:latin typeface="Segoe UI"/>
                <a:ea typeface="Open Sans Bold"/>
                <a:cs typeface="Segoe UI"/>
              </a:rPr>
              <a:t>Higher Tier</a:t>
            </a:r>
            <a:endParaRPr lang="en-US" sz="3700" dirty="0">
              <a:solidFill>
                <a:srgbClr val="000000"/>
              </a:solidFill>
              <a:latin typeface="Segoe UI"/>
              <a:ea typeface="Open Sans Bold"/>
              <a:cs typeface="Segoe UI"/>
            </a:endParaRPr>
          </a:p>
          <a:p>
            <a:pPr>
              <a:lnSpc>
                <a:spcPts val="4625"/>
              </a:lnSpc>
            </a:pPr>
            <a:r>
              <a:rPr lang="en-US" sz="3700" b="1" dirty="0">
                <a:solidFill>
                  <a:srgbClr val="012346"/>
                </a:solidFill>
                <a:latin typeface="Segoe UI"/>
                <a:ea typeface="Open Sans Bold"/>
                <a:cs typeface="Segoe UI"/>
              </a:rPr>
              <a:t>Grades (U, 3-9)</a:t>
            </a:r>
            <a:endParaRPr lang="en-US" dirty="0"/>
          </a:p>
          <a:p>
            <a:pPr>
              <a:lnSpc>
                <a:spcPts val="4625"/>
              </a:lnSpc>
            </a:pPr>
            <a:endParaRPr lang="en-US" sz="3700" b="1" dirty="0">
              <a:solidFill>
                <a:srgbClr val="012346"/>
              </a:solidFill>
              <a:latin typeface="Open Sans Bold"/>
              <a:ea typeface="Open Sans Bold"/>
              <a:cs typeface="Open Sans Bold"/>
            </a:endParaRPr>
          </a:p>
        </p:txBody>
      </p:sp>
      <p:pic>
        <p:nvPicPr>
          <p:cNvPr id="5" name="Picture 4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BDC7DD60-459A-8183-C812-73D85B2195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  <p:pic>
        <p:nvPicPr>
          <p:cNvPr id="13" name="Picture 12" descr="A colorful dots in a circle&#10;&#10;AI-generated content may be incorrect.">
            <a:extLst>
              <a:ext uri="{FF2B5EF4-FFF2-40B4-BE49-F238E27FC236}">
                <a16:creationId xmlns:a16="http://schemas.microsoft.com/office/drawing/2014/main" id="{78A3413D-38B9-94F7-0E85-ED0F7C6D2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523722" y="21840"/>
            <a:ext cx="7215390" cy="6614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1CCF0E-A75B-3615-6968-2E76B219B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7279" y="118587"/>
            <a:ext cx="5480677" cy="652899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36A5FA-E264-AEDD-4737-48F133C3F174}"/>
              </a:ext>
            </a:extLst>
          </p:cNvPr>
          <p:cNvCxnSpPr/>
          <p:nvPr/>
        </p:nvCxnSpPr>
        <p:spPr>
          <a:xfrm>
            <a:off x="5047279" y="4720281"/>
            <a:ext cx="5480677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62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BF5DB-CF9F-BC98-F68E-4441B2B2F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41E6F1EE-D40C-1DA8-7B29-97BFA1966C0C}"/>
              </a:ext>
            </a:extLst>
          </p:cNvPr>
          <p:cNvSpPr/>
          <p:nvPr/>
        </p:nvSpPr>
        <p:spPr>
          <a:xfrm>
            <a:off x="610692" y="487958"/>
            <a:ext cx="6347818" cy="1714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2800" b="1" dirty="0">
                <a:solidFill>
                  <a:srgbClr val="012346"/>
                </a:solidFill>
                <a:ea typeface="+mn-lt"/>
                <a:cs typeface="+mn-lt"/>
              </a:rPr>
              <a:t>Does </a:t>
            </a:r>
            <a:r>
              <a:rPr lang="en-US" sz="2800" b="1" dirty="0" err="1">
                <a:solidFill>
                  <a:srgbClr val="012346"/>
                </a:solidFill>
                <a:ea typeface="+mn-lt"/>
                <a:cs typeface="+mn-lt"/>
              </a:rPr>
              <a:t>Maths</a:t>
            </a:r>
            <a:r>
              <a:rPr lang="en-US" sz="2800" b="1" dirty="0">
                <a:solidFill>
                  <a:srgbClr val="012346"/>
                </a:solidFill>
                <a:ea typeface="+mn-lt"/>
                <a:cs typeface="+mn-lt"/>
              </a:rPr>
              <a:t> require a different revision strategy to other GCSE topics?</a:t>
            </a:r>
            <a:endParaRPr lang="en-US" sz="2800" b="1" dirty="0"/>
          </a:p>
        </p:txBody>
      </p:sp>
      <p:pic>
        <p:nvPicPr>
          <p:cNvPr id="5" name="Picture 4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C4C00BDD-4DC2-A5D0-2841-87B378E043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  <p:pic>
        <p:nvPicPr>
          <p:cNvPr id="13" name="Picture 12" descr="A colorful dots in a circle&#10;&#10;AI-generated content may be incorrect.">
            <a:extLst>
              <a:ext uri="{FF2B5EF4-FFF2-40B4-BE49-F238E27FC236}">
                <a16:creationId xmlns:a16="http://schemas.microsoft.com/office/drawing/2014/main" id="{5AB7A5B7-D835-6243-4DB4-D777E47BA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904722" y="491740"/>
            <a:ext cx="6288290" cy="57251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E60DD9-FDC7-2AA9-DD7B-EBD4CFCCE914}"/>
              </a:ext>
            </a:extLst>
          </p:cNvPr>
          <p:cNvSpPr txBox="1"/>
          <p:nvPr/>
        </p:nvSpPr>
        <p:spPr>
          <a:xfrm>
            <a:off x="613908" y="3702850"/>
            <a:ext cx="634665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Yes, absolutely.</a:t>
            </a:r>
          </a:p>
          <a:p>
            <a:pPr marL="342900" indent="-342900">
              <a:buFont typeface="Calibri"/>
              <a:buChar char="-"/>
            </a:pPr>
            <a:endParaRPr lang="en-GB" sz="24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91519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AC648-BD28-67EA-463F-40ECF08E6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93285F7B-3544-105F-09DB-2F82A01086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  <p:pic>
        <p:nvPicPr>
          <p:cNvPr id="13" name="Picture 12" descr="A colorful dots in a circle&#10;&#10;AI-generated content may be incorrect.">
            <a:extLst>
              <a:ext uri="{FF2B5EF4-FFF2-40B4-BE49-F238E27FC236}">
                <a16:creationId xmlns:a16="http://schemas.microsoft.com/office/drawing/2014/main" id="{06D5C4DE-5448-16D9-717A-A498D39C9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904722" y="491740"/>
            <a:ext cx="6288290" cy="5725109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406DFE80-7374-C811-807A-DF0D2EF103EA}"/>
              </a:ext>
            </a:extLst>
          </p:cNvPr>
          <p:cNvSpPr/>
          <p:nvPr/>
        </p:nvSpPr>
        <p:spPr>
          <a:xfrm>
            <a:off x="610692" y="487958"/>
            <a:ext cx="6347818" cy="1714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2400" dirty="0">
                <a:solidFill>
                  <a:srgbClr val="012346"/>
                </a:solidFill>
                <a:ea typeface="+mn-lt"/>
                <a:cs typeface="+mn-lt"/>
              </a:rPr>
              <a:t>Why </a:t>
            </a:r>
            <a:r>
              <a:rPr lang="en-US" sz="2400" dirty="0" err="1">
                <a:solidFill>
                  <a:srgbClr val="012346"/>
                </a:solidFill>
                <a:ea typeface="+mn-lt"/>
                <a:cs typeface="+mn-lt"/>
              </a:rPr>
              <a:t>Maths</a:t>
            </a:r>
            <a:r>
              <a:rPr lang="en-US" sz="2400" dirty="0">
                <a:solidFill>
                  <a:srgbClr val="012346"/>
                </a:solidFill>
                <a:ea typeface="+mn-lt"/>
                <a:cs typeface="+mn-lt"/>
              </a:rPr>
              <a:t> Is Different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AE71BB-6E67-9C75-709E-FEA3DEE6060F}"/>
              </a:ext>
            </a:extLst>
          </p:cNvPr>
          <p:cNvSpPr txBox="1"/>
          <p:nvPr/>
        </p:nvSpPr>
        <p:spPr>
          <a:xfrm>
            <a:off x="613908" y="1384501"/>
            <a:ext cx="6346657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ea typeface="+mn-lt"/>
                <a:cs typeface="+mn-lt"/>
              </a:rPr>
              <a:t>1️⃣ Maths is a </a:t>
            </a:r>
            <a:r>
              <a:rPr lang="en-GB" sz="2000" b="1" dirty="0">
                <a:solidFill>
                  <a:srgbClr val="002060"/>
                </a:solidFill>
                <a:ea typeface="+mn-lt"/>
                <a:cs typeface="+mn-lt"/>
              </a:rPr>
              <a:t>skill</a:t>
            </a:r>
            <a:r>
              <a:rPr lang="en-GB" sz="2000" dirty="0">
                <a:solidFill>
                  <a:srgbClr val="002060"/>
                </a:solidFill>
                <a:ea typeface="+mn-lt"/>
                <a:cs typeface="+mn-lt"/>
              </a:rPr>
              <a:t>, not a memory subject</a:t>
            </a:r>
          </a:p>
          <a:p>
            <a:endParaRPr lang="en-GB" sz="2000" dirty="0">
              <a:solidFill>
                <a:srgbClr val="002060"/>
              </a:solidFill>
              <a:ea typeface="+mn-lt"/>
              <a:cs typeface="+mn-lt"/>
            </a:endParaRPr>
          </a:p>
          <a:p>
            <a:endParaRPr lang="en-GB" sz="2000" dirty="0">
              <a:solidFill>
                <a:srgbClr val="002060"/>
              </a:solidFill>
              <a:ea typeface="+mn-lt"/>
              <a:cs typeface="+mn-lt"/>
            </a:endParaRPr>
          </a:p>
          <a:p>
            <a:endParaRPr lang="en-GB" sz="2000" dirty="0">
              <a:solidFill>
                <a:srgbClr val="002060"/>
              </a:solidFill>
              <a:ea typeface="+mn-lt"/>
              <a:cs typeface="+mn-lt"/>
            </a:endParaRPr>
          </a:p>
          <a:p>
            <a:endParaRPr lang="en-GB" sz="2000" dirty="0">
              <a:solidFill>
                <a:srgbClr val="002060"/>
              </a:solidFill>
              <a:ea typeface="+mn-lt"/>
              <a:cs typeface="+mn-lt"/>
            </a:endParaRPr>
          </a:p>
          <a:p>
            <a:r>
              <a:rPr lang="en-GB" sz="2000" dirty="0">
                <a:solidFill>
                  <a:srgbClr val="002060"/>
                </a:solidFill>
                <a:ea typeface="+mn-lt"/>
                <a:cs typeface="+mn-lt"/>
              </a:rPr>
              <a:t>2️⃣ Understanding does not equate to </a:t>
            </a:r>
          </a:p>
          <a:p>
            <a:r>
              <a:rPr lang="en-GB" sz="2000" dirty="0">
                <a:solidFill>
                  <a:srgbClr val="002060"/>
                </a:solidFill>
                <a:ea typeface="+mn-lt"/>
                <a:cs typeface="+mn-lt"/>
              </a:rPr>
              <a:t>  being able to do questions</a:t>
            </a:r>
            <a:endParaRPr lang="en-GB" dirty="0"/>
          </a:p>
          <a:p>
            <a:endParaRPr lang="en-GB" sz="2000" dirty="0">
              <a:solidFill>
                <a:srgbClr val="002060"/>
              </a:solidFill>
            </a:endParaRPr>
          </a:p>
          <a:p>
            <a:endParaRPr lang="en-GB" sz="2000" dirty="0">
              <a:solidFill>
                <a:srgbClr val="002060"/>
              </a:solidFill>
              <a:ea typeface="+mn-lt"/>
              <a:cs typeface="+mn-lt"/>
            </a:endParaRPr>
          </a:p>
          <a:p>
            <a:endParaRPr lang="en-GB" sz="2000" dirty="0">
              <a:solidFill>
                <a:srgbClr val="002060"/>
              </a:solidFill>
              <a:ea typeface="+mn-lt"/>
              <a:cs typeface="+mn-lt"/>
            </a:endParaRPr>
          </a:p>
          <a:p>
            <a:r>
              <a:rPr lang="en-GB" sz="2000" dirty="0">
                <a:solidFill>
                  <a:srgbClr val="002060"/>
                </a:solidFill>
                <a:ea typeface="+mn-lt"/>
                <a:cs typeface="+mn-lt"/>
              </a:rPr>
              <a:t>3️⃣ Maths fades faster if it’s not revisited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181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7AC94-C8C6-92C4-6B0D-D5CAAF1D4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2CC39186-0993-E8F4-6B0B-5FE7647195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  <p:pic>
        <p:nvPicPr>
          <p:cNvPr id="13" name="Picture 12" descr="A colorful dots in a circle&#10;&#10;AI-generated content may be incorrect.">
            <a:extLst>
              <a:ext uri="{FF2B5EF4-FFF2-40B4-BE49-F238E27FC236}">
                <a16:creationId xmlns:a16="http://schemas.microsoft.com/office/drawing/2014/main" id="{B3023A81-9C53-5E14-D6A4-7222AF845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904722" y="491740"/>
            <a:ext cx="6288290" cy="57251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B4BBDC-2AC2-D093-AD15-55E1B953C67D}"/>
              </a:ext>
            </a:extLst>
          </p:cNvPr>
          <p:cNvSpPr txBox="1"/>
          <p:nvPr/>
        </p:nvSpPr>
        <p:spPr>
          <a:xfrm>
            <a:off x="398247" y="494303"/>
            <a:ext cx="6346657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u="sng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How Maths Revision Should Be Different</a:t>
            </a:r>
            <a:endParaRPr lang="en-US" sz="2400" u="sng"/>
          </a:p>
          <a:p>
            <a:endParaRPr lang="en-GB" sz="20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✅ What does work for Maths</a:t>
            </a:r>
            <a:endParaRPr lang="en-GB" sz="20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Calibri,Sans-Serif"/>
              <a:buChar char="-"/>
            </a:pPr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Short, frequent sessions</a:t>
            </a:r>
            <a:endParaRPr lang="en-GB" sz="20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Calibri,Sans-Serif"/>
              <a:buChar char="-"/>
            </a:pPr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Learning a method → doing lots of questions</a:t>
            </a:r>
            <a:endParaRPr lang="en-GB" sz="20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Calibri,Sans-Serif"/>
              <a:buChar char="-"/>
            </a:pPr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Making and fixing mistakes</a:t>
            </a:r>
            <a:endParaRPr lang="en-GB" sz="20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Calibri,Sans-Serif"/>
              <a:buChar char="-"/>
            </a:pPr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Revisiting old topics regularly</a:t>
            </a:r>
            <a:endParaRPr lang="en-GB" sz="20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Calibri,Sans-Serif"/>
              <a:buChar char="-"/>
            </a:pPr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Practising exam-style questions as you go</a:t>
            </a:r>
            <a:endParaRPr lang="en-GB" sz="2000" dirty="0">
              <a:solidFill>
                <a:srgbClr val="000000"/>
              </a:solidFill>
              <a:latin typeface="Neue Haas Grotesk Text Pro"/>
              <a:ea typeface="Open Sans"/>
              <a:cs typeface="Open Sans"/>
            </a:endParaRPr>
          </a:p>
          <a:p>
            <a:pPr marL="342900" indent="-342900">
              <a:buFont typeface="Calibri,Sans-Serif"/>
              <a:buChar char="-"/>
            </a:pPr>
            <a:endParaRPr lang="en-GB" sz="20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endParaRPr lang="en-GB" sz="20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endParaRPr lang="en-GB" sz="20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❌ What works in other subjects (not Maths)</a:t>
            </a:r>
            <a:endParaRPr lang="en-GB" sz="2000" dirty="0"/>
          </a:p>
          <a:p>
            <a:pPr marL="342900" indent="-342900">
              <a:buFont typeface="Calibri"/>
              <a:buChar char="-"/>
            </a:pPr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Re-reading notes</a:t>
            </a:r>
            <a:endParaRPr lang="en-GB" sz="2000" dirty="0"/>
          </a:p>
          <a:p>
            <a:pPr marL="342900" indent="-342900">
              <a:buFont typeface="Calibri"/>
              <a:buChar char="-"/>
            </a:pPr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Highlighting</a:t>
            </a:r>
            <a:endParaRPr lang="en-GB" sz="2000" dirty="0"/>
          </a:p>
          <a:p>
            <a:pPr marL="342900" indent="-342900">
              <a:buFont typeface="Calibri"/>
              <a:buChar char="-"/>
            </a:pPr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Watching videos without practice</a:t>
            </a:r>
            <a:endParaRPr lang="en-GB" sz="2000"/>
          </a:p>
          <a:p>
            <a:pPr marL="342900" indent="-342900">
              <a:buFont typeface="Calibri"/>
              <a:buChar char="-"/>
            </a:pPr>
            <a:r>
              <a:rPr lang="en-GB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Writing long summaries</a:t>
            </a:r>
            <a:endParaRPr lang="en-GB" sz="2000" dirty="0"/>
          </a:p>
          <a:p>
            <a:br>
              <a:rPr lang="en-US" dirty="0"/>
            </a:br>
            <a:endParaRPr lang="en-US" sz="1600"/>
          </a:p>
          <a:p>
            <a:endParaRPr lang="en-GB" sz="20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82771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543C0-5421-44F1-6445-E52F16112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C17A862D-58E1-4D2A-D1D4-482D9C181C31}"/>
              </a:ext>
            </a:extLst>
          </p:cNvPr>
          <p:cNvSpPr/>
          <p:nvPr/>
        </p:nvSpPr>
        <p:spPr>
          <a:xfrm>
            <a:off x="610692" y="487958"/>
            <a:ext cx="6347818" cy="1714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GB" sz="32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One Big Mistake to Avoid</a:t>
            </a:r>
            <a:endParaRPr lang="en-US" dirty="0"/>
          </a:p>
        </p:txBody>
      </p:sp>
      <p:pic>
        <p:nvPicPr>
          <p:cNvPr id="5" name="Picture 4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0F158EDD-F6B9-ED0B-BDF9-E77F9BFCCD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  <p:pic>
        <p:nvPicPr>
          <p:cNvPr id="13" name="Picture 12" descr="A colorful dots in a circle&#10;&#10;AI-generated content may be incorrect.">
            <a:extLst>
              <a:ext uri="{FF2B5EF4-FFF2-40B4-BE49-F238E27FC236}">
                <a16:creationId xmlns:a16="http://schemas.microsoft.com/office/drawing/2014/main" id="{FC30EA67-AC68-D7F0-A3D9-2299ACB57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615922" y="885440"/>
            <a:ext cx="5577090" cy="50774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69CC77-1A60-5F71-7361-1AD70A2AB158}"/>
              </a:ext>
            </a:extLst>
          </p:cNvPr>
          <p:cNvSpPr txBox="1"/>
          <p:nvPr/>
        </p:nvSpPr>
        <p:spPr>
          <a:xfrm>
            <a:off x="398008" y="1175550"/>
            <a:ext cx="6346657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“I’ll revise it properly closer to the exam”</a:t>
            </a:r>
            <a:endParaRPr lang="en-GB" sz="280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endParaRPr lang="en-GB" sz="28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r>
              <a:rPr lang="en-GB" sz="28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Maths is cumulative. </a:t>
            </a:r>
            <a:endParaRPr lang="en-GB" sz="2800">
              <a:solidFill>
                <a:srgbClr val="000000"/>
              </a:solidFill>
              <a:latin typeface="Neue Haas Grotesk Text Pro"/>
              <a:ea typeface="Open Sans"/>
              <a:cs typeface="Open Sans"/>
            </a:endParaRPr>
          </a:p>
          <a:p>
            <a:endParaRPr lang="en-GB" sz="28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r>
              <a:rPr lang="en-GB" sz="28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Gaps don’t stay small — they grow.</a:t>
            </a:r>
            <a:endParaRPr lang="en-GB" sz="2800"/>
          </a:p>
          <a:p>
            <a:endParaRPr lang="en-GB" sz="28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r>
              <a:rPr lang="en-GB" sz="28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Early, steady practice beats last-minute cramming every time.</a:t>
            </a:r>
            <a:endParaRPr lang="en-GB" sz="2800"/>
          </a:p>
          <a:p>
            <a:endParaRPr lang="en-GB" sz="32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Calibri"/>
              <a:buChar char="-"/>
            </a:pPr>
            <a:endParaRPr lang="en-GB" sz="24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60962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65977-4A3A-9C4D-65FD-DA0396D4D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8C125BFC-FD32-7C12-57BE-5418AE4E75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98E248-F0F7-9D12-8322-F90C35EB822C}"/>
              </a:ext>
            </a:extLst>
          </p:cNvPr>
          <p:cNvSpPr txBox="1"/>
          <p:nvPr/>
        </p:nvSpPr>
        <p:spPr>
          <a:xfrm>
            <a:off x="398008" y="1708950"/>
            <a:ext cx="6346657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✅ Ideal Weekly Frequency</a:t>
            </a:r>
            <a:endParaRPr lang="en-US" dirty="0"/>
          </a:p>
          <a:p>
            <a:r>
              <a:rPr lang="en-GB" sz="2400" b="1" u="sng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4–6 sessions per week</a:t>
            </a:r>
            <a:endParaRPr lang="en-GB" u="sng" dirty="0"/>
          </a:p>
          <a:p>
            <a:endParaRPr lang="en-GB" sz="24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That means:</a:t>
            </a:r>
            <a:endParaRPr lang="en-GB" dirty="0"/>
          </a:p>
          <a:p>
            <a:r>
              <a:rPr lang="en-GB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👍 Consistent progress</a:t>
            </a:r>
            <a:endParaRPr lang="en-GB" dirty="0"/>
          </a:p>
          <a:p>
            <a:r>
              <a:rPr lang="en-GB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👍 Skills don’t fade</a:t>
            </a:r>
            <a:endParaRPr lang="en-GB" dirty="0"/>
          </a:p>
          <a:p>
            <a:r>
              <a:rPr lang="en-GB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👍 Maths stays “familiar” rather than scary</a:t>
            </a:r>
            <a:endParaRPr lang="en-GB" dirty="0"/>
          </a:p>
          <a:p>
            <a:endParaRPr lang="en-GB" sz="24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One rest day is healthy and helps memory</a:t>
            </a:r>
            <a:endParaRPr lang="en-GB" dirty="0">
              <a:solidFill>
                <a:srgbClr val="000000"/>
              </a:solidFill>
              <a:latin typeface="Neue Haas Grotesk Text Pro"/>
              <a:ea typeface="Open Sans"/>
              <a:cs typeface="Open Sans"/>
            </a:endParaRPr>
          </a:p>
        </p:txBody>
      </p:sp>
      <p:pic>
        <p:nvPicPr>
          <p:cNvPr id="8" name="Picture 7" descr="A colorful dots in a circle&#10;&#10;AI-generated content may be incorrect.">
            <a:extLst>
              <a:ext uri="{FF2B5EF4-FFF2-40B4-BE49-F238E27FC236}">
                <a16:creationId xmlns:a16="http://schemas.microsoft.com/office/drawing/2014/main" id="{D38ED74B-93DE-4286-A80A-4F590B513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089875" y="720340"/>
            <a:ext cx="6097790" cy="55346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0F01FE-DC0A-B417-9112-EAC4EA08A1DB}"/>
              </a:ext>
            </a:extLst>
          </p:cNvPr>
          <p:cNvSpPr txBox="1"/>
          <p:nvPr/>
        </p:nvSpPr>
        <p:spPr>
          <a:xfrm>
            <a:off x="391026" y="721894"/>
            <a:ext cx="595228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u="sng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Frequency of Maths Revision</a:t>
            </a:r>
          </a:p>
        </p:txBody>
      </p:sp>
    </p:spTree>
    <p:extLst>
      <p:ext uri="{BB962C8B-B14F-4D97-AF65-F5344CB8AC3E}">
        <p14:creationId xmlns:p14="http://schemas.microsoft.com/office/powerpoint/2010/main" val="417536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08C38-DF0E-F4C0-4A0D-B751B7D63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74E8766E-75B1-4593-5870-E9D79CF7A3B2}"/>
              </a:ext>
            </a:extLst>
          </p:cNvPr>
          <p:cNvSpPr/>
          <p:nvPr/>
        </p:nvSpPr>
        <p:spPr>
          <a:xfrm>
            <a:off x="744119" y="1103984"/>
            <a:ext cx="3551983" cy="17045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endParaRPr lang="en-US" sz="3700" b="1" dirty="0">
              <a:solidFill>
                <a:srgbClr val="012346"/>
              </a:solidFill>
              <a:latin typeface="Open Sans Bold"/>
              <a:ea typeface="Open Sans Bold"/>
              <a:cs typeface="Open Sans Bold"/>
            </a:endParaRPr>
          </a:p>
        </p:txBody>
      </p:sp>
      <p:pic>
        <p:nvPicPr>
          <p:cNvPr id="5" name="Picture 4" descr="Blue letters on a black background&#10;&#10;AI-generated content may be incorrect.">
            <a:extLst>
              <a:ext uri="{FF2B5EF4-FFF2-40B4-BE49-F238E27FC236}">
                <a16:creationId xmlns:a16="http://schemas.microsoft.com/office/drawing/2014/main" id="{1DB44754-E734-1B06-A33E-B856B5FBB1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2" y="6215819"/>
            <a:ext cx="1824654" cy="4201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410761-CF0C-5389-98AE-0AA58A806913}"/>
              </a:ext>
            </a:extLst>
          </p:cNvPr>
          <p:cNvSpPr txBox="1"/>
          <p:nvPr/>
        </p:nvSpPr>
        <p:spPr>
          <a:xfrm>
            <a:off x="398008" y="1708950"/>
            <a:ext cx="6346657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24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✅ Ideal Daily Session Length</a:t>
            </a:r>
            <a:endParaRPr lang="en-GB" dirty="0"/>
          </a:p>
          <a:p>
            <a:pPr marL="342900" indent="-342900">
              <a:buFont typeface="Calibri"/>
              <a:buChar char="-"/>
            </a:pPr>
            <a:r>
              <a:rPr lang="en-GB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30–45 minutes is optimal</a:t>
            </a:r>
            <a:endParaRPr lang="en-GB" dirty="0"/>
          </a:p>
          <a:p>
            <a:pPr marL="342900" indent="-342900">
              <a:buFont typeface="Calibri"/>
              <a:buChar char="-"/>
            </a:pPr>
            <a:r>
              <a:rPr lang="en-GB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Long enough to make progress</a:t>
            </a:r>
            <a:endParaRPr lang="en-GB" dirty="0"/>
          </a:p>
          <a:p>
            <a:pPr marL="342900" indent="-342900">
              <a:buFont typeface="Calibri"/>
              <a:buChar char="-"/>
            </a:pPr>
            <a:r>
              <a:rPr lang="en-GB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Short enough to stay focused</a:t>
            </a:r>
            <a:endParaRPr lang="en-GB" dirty="0"/>
          </a:p>
          <a:p>
            <a:pPr marL="342900" indent="-342900">
              <a:buFont typeface="Calibri"/>
              <a:buChar char="-"/>
            </a:pPr>
            <a:r>
              <a:rPr lang="en-GB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Avoids burnout and frustration</a:t>
            </a:r>
            <a:endParaRPr lang="en-GB" dirty="0"/>
          </a:p>
          <a:p>
            <a:endParaRPr lang="en-GB" sz="2400" b="1" dirty="0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⛔ Sessions longer than 60 minutes usually give worse results unless split with a break.</a:t>
            </a:r>
            <a:endParaRPr lang="en-GB" dirty="0"/>
          </a:p>
          <a:p>
            <a:endParaRPr lang="en-GB">
              <a:solidFill>
                <a:srgbClr val="000000"/>
              </a:solidFill>
              <a:latin typeface="Neue Haas Grotesk Text Pro"/>
              <a:ea typeface="Open Sans"/>
              <a:cs typeface="Open Sans"/>
            </a:endParaRPr>
          </a:p>
        </p:txBody>
      </p:sp>
      <p:pic>
        <p:nvPicPr>
          <p:cNvPr id="8" name="Picture 7" descr="A colorful dots in a circle&#10;&#10;AI-generated content may be incorrect.">
            <a:extLst>
              <a:ext uri="{FF2B5EF4-FFF2-40B4-BE49-F238E27FC236}">
                <a16:creationId xmlns:a16="http://schemas.microsoft.com/office/drawing/2014/main" id="{1FAA9180-E043-B7E4-E246-EE7F49BD8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089875" y="720340"/>
            <a:ext cx="6097790" cy="55346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7C5A6A-34E9-F1B8-5556-C6D7AB4AC55B}"/>
              </a:ext>
            </a:extLst>
          </p:cNvPr>
          <p:cNvSpPr txBox="1"/>
          <p:nvPr/>
        </p:nvSpPr>
        <p:spPr>
          <a:xfrm>
            <a:off x="391026" y="721894"/>
            <a:ext cx="524108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u="sng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The Best Length of Time Per Session for Maths Revision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699370530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VTI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VanillaVTI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Vanilla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AACC6CF0-9F86-48CC-9C4E-CA578EE0A0A0}" vid="{3BDE51FE-56D6-4100-AFB5-5B4AEDCE2E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EADB465275564087BF951F29C0A237" ma:contentTypeVersion="10" ma:contentTypeDescription="Create a new document." ma:contentTypeScope="" ma:versionID="7a0f9c59850e00fa17fbabf34371df09">
  <xsd:schema xmlns:xsd="http://www.w3.org/2001/XMLSchema" xmlns:xs="http://www.w3.org/2001/XMLSchema" xmlns:p="http://schemas.microsoft.com/office/2006/metadata/properties" xmlns:ns3="748e9af7-eb6e-4eb7-be30-9cf1dd9e05c7" targetNamespace="http://schemas.microsoft.com/office/2006/metadata/properties" ma:root="true" ma:fieldsID="39e8224ce0342f71022b9c25ac05eefe" ns3:_="">
    <xsd:import namespace="748e9af7-eb6e-4eb7-be30-9cf1dd9e05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8e9af7-eb6e-4eb7-be30-9cf1dd9e0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48e9af7-eb6e-4eb7-be30-9cf1dd9e05c7" xsi:nil="true"/>
  </documentManagement>
</p:properties>
</file>

<file path=customXml/itemProps1.xml><?xml version="1.0" encoding="utf-8"?>
<ds:datastoreItem xmlns:ds="http://schemas.openxmlformats.org/officeDocument/2006/customXml" ds:itemID="{6D03467E-89F7-42D3-A4C2-F6E6279EF8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8e9af7-eb6e-4eb7-be30-9cf1dd9e0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78FCBB-6372-4A3C-8074-C51CE3355D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3E52B1-3907-4963-B3AB-0ECFE62C34E3}">
  <ds:schemaRefs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748e9af7-eb6e-4eb7-be30-9cf1dd9e05c7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WHS Template 2024</Template>
  <TotalTime>58</TotalTime>
  <Words>1182</Words>
  <Application>Microsoft Macintosh PowerPoint</Application>
  <PresentationFormat>Widescreen</PresentationFormat>
  <Paragraphs>246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Brandon Grotesque Bold</vt:lpstr>
      <vt:lpstr>Calibri</vt:lpstr>
      <vt:lpstr>Calibri,Sans-Serif</vt:lpstr>
      <vt:lpstr>Courier New</vt:lpstr>
      <vt:lpstr>Neue Haas Grotesk Text Pro</vt:lpstr>
      <vt:lpstr>Open Sans</vt:lpstr>
      <vt:lpstr>Open Sans Bold</vt:lpstr>
      <vt:lpstr>Segoe UI</vt:lpstr>
      <vt:lpstr>VanillaVTI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11 – Form Time Strategy</dc:title>
  <dc:creator>K O'Reilly-Broad (Sociology)</dc:creator>
  <cp:lastModifiedBy>G Morley</cp:lastModifiedBy>
  <cp:revision>764</cp:revision>
  <dcterms:created xsi:type="dcterms:W3CDTF">2026-01-21T17:49:52Z</dcterms:created>
  <dcterms:modified xsi:type="dcterms:W3CDTF">2026-01-29T10:09:51Z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0x010100F8EADB465275564087BF951F29C0A237</vt:lpwstr>
  </property>
</Properties>
</file>