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9"/>
  </p:notesMasterIdLst>
  <p:sldIdLst>
    <p:sldId id="256" r:id="rId6"/>
    <p:sldId id="396" r:id="rId7"/>
    <p:sldId id="430" r:id="rId8"/>
    <p:sldId id="406" r:id="rId9"/>
    <p:sldId id="399" r:id="rId10"/>
    <p:sldId id="405" r:id="rId11"/>
    <p:sldId id="408" r:id="rId12"/>
    <p:sldId id="407" r:id="rId13"/>
    <p:sldId id="400" r:id="rId14"/>
    <p:sldId id="404" r:id="rId15"/>
    <p:sldId id="313" r:id="rId16"/>
    <p:sldId id="401" r:id="rId17"/>
    <p:sldId id="30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2E67C0-8DAB-4D1D-B2F3-B40D70502C1A}">
          <p14:sldIdLst>
            <p14:sldId id="256"/>
            <p14:sldId id="396"/>
            <p14:sldId id="430"/>
            <p14:sldId id="406"/>
            <p14:sldId id="399"/>
            <p14:sldId id="405"/>
            <p14:sldId id="408"/>
          </p14:sldIdLst>
        </p14:section>
        <p14:section name="Photography" id="{982D634F-FD99-448F-84D3-955659496798}">
          <p14:sldIdLst>
            <p14:sldId id="407"/>
          </p14:sldIdLst>
        </p14:section>
        <p14:section name="Acrylic Fish" id="{C314C798-4B60-4A15-8C60-11D947E8349E}">
          <p14:sldIdLst>
            <p14:sldId id="400"/>
            <p14:sldId id="404"/>
            <p14:sldId id="313"/>
            <p14:sldId id="401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21CC98-273E-4722-914A-037C9954770D}" v="1" dt="2024-07-05T14:03:48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 Ward" userId="56de9571-22cd-43df-9f49-b624f5b05088" providerId="ADAL" clId="{2F21CC98-273E-4722-914A-037C9954770D}"/>
    <pc:docChg chg="modSld">
      <pc:chgData name="A Ward" userId="56de9571-22cd-43df-9f49-b624f5b05088" providerId="ADAL" clId="{2F21CC98-273E-4722-914A-037C9954770D}" dt="2024-07-05T14:04:46.677" v="50" actId="1076"/>
      <pc:docMkLst>
        <pc:docMk/>
      </pc:docMkLst>
      <pc:sldChg chg="modSp mod">
        <pc:chgData name="A Ward" userId="56de9571-22cd-43df-9f49-b624f5b05088" providerId="ADAL" clId="{2F21CC98-273E-4722-914A-037C9954770D}" dt="2024-07-05T14:01:39.808" v="1" actId="20577"/>
        <pc:sldMkLst>
          <pc:docMk/>
          <pc:sldMk cId="3989520982" sldId="256"/>
        </pc:sldMkLst>
        <pc:spChg chg="mod">
          <ac:chgData name="A Ward" userId="56de9571-22cd-43df-9f49-b624f5b05088" providerId="ADAL" clId="{2F21CC98-273E-4722-914A-037C9954770D}" dt="2024-07-05T14:01:39.808" v="1" actId="20577"/>
          <ac:spMkLst>
            <pc:docMk/>
            <pc:sldMk cId="3989520982" sldId="256"/>
            <ac:spMk id="2" creationId="{2328A905-4881-4098-9DDA-DAFE16BE6CEC}"/>
          </ac:spMkLst>
        </pc:spChg>
      </pc:sldChg>
      <pc:sldChg chg="addSp modSp mod">
        <pc:chgData name="A Ward" userId="56de9571-22cd-43df-9f49-b624f5b05088" providerId="ADAL" clId="{2F21CC98-273E-4722-914A-037C9954770D}" dt="2024-07-05T14:04:46.677" v="50" actId="1076"/>
        <pc:sldMkLst>
          <pc:docMk/>
          <pc:sldMk cId="1426096267" sldId="399"/>
        </pc:sldMkLst>
        <pc:spChg chg="add mod">
          <ac:chgData name="A Ward" userId="56de9571-22cd-43df-9f49-b624f5b05088" providerId="ADAL" clId="{2F21CC98-273E-4722-914A-037C9954770D}" dt="2024-07-05T14:04:46.677" v="50" actId="1076"/>
          <ac:spMkLst>
            <pc:docMk/>
            <pc:sldMk cId="1426096267" sldId="399"/>
            <ac:spMk id="2" creationId="{17A4D675-D8FC-D01E-197D-EE25A0B53FE4}"/>
          </ac:spMkLst>
        </pc:spChg>
      </pc:sldChg>
      <pc:sldChg chg="modSp mod">
        <pc:chgData name="A Ward" userId="56de9571-22cd-43df-9f49-b624f5b05088" providerId="ADAL" clId="{2F21CC98-273E-4722-914A-037C9954770D}" dt="2024-07-05T14:02:51.627" v="4" actId="6549"/>
        <pc:sldMkLst>
          <pc:docMk/>
          <pc:sldMk cId="3849742251" sldId="406"/>
        </pc:sldMkLst>
        <pc:spChg chg="mod">
          <ac:chgData name="A Ward" userId="56de9571-22cd-43df-9f49-b624f5b05088" providerId="ADAL" clId="{2F21CC98-273E-4722-914A-037C9954770D}" dt="2024-07-05T14:02:51.627" v="4" actId="6549"/>
          <ac:spMkLst>
            <pc:docMk/>
            <pc:sldMk cId="3849742251" sldId="406"/>
            <ac:spMk id="3" creationId="{2CA19B4D-606B-4BA3-AB9E-BB6929C8540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AFC87-CF90-4A7C-9FB9-345B5E54C4B5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B5E0-FA6A-48F8-9E8B-D000D433F8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631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400D8-7465-4A31-AC1C-FF6D9207A08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511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Artist:</a:t>
            </a:r>
            <a:r>
              <a:rPr lang="en-GB" baseline="0" dirty="0"/>
              <a:t> Dean </a:t>
            </a:r>
            <a:r>
              <a:rPr lang="en-GB" baseline="0" dirty="0" err="1"/>
              <a:t>Crouser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400D8-7465-4A31-AC1C-FF6D9207A08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98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F009E-568A-4EE5-B962-F76845ADF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DD17E0-E265-4086-B005-DA865EC66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5EAF1-B146-4E87-8D35-352CBA71A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787E-44F3-4A0D-9C42-1F0BA75C0CC9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82344-A447-46E3-BF47-2862DD702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91BE4-BA45-4B07-ABE8-1A9320A3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C832-CA0F-429E-B74F-CB58D31C2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67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561B8-1427-4DFE-9436-535BB8572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F9A4E0-4CA5-4E94-99A4-47FAD1C3F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F711E-6C37-489E-B3C7-3EEACC98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787E-44F3-4A0D-9C42-1F0BA75C0CC9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8DE11-5927-422C-A668-FB560A4E5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7001E-5E4E-4F22-93B4-A48AD1479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C832-CA0F-429E-B74F-CB58D31C2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53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C85C7A-A611-4CE4-B0ED-DBA81A7D3C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3A66FE-8864-4C8C-80FB-0C8F2BBFB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EB923-5339-48E2-8009-ADE953992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787E-44F3-4A0D-9C42-1F0BA75C0CC9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1838C-C2F3-4EF3-B9CE-0C06375D3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B0EA6-4747-4AB1-AA04-B70935FE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C832-CA0F-429E-B74F-CB58D31C2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006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D862-5A93-4574-BA47-0BC3914F96D7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5899-23F0-4AEE-9C97-0A1A17B8A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556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D862-5A93-4574-BA47-0BC3914F96D7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5899-23F0-4AEE-9C97-0A1A17B8A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948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D862-5A93-4574-BA47-0BC3914F96D7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5899-23F0-4AEE-9C97-0A1A17B8A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084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D862-5A93-4574-BA47-0BC3914F96D7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5899-23F0-4AEE-9C97-0A1A17B8A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839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D862-5A93-4574-BA47-0BC3914F96D7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5899-23F0-4AEE-9C97-0A1A17B8A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092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D862-5A93-4574-BA47-0BC3914F96D7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5899-23F0-4AEE-9C97-0A1A17B8A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928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D862-5A93-4574-BA47-0BC3914F96D7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5899-23F0-4AEE-9C97-0A1A17B8A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067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D862-5A93-4574-BA47-0BC3914F96D7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5899-23F0-4AEE-9C97-0A1A17B8A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33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C221-378E-4DD1-ADF4-2069966D6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AE776-1233-4C8E-9AF9-FB7B14B89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A2B70-6487-4DAC-B11A-092712BB4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787E-44F3-4A0D-9C42-1F0BA75C0CC9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C7292-E89C-4E6B-A2DA-FF1DB366D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D3EA9-297F-4389-985F-1DFB12FF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C832-CA0F-429E-B74F-CB58D31C2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288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D862-5A93-4574-BA47-0BC3914F96D7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5899-23F0-4AEE-9C97-0A1A17B8A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243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D862-5A93-4574-BA47-0BC3914F96D7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5899-23F0-4AEE-9C97-0A1A17B8A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122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D862-5A93-4574-BA47-0BC3914F96D7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5899-23F0-4AEE-9C97-0A1A17B8A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47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0180E-176A-4D74-B9A5-8BFB58C94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09BB9-496C-4450-B499-75302CCA7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49854-5612-4547-A459-DEDE8DB17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787E-44F3-4A0D-9C42-1F0BA75C0CC9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B2D43-779D-47A9-947E-C7E86B78C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33D77-6B29-43D3-8C6B-C535FCF39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C832-CA0F-429E-B74F-CB58D31C2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55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3892-6B5C-4E80-8F0A-B637F0978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51DAF-BACD-4DAC-94C3-85F49D21A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1C6B6-0A2E-4D57-8C5A-41A0F734F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AEB52-BCA7-4271-AEBC-A2C18E731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787E-44F3-4A0D-9C42-1F0BA75C0CC9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6AC257-2E24-4EBF-9F62-0800E673C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E62C0-EF23-4A89-87ED-11E4CDC9A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C832-CA0F-429E-B74F-CB58D31C2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34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0471C-3D8B-475D-81D9-956258D4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BFD50-0D0E-4F4F-9258-E1203C618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5C806-C737-450D-A560-CC3B0D34E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5C63EC-B462-4E40-B96F-E27D572C1A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30DD2-9DE1-407B-B570-D49EB55B6B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65F5ED-057A-4373-B8C6-BC2F8DA8A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787E-44F3-4A0D-9C42-1F0BA75C0CC9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A80D44-0FC7-4353-957C-E718116CE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8FC1D0-70F4-4C43-87B8-07DC3D1BE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C832-CA0F-429E-B74F-CB58D31C2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488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93BD6-9D28-4284-A503-95E1A6A28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5EDCD9-FC12-4687-8285-81D15F1D6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787E-44F3-4A0D-9C42-1F0BA75C0CC9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89B83A-99DF-40D1-BAC4-9D2BE063B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9CD0C-DB81-4AC5-A5D9-1E80EEF79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C832-CA0F-429E-B74F-CB58D31C2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5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2F951B-EB10-48EE-BB7D-F6547B86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787E-44F3-4A0D-9C42-1F0BA75C0CC9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4CF49-73EB-4A8E-9DEA-C57C0D108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7728C-3DB0-4CB1-93C0-FDEC17FF4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C832-CA0F-429E-B74F-CB58D31C2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839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333AC-242C-4628-A17F-A10CD7EC6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7D277-1860-40E2-B670-03D463A33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78218-F13B-48CA-A0E1-E68D02382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61EFF-AD9F-4A7B-9514-6A273009E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787E-44F3-4A0D-9C42-1F0BA75C0CC9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AC339-6550-4BDB-A68C-81EC149F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9A553-53ED-4D33-8778-6B867ED4A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C832-CA0F-429E-B74F-CB58D31C2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497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76AB2-D082-4275-9F3B-5E1345CAC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2B8715-8326-4B85-A8E6-6355D5DFB9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BCEB8-59C6-4EDB-9806-A99EA8CEA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BFB48-5915-4878-A659-5A658CFE5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787E-44F3-4A0D-9C42-1F0BA75C0CC9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964EF-E4A2-4112-BFC0-C7CAE8ED2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FF4F54-CACA-4D89-A990-D9258CFCF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C832-CA0F-429E-B74F-CB58D31C2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98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F362C4-E26D-43BE-947B-CD018F59A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25DCF-94DB-45EF-A6C9-A1C9D6A58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0BC08-AAD6-472F-B2EE-19992199E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F787E-44F3-4A0D-9C42-1F0BA75C0CC9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8A2A8-525A-436D-8E19-736BFC478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16757-FE92-4070-924C-44B59F43C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BC832-CA0F-429E-B74F-CB58D31C2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49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1D862-5A93-4574-BA47-0BC3914F96D7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55899-23F0-4AEE-9C97-0A1A17B8A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7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-pink-pig.co.uk/collections/sketchbooks/products/11x11-square-sketchbook-sea-grey?variant=77150502914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28A905-4881-4098-9DDA-DAFE16BE6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4026" y="2043663"/>
            <a:ext cx="4578895" cy="2031055"/>
          </a:xfrm>
        </p:spPr>
        <p:txBody>
          <a:bodyPr>
            <a:normAutofit/>
          </a:bodyPr>
          <a:lstStyle/>
          <a:p>
            <a:r>
              <a:rPr lang="en-GB" sz="4200" dirty="0">
                <a:solidFill>
                  <a:srgbClr val="FFFFFF"/>
                </a:solidFill>
              </a:rPr>
              <a:t>Y11- 12 </a:t>
            </a:r>
            <a:br>
              <a:rPr lang="en-GB" sz="4200" dirty="0">
                <a:solidFill>
                  <a:srgbClr val="FFFFFF"/>
                </a:solidFill>
              </a:rPr>
            </a:br>
            <a:r>
              <a:rPr lang="en-GB" sz="4200" dirty="0">
                <a:solidFill>
                  <a:srgbClr val="FFFFFF"/>
                </a:solidFill>
              </a:rPr>
              <a:t>Summer work 2024</a:t>
            </a:r>
            <a:br>
              <a:rPr lang="en-GB" sz="4200" dirty="0">
                <a:solidFill>
                  <a:srgbClr val="FFFFFF"/>
                </a:solidFill>
              </a:rPr>
            </a:br>
            <a:r>
              <a:rPr lang="en-GB" sz="4200" dirty="0">
                <a:solidFill>
                  <a:srgbClr val="FFFFFF"/>
                </a:solidFill>
              </a:rPr>
              <a:t>Art &amp; Design</a:t>
            </a:r>
          </a:p>
        </p:txBody>
      </p:sp>
    </p:spTree>
    <p:extLst>
      <p:ext uri="{BB962C8B-B14F-4D97-AF65-F5344CB8AC3E}">
        <p14:creationId xmlns:p14="http://schemas.microsoft.com/office/powerpoint/2010/main" val="398952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8AE89748-3D61-46F1-94D5-50B3A0088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4" b="7930"/>
          <a:stretch/>
        </p:blipFill>
        <p:spPr bwMode="auto">
          <a:xfrm>
            <a:off x="183274" y="960341"/>
            <a:ext cx="8777452" cy="493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F1E0F8-0739-476E-A338-F241BC5D7794}"/>
              </a:ext>
            </a:extLst>
          </p:cNvPr>
          <p:cNvSpPr txBox="1"/>
          <p:nvPr/>
        </p:nvSpPr>
        <p:spPr>
          <a:xfrm>
            <a:off x="7271845" y="5846460"/>
            <a:ext cx="18721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/>
              <a:t>Image to paint</a:t>
            </a:r>
          </a:p>
        </p:txBody>
      </p:sp>
    </p:spTree>
    <p:extLst>
      <p:ext uri="{BB962C8B-B14F-4D97-AF65-F5344CB8AC3E}">
        <p14:creationId xmlns:p14="http://schemas.microsoft.com/office/powerpoint/2010/main" val="3648719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15" y="3186852"/>
            <a:ext cx="4185083" cy="2790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0" t="12708"/>
          <a:stretch/>
        </p:blipFill>
        <p:spPr bwMode="auto">
          <a:xfrm flipH="1">
            <a:off x="732515" y="538439"/>
            <a:ext cx="3429000" cy="26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7251EE-5B7B-4943-A0E2-4093407AF684}"/>
              </a:ext>
            </a:extLst>
          </p:cNvPr>
          <p:cNvSpPr txBox="1"/>
          <p:nvPr/>
        </p:nvSpPr>
        <p:spPr>
          <a:xfrm>
            <a:off x="6716110" y="5563257"/>
            <a:ext cx="24278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100" dirty="0"/>
              <a:t>Paint Examples</a:t>
            </a:r>
          </a:p>
        </p:txBody>
      </p:sp>
      <p:pic>
        <p:nvPicPr>
          <p:cNvPr id="6" name="Picture 2" descr="G:\aIMEE 2016 1555.jpg">
            <a:extLst>
              <a:ext uri="{FF2B5EF4-FFF2-40B4-BE49-F238E27FC236}">
                <a16:creationId xmlns:a16="http://schemas.microsoft.com/office/drawing/2014/main" id="{867F64C4-2393-4DD4-8612-DAC3C4E51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" b="26013"/>
          <a:stretch/>
        </p:blipFill>
        <p:spPr bwMode="auto">
          <a:xfrm>
            <a:off x="4269959" y="856402"/>
            <a:ext cx="4296411" cy="46609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224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Daily Paintworks - &quot;Sammy&quot; by Karin Jurick">
            <a:extLst>
              <a:ext uri="{FF2B5EF4-FFF2-40B4-BE49-F238E27FC236}">
                <a16:creationId xmlns:a16="http://schemas.microsoft.com/office/drawing/2014/main" id="{BC2FB960-D818-4BF9-A383-3275BEEC14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t="-2836" r="25122" b="2836"/>
          <a:stretch/>
        </p:blipFill>
        <p:spPr bwMode="auto">
          <a:xfrm>
            <a:off x="146956" y="1098549"/>
            <a:ext cx="4474030" cy="46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 Painting Today: December 2007">
            <a:extLst>
              <a:ext uri="{FF2B5EF4-FFF2-40B4-BE49-F238E27FC236}">
                <a16:creationId xmlns:a16="http://schemas.microsoft.com/office/drawing/2014/main" id="{A7D08FC3-8D4B-4006-B38D-DEF03D2284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8" b="2"/>
          <a:stretch/>
        </p:blipFill>
        <p:spPr bwMode="auto">
          <a:xfrm>
            <a:off x="4687933" y="1098549"/>
            <a:ext cx="4296410" cy="46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6D9C69-1D94-4F07-B7FF-F080293C3608}"/>
              </a:ext>
            </a:extLst>
          </p:cNvPr>
          <p:cNvSpPr txBox="1"/>
          <p:nvPr/>
        </p:nvSpPr>
        <p:spPr>
          <a:xfrm>
            <a:off x="6368354" y="5913135"/>
            <a:ext cx="24278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100" dirty="0"/>
              <a:t>Paint Examples</a:t>
            </a:r>
          </a:p>
        </p:txBody>
      </p:sp>
    </p:spTree>
    <p:extLst>
      <p:ext uri="{BB962C8B-B14F-4D97-AF65-F5344CB8AC3E}">
        <p14:creationId xmlns:p14="http://schemas.microsoft.com/office/powerpoint/2010/main" val="3015967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aIMEE 2016 15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8" r="18196" b="-2"/>
          <a:stretch/>
        </p:blipFill>
        <p:spPr bwMode="auto">
          <a:xfrm>
            <a:off x="241298" y="1098549"/>
            <a:ext cx="4296411" cy="46609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 ">
            <a:extLst>
              <a:ext uri="{FF2B5EF4-FFF2-40B4-BE49-F238E27FC236}">
                <a16:creationId xmlns:a16="http://schemas.microsoft.com/office/drawing/2014/main" id="{4255F840-68CA-4580-B37B-9CD87517B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9" b="2"/>
          <a:stretch/>
        </p:blipFill>
        <p:spPr bwMode="auto">
          <a:xfrm>
            <a:off x="4606291" y="1098549"/>
            <a:ext cx="4296410" cy="46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4D705B-2115-4137-8E03-037603227A91}"/>
              </a:ext>
            </a:extLst>
          </p:cNvPr>
          <p:cNvSpPr txBox="1"/>
          <p:nvPr/>
        </p:nvSpPr>
        <p:spPr>
          <a:xfrm>
            <a:off x="6474811" y="5881310"/>
            <a:ext cx="24278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100" dirty="0"/>
              <a:t>Paint Examples</a:t>
            </a:r>
          </a:p>
        </p:txBody>
      </p:sp>
    </p:spTree>
    <p:extLst>
      <p:ext uri="{BB962C8B-B14F-4D97-AF65-F5344CB8AC3E}">
        <p14:creationId xmlns:p14="http://schemas.microsoft.com/office/powerpoint/2010/main" val="3818356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1330"/>
            <a:ext cx="9144000" cy="6846669"/>
            <a:chOff x="465494" y="764703"/>
            <a:chExt cx="6799381" cy="4690166"/>
          </a:xfrm>
        </p:grpSpPr>
        <p:pic>
          <p:nvPicPr>
            <p:cNvPr id="2050" name="Picture 2" descr="G:\aIMEE 2016 1548.jpg"/>
            <p:cNvPicPr>
              <a:picLocks noChangeAspect="1" noChangeArrowheads="1"/>
            </p:cNvPicPr>
            <p:nvPr/>
          </p:nvPicPr>
          <p:blipFill rotWithShape="1">
            <a:blip r:embed="rId3">
              <a:alphaModFix amt="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110"/>
            <a:stretch/>
          </p:blipFill>
          <p:spPr bwMode="auto">
            <a:xfrm>
              <a:off x="465494" y="764703"/>
              <a:ext cx="3496865" cy="4690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G:\aIMEE 2016 1548.jpg"/>
            <p:cNvPicPr>
              <a:picLocks noChangeAspect="1" noChangeArrowheads="1"/>
            </p:cNvPicPr>
            <p:nvPr/>
          </p:nvPicPr>
          <p:blipFill rotWithShape="1">
            <a:blip r:embed="rId3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653" b="30229"/>
            <a:stretch/>
          </p:blipFill>
          <p:spPr bwMode="auto">
            <a:xfrm>
              <a:off x="3851920" y="764705"/>
              <a:ext cx="3412955" cy="4690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B798C5E-1D2F-4FF9-B2A5-E7096B669A2B}"/>
              </a:ext>
            </a:extLst>
          </p:cNvPr>
          <p:cNvSpPr/>
          <p:nvPr/>
        </p:nvSpPr>
        <p:spPr>
          <a:xfrm>
            <a:off x="1601834" y="1761318"/>
            <a:ext cx="5904656" cy="2825663"/>
          </a:xfrm>
          <a:prstGeom prst="rect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FF718C-C04A-41BF-A477-4A79A2260414}"/>
              </a:ext>
            </a:extLst>
          </p:cNvPr>
          <p:cNvSpPr txBox="1"/>
          <p:nvPr/>
        </p:nvSpPr>
        <p:spPr>
          <a:xfrm>
            <a:off x="1619672" y="2132856"/>
            <a:ext cx="58326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600" b="1" dirty="0">
                <a:solidFill>
                  <a:schemeClr val="bg1"/>
                </a:solidFill>
              </a:rPr>
              <a:t>Y12 Diagnostic Phase </a:t>
            </a:r>
          </a:p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Project 1: Crustaceans</a:t>
            </a:r>
          </a:p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September to January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48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9748577-BFED-4A2E-8577-19A4F6D521A6}"/>
              </a:ext>
            </a:extLst>
          </p:cNvPr>
          <p:cNvGrpSpPr/>
          <p:nvPr/>
        </p:nvGrpSpPr>
        <p:grpSpPr>
          <a:xfrm>
            <a:off x="10758" y="11331"/>
            <a:ext cx="9144000" cy="6846669"/>
            <a:chOff x="465494" y="764703"/>
            <a:chExt cx="6799381" cy="4690166"/>
          </a:xfrm>
        </p:grpSpPr>
        <p:pic>
          <p:nvPicPr>
            <p:cNvPr id="8" name="Picture 2" descr="G:\aIMEE 2016 1548.jpg">
              <a:extLst>
                <a:ext uri="{FF2B5EF4-FFF2-40B4-BE49-F238E27FC236}">
                  <a16:creationId xmlns:a16="http://schemas.microsoft.com/office/drawing/2014/main" id="{7BCDF220-F92C-4285-A10C-AE0741386F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alphaModFix amt="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110"/>
            <a:stretch/>
          </p:blipFill>
          <p:spPr bwMode="auto">
            <a:xfrm>
              <a:off x="465494" y="764703"/>
              <a:ext cx="3496865" cy="4690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G:\aIMEE 2016 1548.jpg">
              <a:extLst>
                <a:ext uri="{FF2B5EF4-FFF2-40B4-BE49-F238E27FC236}">
                  <a16:creationId xmlns:a16="http://schemas.microsoft.com/office/drawing/2014/main" id="{474B27A1-18CD-428D-8591-D910950ED0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653" b="30229"/>
            <a:stretch/>
          </p:blipFill>
          <p:spPr bwMode="auto">
            <a:xfrm>
              <a:off x="3851920" y="764705"/>
              <a:ext cx="3412955" cy="4690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0DDA52F-F64B-410E-A260-272915B085A2}"/>
              </a:ext>
            </a:extLst>
          </p:cNvPr>
          <p:cNvSpPr/>
          <p:nvPr/>
        </p:nvSpPr>
        <p:spPr>
          <a:xfrm>
            <a:off x="964520" y="871779"/>
            <a:ext cx="7200800" cy="52565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EE6079-4EBD-4AE8-A276-2DA16BE6F4FB}"/>
              </a:ext>
            </a:extLst>
          </p:cNvPr>
          <p:cNvSpPr txBox="1"/>
          <p:nvPr/>
        </p:nvSpPr>
        <p:spPr>
          <a:xfrm>
            <a:off x="236231" y="871779"/>
            <a:ext cx="8657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solidFill>
                  <a:schemeClr val="bg1"/>
                </a:solidFill>
              </a:rPr>
              <a:t>A Level: Year 12 at a glance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B7C330C-4634-48F8-B150-282EA97D4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08688"/>
              </p:ext>
            </p:extLst>
          </p:nvPr>
        </p:nvGraphicFramePr>
        <p:xfrm>
          <a:off x="1171576" y="1713586"/>
          <a:ext cx="6800848" cy="417033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85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5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791">
                <a:tc>
                  <a:txBody>
                    <a:bodyPr/>
                    <a:lstStyle/>
                    <a:p>
                      <a:pPr algn="ctr"/>
                      <a:endParaRPr lang="en-GB" sz="500" dirty="0"/>
                    </a:p>
                    <a:p>
                      <a:pPr algn="ctr"/>
                      <a:r>
                        <a:rPr lang="en-GB" sz="2400" dirty="0"/>
                        <a:t>Time of</a:t>
                      </a:r>
                      <a:r>
                        <a:rPr lang="en-GB" sz="2400" baseline="0" dirty="0"/>
                        <a:t> year</a:t>
                      </a:r>
                      <a:endParaRPr lang="en-GB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  <a:p>
                      <a:pPr algn="ctr"/>
                      <a:r>
                        <a:rPr lang="en-GB" sz="2400" dirty="0"/>
                        <a:t>What to expect…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79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September to January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Diagnostic Phase (Crustaceans Project)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Developing skills to an advanced level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Drawing, Painting, Textiles, Printing - all fast paced and fun workshops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79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February to May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Choose a project from Y13 Exam paper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0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Self</a:t>
                      </a:r>
                      <a:r>
                        <a:rPr lang="en-GB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directed project. Teacher interaction via tutorials in class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Outcome: Sketchbook &amp; Final Piece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79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sz="20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June &amp; July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Begin Personal Investigation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310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7A1288-76F8-4C64-A397-1A0786108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844166" cy="2760098"/>
          </a:xfrm>
        </p:spPr>
        <p:txBody>
          <a:bodyPr>
            <a:normAutofit/>
          </a:bodyPr>
          <a:lstStyle/>
          <a:p>
            <a:r>
              <a:rPr lang="en-GB" sz="3100" b="1" dirty="0">
                <a:solidFill>
                  <a:srgbClr val="FFFFFF"/>
                </a:solidFill>
                <a:latin typeface="+mn-lt"/>
              </a:rPr>
              <a:t>SUMMERWORK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19B4D-606B-4BA3-AB9E-BB6929C85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8525" y="281870"/>
            <a:ext cx="5372101" cy="6294260"/>
          </a:xfrm>
          <a:solidFill>
            <a:srgbClr val="FFFF00"/>
          </a:solidFill>
          <a:ln w="3175"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2400" b="1" u="sng" dirty="0">
                <a:solidFill>
                  <a:srgbClr val="002060"/>
                </a:solidFill>
              </a:rPr>
              <a:t>FOR FIRST LESSON BACK</a:t>
            </a:r>
          </a:p>
          <a:p>
            <a:pPr marL="0" indent="0" algn="ctr">
              <a:buNone/>
            </a:pPr>
            <a:r>
              <a:rPr lang="en-GB" sz="2400" b="1" u="sng" dirty="0">
                <a:solidFill>
                  <a:srgbClr val="002060"/>
                </a:solidFill>
              </a:rPr>
              <a:t>Due SEPTEMBER 2024</a:t>
            </a:r>
          </a:p>
          <a:p>
            <a:pPr marL="0" indent="0" algn="ctr">
              <a:buNone/>
            </a:pPr>
            <a:r>
              <a:rPr lang="en-GB" sz="1900" dirty="0">
                <a:solidFill>
                  <a:srgbClr val="002060"/>
                </a:solidFill>
              </a:rPr>
              <a:t>Numbers 4&amp;5 will be marked when we return in September and all these pieces of work will be included in your sketchbooks – have fun and keep me updated via email </a:t>
            </a:r>
            <a:r>
              <a:rPr lang="en-GB" sz="1900" dirty="0">
                <a:solidFill>
                  <a:srgbClr val="002060"/>
                </a:solidFill>
                <a:sym typeface="Wingdings" panose="05000000000000000000" pitchFamily="2" charset="2"/>
              </a:rPr>
              <a:t></a:t>
            </a:r>
            <a:endParaRPr lang="en-GB" sz="19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385763" indent="-385763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Toolkit</a:t>
            </a:r>
          </a:p>
          <a:p>
            <a:pPr marL="385763" indent="-385763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Square Sketchbook (Pink Pig)</a:t>
            </a:r>
          </a:p>
          <a:p>
            <a:pPr marL="385763" indent="-385763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Create Pinterest Board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4. Fish Painting (A4 Size)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5. Photography</a:t>
            </a:r>
          </a:p>
        </p:txBody>
      </p:sp>
    </p:spTree>
    <p:extLst>
      <p:ext uri="{BB962C8B-B14F-4D97-AF65-F5344CB8AC3E}">
        <p14:creationId xmlns:p14="http://schemas.microsoft.com/office/powerpoint/2010/main" val="3849742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9748577-BFED-4A2E-8577-19A4F6D521A6}"/>
              </a:ext>
            </a:extLst>
          </p:cNvPr>
          <p:cNvGrpSpPr/>
          <p:nvPr/>
        </p:nvGrpSpPr>
        <p:grpSpPr>
          <a:xfrm>
            <a:off x="60341" y="0"/>
            <a:ext cx="9000890" cy="6772275"/>
            <a:chOff x="465494" y="764703"/>
            <a:chExt cx="6799381" cy="4690166"/>
          </a:xfrm>
        </p:grpSpPr>
        <p:pic>
          <p:nvPicPr>
            <p:cNvPr id="8" name="Picture 2" descr="G:\aIMEE 2016 1548.jpg">
              <a:extLst>
                <a:ext uri="{FF2B5EF4-FFF2-40B4-BE49-F238E27FC236}">
                  <a16:creationId xmlns:a16="http://schemas.microsoft.com/office/drawing/2014/main" id="{7BCDF220-F92C-4285-A10C-AE0741386F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alphaModFix amt="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110"/>
            <a:stretch/>
          </p:blipFill>
          <p:spPr bwMode="auto">
            <a:xfrm>
              <a:off x="465494" y="764703"/>
              <a:ext cx="3496865" cy="4690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G:\aIMEE 2016 1548.jpg">
              <a:extLst>
                <a:ext uri="{FF2B5EF4-FFF2-40B4-BE49-F238E27FC236}">
                  <a16:creationId xmlns:a16="http://schemas.microsoft.com/office/drawing/2014/main" id="{474B27A1-18CD-428D-8591-D910950ED0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653" b="30229"/>
            <a:stretch/>
          </p:blipFill>
          <p:spPr bwMode="auto">
            <a:xfrm>
              <a:off x="3851920" y="764705"/>
              <a:ext cx="3412955" cy="4690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0DDA52F-F64B-410E-A260-272915B085A2}"/>
              </a:ext>
            </a:extLst>
          </p:cNvPr>
          <p:cNvSpPr/>
          <p:nvPr/>
        </p:nvSpPr>
        <p:spPr>
          <a:xfrm>
            <a:off x="990599" y="571501"/>
            <a:ext cx="7381875" cy="568642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EE6079-4EBD-4AE8-A276-2DA16BE6F4FB}"/>
              </a:ext>
            </a:extLst>
          </p:cNvPr>
          <p:cNvSpPr txBox="1"/>
          <p:nvPr/>
        </p:nvSpPr>
        <p:spPr>
          <a:xfrm>
            <a:off x="618429" y="714776"/>
            <a:ext cx="469852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50" b="1" u="sng" dirty="0">
                <a:solidFill>
                  <a:schemeClr val="bg1"/>
                </a:solidFill>
              </a:rPr>
              <a:t>A Level Tool kit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412925-1A72-4FE8-B0DF-E1728992BB67}"/>
              </a:ext>
            </a:extLst>
          </p:cNvPr>
          <p:cNvSpPr txBox="1"/>
          <p:nvPr/>
        </p:nvSpPr>
        <p:spPr>
          <a:xfrm>
            <a:off x="1819321" y="5727726"/>
            <a:ext cx="58991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b="1" dirty="0">
                <a:solidFill>
                  <a:schemeClr val="bg1"/>
                </a:solidFill>
              </a:rPr>
              <a:t>Essential items to be brought to every lesson. </a:t>
            </a:r>
          </a:p>
        </p:txBody>
      </p:sp>
      <p:pic>
        <p:nvPicPr>
          <p:cNvPr id="3" name="Picture 2" descr="A close up of a box&#10;&#10;Description automatically generated">
            <a:extLst>
              <a:ext uri="{FF2B5EF4-FFF2-40B4-BE49-F238E27FC236}">
                <a16:creationId xmlns:a16="http://schemas.microsoft.com/office/drawing/2014/main" id="{AF375D29-76C0-4234-B614-2B8EB1A361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439" y="737900"/>
            <a:ext cx="2289962" cy="19350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B137251-C48A-483C-87D6-46DB4E3F7281}"/>
              </a:ext>
            </a:extLst>
          </p:cNvPr>
          <p:cNvSpPr/>
          <p:nvPr/>
        </p:nvSpPr>
        <p:spPr>
          <a:xfrm>
            <a:off x="1241889" y="1471658"/>
            <a:ext cx="700016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C000"/>
                </a:solidFill>
              </a:rPr>
              <a:t>Tool Box: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bg1"/>
                </a:solidFill>
              </a:rPr>
              <a:t>Water Colours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bg1"/>
                </a:solidFill>
              </a:rPr>
              <a:t>Acrylic Paints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bg1"/>
                </a:solidFill>
              </a:rPr>
              <a:t>Oil Paints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bg1"/>
                </a:solidFill>
              </a:rPr>
              <a:t>Graded Drawing Pencils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bg1"/>
                </a:solidFill>
              </a:rPr>
              <a:t>Selection of Pens – Fine liners, Sharpie, White Gel, Black Biro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bg1"/>
                </a:solidFill>
              </a:rPr>
              <a:t>Rubber &amp; Sharpener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bg1"/>
                </a:solidFill>
              </a:rPr>
              <a:t>Selection of Brushes – Synthetic (easily maintained)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bg1"/>
                </a:solidFill>
              </a:rPr>
              <a:t>Scissors/Craft Knife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bg1"/>
                </a:solidFill>
              </a:rPr>
              <a:t>Folder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bg1"/>
                </a:solidFill>
              </a:rPr>
              <a:t>Lots of Glue!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A4D675-D8FC-D01E-197D-EE25A0B53FE4}"/>
              </a:ext>
            </a:extLst>
          </p:cNvPr>
          <p:cNvSpPr txBox="1"/>
          <p:nvPr/>
        </p:nvSpPr>
        <p:spPr>
          <a:xfrm>
            <a:off x="2826913" y="5246296"/>
            <a:ext cx="4469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must have your own paintbrushes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096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630FC8-2865-4539-8FD6-40C4163774C6}"/>
              </a:ext>
            </a:extLst>
          </p:cNvPr>
          <p:cNvSpPr/>
          <p:nvPr/>
        </p:nvSpPr>
        <p:spPr>
          <a:xfrm>
            <a:off x="770047" y="152492"/>
            <a:ext cx="810741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300" b="1" dirty="0">
                <a:solidFill>
                  <a:srgbClr val="111111"/>
                </a:solidFill>
                <a:latin typeface="Amazon Ember"/>
              </a:rPr>
              <a:t>Buy a Pink Pig 11x11 </a:t>
            </a:r>
            <a:r>
              <a:rPr lang="en-GB" sz="3300" b="1" u="sng" dirty="0">
                <a:solidFill>
                  <a:srgbClr val="111111"/>
                </a:solidFill>
                <a:latin typeface="Amazon Ember"/>
              </a:rPr>
              <a:t>SQUARE</a:t>
            </a:r>
            <a:r>
              <a:rPr lang="en-GB" sz="3300" b="1" dirty="0">
                <a:solidFill>
                  <a:srgbClr val="111111"/>
                </a:solidFill>
                <a:latin typeface="Amazon Ember"/>
              </a:rPr>
              <a:t> Sketchbook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5D0459-B22D-4E1E-9917-487C009994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03" r="21495" b="15403"/>
          <a:stretch/>
        </p:blipFill>
        <p:spPr>
          <a:xfrm>
            <a:off x="2916286" y="862368"/>
            <a:ext cx="5961178" cy="40715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F1CBC59-2FD4-40ED-803A-19ED79942B15}"/>
              </a:ext>
            </a:extLst>
          </p:cNvPr>
          <p:cNvSpPr/>
          <p:nvPr/>
        </p:nvSpPr>
        <p:spPr>
          <a:xfrm>
            <a:off x="266536" y="4754406"/>
            <a:ext cx="4749117" cy="156966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You will need it for the first day back.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Please make sure is </a:t>
            </a:r>
            <a:r>
              <a:rPr lang="en-GB" sz="2400" u="sng" dirty="0">
                <a:solidFill>
                  <a:schemeClr val="bg1"/>
                </a:solidFill>
              </a:rPr>
              <a:t>11x11 and Square, 35 leaves (pages) </a:t>
            </a:r>
            <a:r>
              <a:rPr lang="en-GB" sz="2400" dirty="0">
                <a:solidFill>
                  <a:schemeClr val="bg1"/>
                </a:solidFill>
              </a:rPr>
              <a:t>and its up to you what colour pages you get.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5E7C34-BE51-41DD-8279-A104C010B394}"/>
              </a:ext>
            </a:extLst>
          </p:cNvPr>
          <p:cNvSpPr/>
          <p:nvPr/>
        </p:nvSpPr>
        <p:spPr>
          <a:xfrm>
            <a:off x="144106" y="1556349"/>
            <a:ext cx="264975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dirty="0">
                <a:hlinkClick r:id="rId3"/>
              </a:rPr>
              <a:t>https://www.the-pink-pig.co.uk/collections/sketchbooks/products/11x11-square-sketchbook-sea-grey?variant=771505029140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2874541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3F18-B02B-44C3-9D5D-C4678215F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" y="0"/>
            <a:ext cx="8943975" cy="661989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Make a new Pinterest Board </a:t>
            </a:r>
            <a:r>
              <a:rPr lang="en-GB" sz="2700" dirty="0"/>
              <a:t>– </a:t>
            </a:r>
            <a:r>
              <a:rPr lang="en-GB" sz="3100" b="1" dirty="0">
                <a:latin typeface="+mn-lt"/>
              </a:rPr>
              <a:t>Sealife &amp; Crustaceans</a:t>
            </a:r>
            <a:endParaRPr lang="en-GB" b="1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0DD7DE-8467-4B0E-BA46-34BCB47452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408" r="1250" b="7037"/>
          <a:stretch/>
        </p:blipFill>
        <p:spPr>
          <a:xfrm>
            <a:off x="57150" y="3429000"/>
            <a:ext cx="9029700" cy="3371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3F1CEE-640C-42B6-AC65-A59154503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6" t="26852" r="3333" b="5926"/>
          <a:stretch/>
        </p:blipFill>
        <p:spPr>
          <a:xfrm>
            <a:off x="1909763" y="713792"/>
            <a:ext cx="7091362" cy="2844381"/>
          </a:xfrm>
          <a:prstGeom prst="rect">
            <a:avLst/>
          </a:prstGeom>
        </p:spPr>
      </p:pic>
      <p:pic>
        <p:nvPicPr>
          <p:cNvPr id="1026" name="Picture 2" descr="Pinterest brand guidelines | Pinterest Business">
            <a:extLst>
              <a:ext uri="{FF2B5EF4-FFF2-40B4-BE49-F238E27FC236}">
                <a16:creationId xmlns:a16="http://schemas.microsoft.com/office/drawing/2014/main" id="{7A600CA0-10CB-46CD-B308-CC4F67E39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8" t="11160" r="25450" b="10180"/>
          <a:stretch/>
        </p:blipFill>
        <p:spPr bwMode="auto">
          <a:xfrm>
            <a:off x="142875" y="1037643"/>
            <a:ext cx="1842802" cy="185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998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E4C44C-48DC-4A96-932A-7E90DE4942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77" r="1" b="13071"/>
          <a:stretch/>
        </p:blipFill>
        <p:spPr>
          <a:xfrm>
            <a:off x="20" y="10"/>
            <a:ext cx="5411530" cy="2969294"/>
          </a:xfrm>
          <a:custGeom>
            <a:avLst/>
            <a:gdLst>
              <a:gd name="connsiteX0" fmla="*/ 0 w 7215401"/>
              <a:gd name="connsiteY0" fmla="*/ 0 h 2969304"/>
              <a:gd name="connsiteX1" fmla="*/ 677334 w 7215401"/>
              <a:gd name="connsiteY1" fmla="*/ 0 h 2969304"/>
              <a:gd name="connsiteX2" fmla="*/ 1168036 w 7215401"/>
              <a:gd name="connsiteY2" fmla="*/ 0 h 2969304"/>
              <a:gd name="connsiteX3" fmla="*/ 1205499 w 7215401"/>
              <a:gd name="connsiteY3" fmla="*/ 0 h 2969304"/>
              <a:gd name="connsiteX4" fmla="*/ 1647632 w 7215401"/>
              <a:gd name="connsiteY4" fmla="*/ 0 h 2969304"/>
              <a:gd name="connsiteX5" fmla="*/ 7215401 w 7215401"/>
              <a:gd name="connsiteY5" fmla="*/ 0 h 2969304"/>
              <a:gd name="connsiteX6" fmla="*/ 5840224 w 7215401"/>
              <a:gd name="connsiteY6" fmla="*/ 2969304 h 2969304"/>
              <a:gd name="connsiteX7" fmla="*/ 0 w 7215401"/>
              <a:gd name="connsiteY7" fmla="*/ 2969304 h 296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</p:spPr>
      </p:pic>
      <p:pic>
        <p:nvPicPr>
          <p:cNvPr id="2052" name="Picture 4" descr="Image result for red fish">
            <a:extLst>
              <a:ext uri="{FF2B5EF4-FFF2-40B4-BE49-F238E27FC236}">
                <a16:creationId xmlns:a16="http://schemas.microsoft.com/office/drawing/2014/main" id="{19AD7E1F-2FAC-4E19-8A6E-F3C9116C02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0" r="-3" b="8887"/>
          <a:stretch/>
        </p:blipFill>
        <p:spPr bwMode="auto">
          <a:xfrm>
            <a:off x="4216674" y="10"/>
            <a:ext cx="4927327" cy="3750724"/>
          </a:xfrm>
          <a:custGeom>
            <a:avLst/>
            <a:gdLst>
              <a:gd name="connsiteX0" fmla="*/ 1738471 w 6569769"/>
              <a:gd name="connsiteY0" fmla="*/ 0 h 3750734"/>
              <a:gd name="connsiteX1" fmla="*/ 6569769 w 6569769"/>
              <a:gd name="connsiteY1" fmla="*/ 0 h 3750734"/>
              <a:gd name="connsiteX2" fmla="*/ 6569769 w 6569769"/>
              <a:gd name="connsiteY2" fmla="*/ 3750734 h 3750734"/>
              <a:gd name="connsiteX3" fmla="*/ 0 w 6569769"/>
              <a:gd name="connsiteY3" fmla="*/ 3750734 h 375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previews.123rf.com/images/buriy/buriy1512/buriy151200001/49599416-sea-shell-isolated-on-a-white-background-clipping-path.jpg">
            <a:extLst>
              <a:ext uri="{FF2B5EF4-FFF2-40B4-BE49-F238E27FC236}">
                <a16:creationId xmlns:a16="http://schemas.microsoft.com/office/drawing/2014/main" id="{B37C6350-C331-4CE0-8E93-944ACA943E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7" r="15179" b="21177"/>
          <a:stretch/>
        </p:blipFill>
        <p:spPr bwMode="auto">
          <a:xfrm>
            <a:off x="3136508" y="3887894"/>
            <a:ext cx="6007492" cy="2970096"/>
          </a:xfrm>
          <a:custGeom>
            <a:avLst/>
            <a:gdLst>
              <a:gd name="connsiteX0" fmla="*/ 1376648 w 8009991"/>
              <a:gd name="connsiteY0" fmla="*/ 0 h 2970106"/>
              <a:gd name="connsiteX1" fmla="*/ 8009991 w 8009991"/>
              <a:gd name="connsiteY1" fmla="*/ 0 h 2970106"/>
              <a:gd name="connsiteX2" fmla="*/ 8009991 w 8009991"/>
              <a:gd name="connsiteY2" fmla="*/ 2970106 h 2970106"/>
              <a:gd name="connsiteX3" fmla="*/ 0 w 8009991"/>
              <a:gd name="connsiteY3" fmla="*/ 2970106 h 297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ages.unsplash.com/photo-1539740091271-0bd0502ebf06?ixlib=rb-1.2.1&amp;q=80&amp;fm=jpg&amp;crop=entropy&amp;cs=tinysrgb&amp;w=1080&amp;fit=max&amp;ixid=eyJhcHBfaWQiOjEyMDd9">
            <a:extLst>
              <a:ext uri="{FF2B5EF4-FFF2-40B4-BE49-F238E27FC236}">
                <a16:creationId xmlns:a16="http://schemas.microsoft.com/office/drawing/2014/main" id="{9B184BF9-48CA-48D4-9F1A-17E8C45FB9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4" r="-3" b="31874"/>
          <a:stretch/>
        </p:blipFill>
        <p:spPr bwMode="auto">
          <a:xfrm>
            <a:off x="20" y="3106464"/>
            <a:ext cx="4657145" cy="3751536"/>
          </a:xfrm>
          <a:custGeom>
            <a:avLst/>
            <a:gdLst>
              <a:gd name="connsiteX0" fmla="*/ 0 w 6209553"/>
              <a:gd name="connsiteY0" fmla="*/ 0 h 3751536"/>
              <a:gd name="connsiteX1" fmla="*/ 5776701 w 6209553"/>
              <a:gd name="connsiteY1" fmla="*/ 0 h 3751536"/>
              <a:gd name="connsiteX2" fmla="*/ 4041567 w 6209553"/>
              <a:gd name="connsiteY2" fmla="*/ 3746529 h 3751536"/>
              <a:gd name="connsiteX3" fmla="*/ 6209553 w 6209553"/>
              <a:gd name="connsiteY3" fmla="*/ 3746529 h 3751536"/>
              <a:gd name="connsiteX4" fmla="*/ 6209553 w 6209553"/>
              <a:gd name="connsiteY4" fmla="*/ 3746530 h 3751536"/>
              <a:gd name="connsiteX5" fmla="*/ 1647632 w 6209553"/>
              <a:gd name="connsiteY5" fmla="*/ 3746530 h 3751536"/>
              <a:gd name="connsiteX6" fmla="*/ 1647632 w 6209553"/>
              <a:gd name="connsiteY6" fmla="*/ 3751536 h 3751536"/>
              <a:gd name="connsiteX7" fmla="*/ 0 w 6209553"/>
              <a:gd name="connsiteY7" fmla="*/ 3751536 h 37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85AE4D-E2E1-4CAC-B630-A0D0C79E5B61}"/>
              </a:ext>
            </a:extLst>
          </p:cNvPr>
          <p:cNvSpPr txBox="1"/>
          <p:nvPr/>
        </p:nvSpPr>
        <p:spPr>
          <a:xfrm>
            <a:off x="221804" y="383332"/>
            <a:ext cx="331236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Photography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92E01C-AFAD-4AE5-954B-B8A0EBB1C4E5}"/>
              </a:ext>
            </a:extLst>
          </p:cNvPr>
          <p:cNvSpPr txBox="1"/>
          <p:nvPr/>
        </p:nvSpPr>
        <p:spPr>
          <a:xfrm>
            <a:off x="221803" y="1001207"/>
            <a:ext cx="3312369" cy="501675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numCol="1" rtlCol="0">
            <a:spAutoFit/>
          </a:bodyPr>
          <a:lstStyle/>
          <a:p>
            <a:r>
              <a:rPr lang="en-GB" sz="1600" dirty="0">
                <a:solidFill>
                  <a:srgbClr val="4D4D4D"/>
                </a:solidFill>
              </a:rPr>
              <a:t>You will need to take photographs as part of your Crustaceans project.</a:t>
            </a:r>
          </a:p>
          <a:p>
            <a:endParaRPr lang="en-GB" sz="1600" b="1" u="sng" dirty="0">
              <a:solidFill>
                <a:srgbClr val="4D4D4D"/>
              </a:solidFill>
            </a:endParaRPr>
          </a:p>
          <a:p>
            <a:r>
              <a:rPr lang="en-GB" sz="1600" b="1" u="sng" dirty="0">
                <a:solidFill>
                  <a:schemeClr val="accent2"/>
                </a:solidFill>
              </a:rPr>
              <a:t>Where:</a:t>
            </a:r>
          </a:p>
          <a:p>
            <a:r>
              <a:rPr lang="en-GB" sz="1600" dirty="0">
                <a:solidFill>
                  <a:srgbClr val="4D4D4D"/>
                </a:solidFill>
              </a:rPr>
              <a:t>Home &amp; School</a:t>
            </a:r>
          </a:p>
          <a:p>
            <a:r>
              <a:rPr lang="en-GB" sz="1600" dirty="0">
                <a:solidFill>
                  <a:srgbClr val="4D4D4D"/>
                </a:solidFill>
              </a:rPr>
              <a:t>Aquarium (No gold fishes etc…)</a:t>
            </a:r>
          </a:p>
          <a:p>
            <a:r>
              <a:rPr lang="en-GB" sz="1600" dirty="0">
                <a:solidFill>
                  <a:srgbClr val="4D4D4D"/>
                </a:solidFill>
              </a:rPr>
              <a:t>Fish Monger </a:t>
            </a:r>
          </a:p>
          <a:p>
            <a:r>
              <a:rPr lang="en-GB" sz="1600" dirty="0">
                <a:solidFill>
                  <a:srgbClr val="4D4D4D"/>
                </a:solidFill>
              </a:rPr>
              <a:t>World Museum Liverpool</a:t>
            </a:r>
          </a:p>
          <a:p>
            <a:r>
              <a:rPr lang="en-GB" sz="1600" dirty="0">
                <a:solidFill>
                  <a:srgbClr val="4D4D4D"/>
                </a:solidFill>
              </a:rPr>
              <a:t>Manchester Museum (Natures Library)</a:t>
            </a:r>
          </a:p>
          <a:p>
            <a:endParaRPr lang="en-GB" sz="1600" b="1" dirty="0">
              <a:solidFill>
                <a:srgbClr val="4D4D4D"/>
              </a:solidFill>
            </a:endParaRPr>
          </a:p>
          <a:p>
            <a:r>
              <a:rPr lang="en-GB" sz="1600" b="1" u="sng" dirty="0">
                <a:solidFill>
                  <a:schemeClr val="accent2"/>
                </a:solidFill>
              </a:rPr>
              <a:t>How: </a:t>
            </a:r>
          </a:p>
          <a:p>
            <a:r>
              <a:rPr lang="en-GB" sz="1600" dirty="0">
                <a:solidFill>
                  <a:srgbClr val="4D4D4D"/>
                </a:solidFill>
              </a:rPr>
              <a:t>Close ups of heads, scales, markings, ridges </a:t>
            </a:r>
            <a:r>
              <a:rPr lang="en-GB" sz="1600" dirty="0" err="1">
                <a:solidFill>
                  <a:srgbClr val="4D4D4D"/>
                </a:solidFill>
              </a:rPr>
              <a:t>ect</a:t>
            </a:r>
            <a:r>
              <a:rPr lang="en-GB" sz="1600" dirty="0">
                <a:solidFill>
                  <a:srgbClr val="4D4D4D"/>
                </a:solidFill>
              </a:rPr>
              <a:t>… as well as further away shots and different angles. You will be using these throughout your project so make sure they are clear and good quality photographs. Take lots!!!!</a:t>
            </a:r>
          </a:p>
          <a:p>
            <a:endParaRPr lang="en-GB" sz="1600" dirty="0">
              <a:solidFill>
                <a:srgbClr val="4D4D4D"/>
              </a:solidFill>
            </a:endParaRPr>
          </a:p>
          <a:p>
            <a:endParaRPr lang="en-GB" sz="1600" dirty="0">
              <a:solidFill>
                <a:srgbClr val="777777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3EDA24-3E90-4AA7-8B71-09B4173D5ABB}"/>
              </a:ext>
            </a:extLst>
          </p:cNvPr>
          <p:cNvSpPr/>
          <p:nvPr/>
        </p:nvSpPr>
        <p:spPr>
          <a:xfrm>
            <a:off x="3641655" y="1001207"/>
            <a:ext cx="2578061" cy="280076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GB" sz="1600" b="1" u="sng" dirty="0">
                <a:solidFill>
                  <a:schemeClr val="accent2"/>
                </a:solidFill>
              </a:rPr>
              <a:t>What: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4D4D4D"/>
                </a:solidFill>
              </a:rPr>
              <a:t>Shellfish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4D4D4D"/>
                </a:solidFill>
              </a:rPr>
              <a:t>Fish (not tropical!)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4D4D4D"/>
                </a:solidFill>
              </a:rPr>
              <a:t>Shells</a:t>
            </a:r>
          </a:p>
          <a:p>
            <a:endParaRPr lang="en-GB" sz="1600" b="1" dirty="0">
              <a:solidFill>
                <a:srgbClr val="4D4D4D"/>
              </a:solidFill>
            </a:endParaRPr>
          </a:p>
          <a:p>
            <a:r>
              <a:rPr lang="en-GB" sz="1600" dirty="0">
                <a:solidFill>
                  <a:srgbClr val="4D4D4D"/>
                </a:solidFill>
              </a:rPr>
              <a:t>Crustaceans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4D4D4D"/>
                </a:solidFill>
              </a:rPr>
              <a:t>Crabs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4D4D4D"/>
                </a:solidFill>
              </a:rPr>
              <a:t>Lobsters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4D4D4D"/>
                </a:solidFill>
              </a:rPr>
              <a:t>Shrimps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4D4D4D"/>
                </a:solidFill>
              </a:rPr>
              <a:t>Prawns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4D4D4D"/>
                </a:solidFill>
              </a:rPr>
              <a:t>Barnacles </a:t>
            </a:r>
          </a:p>
        </p:txBody>
      </p:sp>
    </p:spTree>
    <p:extLst>
      <p:ext uri="{BB962C8B-B14F-4D97-AF65-F5344CB8AC3E}">
        <p14:creationId xmlns:p14="http://schemas.microsoft.com/office/powerpoint/2010/main" val="576339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88F7ED7C-0626-47ED-810E-F1E5664E78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r="18999"/>
          <a:stretch/>
        </p:blipFill>
        <p:spPr bwMode="auto">
          <a:xfrm>
            <a:off x="4229100" y="857253"/>
            <a:ext cx="4795614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C6087-E1A5-4493-8C6E-0E4578CDD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48" y="857253"/>
            <a:ext cx="3968252" cy="49711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600" b="1" u="sng" dirty="0">
                <a:solidFill>
                  <a:schemeClr val="accent2"/>
                </a:solidFill>
              </a:rPr>
              <a:t>Acrylic Fish 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00000"/>
                </a:solidFill>
              </a:rPr>
              <a:t>You are to produce an </a:t>
            </a:r>
            <a:r>
              <a:rPr lang="en-GB" sz="2400" b="1" u="sng" dirty="0">
                <a:solidFill>
                  <a:srgbClr val="000000"/>
                </a:solidFill>
              </a:rPr>
              <a:t>A4 </a:t>
            </a:r>
            <a:r>
              <a:rPr lang="en-GB" sz="2400" b="1" dirty="0">
                <a:solidFill>
                  <a:srgbClr val="000000"/>
                </a:solidFill>
              </a:rPr>
              <a:t>painting of the image on the next slide.</a:t>
            </a:r>
          </a:p>
          <a:p>
            <a:r>
              <a:rPr lang="en-GB" sz="1800" b="1" dirty="0">
                <a:solidFill>
                  <a:srgbClr val="000000"/>
                </a:solidFill>
              </a:rPr>
              <a:t>It can be a section of it or the whole image.</a:t>
            </a:r>
          </a:p>
          <a:p>
            <a:r>
              <a:rPr lang="en-GB" sz="1800" b="1" dirty="0">
                <a:solidFill>
                  <a:srgbClr val="000000"/>
                </a:solidFill>
              </a:rPr>
              <a:t>It is up to you which style you paint it (examples are attached) but must be in Acrylic Paint.</a:t>
            </a:r>
          </a:p>
          <a:p>
            <a:r>
              <a:rPr lang="en-GB" sz="1800" b="1" dirty="0">
                <a:solidFill>
                  <a:srgbClr val="000000"/>
                </a:solidFill>
              </a:rPr>
              <a:t>The fish must look realistic rather than stylised. </a:t>
            </a:r>
          </a:p>
        </p:txBody>
      </p:sp>
    </p:spTree>
    <p:extLst>
      <p:ext uri="{BB962C8B-B14F-4D97-AF65-F5344CB8AC3E}">
        <p14:creationId xmlns:p14="http://schemas.microsoft.com/office/powerpoint/2010/main" val="3289173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 xmlns="8ef5c83b-e89f-436b-bf27-c322d8ae33f8" xsi:nil="true"/>
    <lcf76f155ced4ddcb4097134ff3c332f xmlns="8ef5c83b-e89f-436b-bf27-c322d8ae33f8">
      <Terms xmlns="http://schemas.microsoft.com/office/infopath/2007/PartnerControls"/>
    </lcf76f155ced4ddcb4097134ff3c332f>
    <TaxCatchAll xmlns="e1ee5a5c-1b0c-449d-8620-46bf48c4e7dd" xsi:nil="true"/>
    <_Flow_SignoffStatus xmlns="8ef5c83b-e89f-436b-bf27-c322d8ae33f8" xsi:nil="true"/>
    <_x002e_ xmlns="8ef5c83b-e89f-436b-bf27-c322d8ae33f8">
      <Url xsi:nil="true"/>
      <Description xsi:nil="true"/>
    </_x002e_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BF37000EF6A74689C02CC0DC2F678B" ma:contentTypeVersion="21" ma:contentTypeDescription="Create a new document." ma:contentTypeScope="" ma:versionID="e747fbbb57be0852eb238aa39d6f9713">
  <xsd:schema xmlns:xsd="http://www.w3.org/2001/XMLSchema" xmlns:xs="http://www.w3.org/2001/XMLSchema" xmlns:p="http://schemas.microsoft.com/office/2006/metadata/properties" xmlns:ns2="e1ee5a5c-1b0c-449d-8620-46bf48c4e7dd" xmlns:ns3="8ef5c83b-e89f-436b-bf27-c322d8ae33f8" targetNamespace="http://schemas.microsoft.com/office/2006/metadata/properties" ma:root="true" ma:fieldsID="e19be74f15dc0308e2923c404ec0e8a1" ns2:_="" ns3:_="">
    <xsd:import namespace="e1ee5a5c-1b0c-449d-8620-46bf48c4e7dd"/>
    <xsd:import namespace="8ef5c83b-e89f-436b-bf27-c322d8ae33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Information" minOccurs="0"/>
                <xsd:element ref="ns3:MediaServiceGenerationTime" minOccurs="0"/>
                <xsd:element ref="ns3:MediaServiceEventHashCode" minOccurs="0"/>
                <xsd:element ref="ns3:_x002e_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Flow_SignoffStatu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ee5a5c-1b0c-449d-8620-46bf48c4e7d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d7b9f010-ecd3-425a-b49b-59b0a47b13ce}" ma:internalName="TaxCatchAll" ma:showField="CatchAllData" ma:web="e1ee5a5c-1b0c-449d-8620-46bf48c4e7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f5c83b-e89f-436b-bf27-c322d8ae33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Information" ma:index="16" nillable="true" ma:displayName="Information" ma:format="Dropdown" ma:internalName="Information">
      <xsd:simpleType>
        <xsd:restriction base="dms:Text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x002e_" ma:index="19" nillable="true" ma:displayName="." ma:format="Image" ma:internalName="_x002e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10946f2-871d-49b7-964e-fd5a1e1254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AE1456-F36D-447A-8A1E-BCEF005541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704446-20B0-4FD6-9A21-C77A1A3DAED0}">
  <ds:schemaRefs>
    <ds:schemaRef ds:uri="e1ee5a5c-1b0c-449d-8620-46bf48c4e7dd"/>
    <ds:schemaRef ds:uri="http://purl.org/dc/terms/"/>
    <ds:schemaRef ds:uri="8ef5c83b-e89f-436b-bf27-c322d8ae33f8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9E04CB7-AB85-42EC-9F16-83B6BBD005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ee5a5c-1b0c-449d-8620-46bf48c4e7dd"/>
    <ds:schemaRef ds:uri="8ef5c83b-e89f-436b-bf27-c322d8ae33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467</Words>
  <Application>Microsoft Office PowerPoint</Application>
  <PresentationFormat>On-screen Show (4:3)</PresentationFormat>
  <Paragraphs>90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Amazon Ember</vt:lpstr>
      <vt:lpstr>Arial</vt:lpstr>
      <vt:lpstr>Calibri</vt:lpstr>
      <vt:lpstr>Calibri Light</vt:lpstr>
      <vt:lpstr>Wingdings</vt:lpstr>
      <vt:lpstr>Office Theme</vt:lpstr>
      <vt:lpstr>Office Theme</vt:lpstr>
      <vt:lpstr>Y11- 12  Summer work 2024 Art &amp; Design</vt:lpstr>
      <vt:lpstr>PowerPoint Presentation</vt:lpstr>
      <vt:lpstr>PowerPoint Presentation</vt:lpstr>
      <vt:lpstr>SUMMERWORK</vt:lpstr>
      <vt:lpstr>PowerPoint Presentation</vt:lpstr>
      <vt:lpstr>PowerPoint Presentation</vt:lpstr>
      <vt:lpstr>Make a new Pinterest Board – Sealife &amp; Crustaceans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Y11- 12  Summer work 2020 Art &amp; Design</dc:title>
  <dc:creator>Emma Lyon</dc:creator>
  <cp:lastModifiedBy>A Ward</cp:lastModifiedBy>
  <cp:revision>9</cp:revision>
  <dcterms:created xsi:type="dcterms:W3CDTF">2020-04-28T11:56:07Z</dcterms:created>
  <dcterms:modified xsi:type="dcterms:W3CDTF">2024-07-05T14:04:52Z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0x010100B9BF37000EF6A74689C02CC0DC2F678B</vt:lpwstr>
  </property>
  <property fmtid="{D5CDD505-2E9C-101B-9397-08002B2CF9AE}" pid="3" name="MediaServiceImageTags">
    <vt:lpwstr/>
  </property>
</Properties>
</file>