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</p:sldMasterIdLst>
  <p:notesMasterIdLst>
    <p:notesMasterId r:id="rId16"/>
  </p:notesMasterIdLst>
  <p:sldIdLst>
    <p:sldId id="268" r:id="rId5"/>
    <p:sldId id="278" r:id="rId6"/>
    <p:sldId id="276" r:id="rId7"/>
    <p:sldId id="269" r:id="rId8"/>
    <p:sldId id="274" r:id="rId9"/>
    <p:sldId id="275" r:id="rId10"/>
    <p:sldId id="277" r:id="rId11"/>
    <p:sldId id="272" r:id="rId12"/>
    <p:sldId id="279" r:id="rId13"/>
    <p:sldId id="28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5EB"/>
    <a:srgbClr val="012346"/>
    <a:srgbClr val="FFE005"/>
    <a:srgbClr val="FFD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C69EB-F84A-8C69-6B88-0BBC8E0104B2}" v="47" dt="2026-01-27T15:58:53.669"/>
    <p1510:client id="{C21D7191-36D5-5C4E-38F0-2D62B5669C69}" v="7" dt="2026-01-29T06:30:15.591"/>
    <p1510:client id="{E0E00780-5690-CE46-B5A5-D863C0561FB1}" v="23" dt="2026-01-27T10:38:15.6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34618-848D-AF4D-9723-669953F5A8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8B07B-8C6C-B04D-8342-731C16DBF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8D60C-057C-81BC-51E0-C5CA77701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FBDE5-2D5B-CFB2-67C1-F2BD7A1F0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22E51A-1C2F-F42D-BA43-2357677C0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C7503-F07A-AA7E-DE18-4383E1276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1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C0CA1-6565-0F0A-DCB6-99D9F4EC5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46EEB-AA20-E355-B0F1-5FF21EBC4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9D0F52-2E6D-B06D-A526-A7C69C7D0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AF8A3-8CE9-E7D1-4518-8A76BD823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6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C5A1-2AF4-1E06-6E68-019EB50C2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AC2784-98A0-82DF-8B3D-1DA1EF409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CAEBE-57DD-4A05-39E3-3909A66E0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19C9D-63B6-4B54-5A4E-EABD952CA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4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7F503-6B89-3ADD-6B8C-CED74A4AC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A35369-97C4-F785-34AB-DD795418C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6E80C-ADF9-EF12-D32A-7ACC22883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C3235-35C0-16CD-93DE-B5AB93311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2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3D1C9-F289-D6CC-7122-124390C10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6B1DC-B1A2-A219-93EA-D59D9738F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5F5DB-7B51-559D-A707-C53FF40F8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9460A-2DDA-4979-6F3D-2E14E7185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8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7D6B8-59AD-9E70-8061-6FC697012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5982F-FDBE-273B-7477-9B906F934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1B8998-E3AD-B7A2-3A9A-B9518D9A4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8A7D2-0CF7-42CB-DDBA-5EB60E40F9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2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D13E5-D9D3-4B72-50C3-A1C3344C6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BC316-15E5-F0FF-0E66-197D6A08D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A8840-D870-262C-6B4E-C8694F36D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C5CBA-E927-7DFA-4F82-EA1E025BC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8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D34F-936B-65BF-4914-F0CEFEAB3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38F2D-4388-029E-A455-0B4DD819B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131E4-E925-228F-7A5F-93158FC44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930-E810-8DEB-9255-8E9948EA01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6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0C042-3E24-96C9-31CE-7455FFE3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AA7ABC-ED75-D3AF-2040-096FF6C92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6D6D7-0DFE-4954-D6A5-F1F3EB1E0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4DF7D-562A-99C2-D233-CADE28806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6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solidFill>
          <a:srgbClr val="01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green field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2EBEF89-5473-9E5E-7732-5409A3CC5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12" name="Picture 1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FF70EDB-58F4-A862-16DC-DA3366D150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146100"/>
            <a:ext cx="2290462" cy="52738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4882AB2-D9F8-E506-4898-FD0B7E28F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18492"/>
            <a:ext cx="10515600" cy="1295246"/>
          </a:xfrm>
        </p:spPr>
        <p:txBody>
          <a:bodyPr>
            <a:normAutofit/>
          </a:bodyPr>
          <a:lstStyle>
            <a:lvl1pPr algn="ctr">
              <a:defRPr sz="4000" b="1" i="0" spc="300">
                <a:solidFill>
                  <a:schemeClr val="bg1"/>
                </a:solidFill>
                <a:latin typeface="Brandon Grotesque Bold" panose="020B0503020203060202" pitchFamily="34" charset="77"/>
              </a:defRPr>
            </a:lvl1pPr>
          </a:lstStyle>
          <a:p>
            <a:r>
              <a:rPr lang="en-GB"/>
              <a:t>NEW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4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47310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2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1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78506-D986-A9A8-7DB2-7E4A3AE97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4EF8BF9B-9026-42AF-ECBE-0F21400BAE56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F8B00F33-AA32-E17B-ABE2-641756C9E4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4F63B2-12F3-9D4F-7FF1-D36E0B515130}"/>
              </a:ext>
            </a:extLst>
          </p:cNvPr>
          <p:cNvSpPr txBox="1"/>
          <p:nvPr/>
        </p:nvSpPr>
        <p:spPr>
          <a:xfrm>
            <a:off x="617886" y="1954095"/>
            <a:ext cx="3679657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Plan it </a:t>
            </a:r>
          </a:p>
          <a:p>
            <a:endParaRPr lang="en-GB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Make it</a:t>
            </a:r>
            <a:endParaRPr lang="en-US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algn="l"/>
            <a:endParaRPr lang="en-GB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Learn it</a:t>
            </a:r>
          </a:p>
          <a:p>
            <a:endParaRPr lang="en-GB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Test it </a:t>
            </a:r>
          </a:p>
          <a:p>
            <a:endParaRPr lang="en-GB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Review it</a:t>
            </a:r>
          </a:p>
          <a:p>
            <a:endParaRPr lang="en-GB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/>
          </a:p>
        </p:txBody>
      </p:sp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8D3A067F-9D0B-F20F-E9F3-7C08EC0D3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AE1BC5-13D2-1DB7-A33F-CB69C961E01F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Learning Strategy</a:t>
            </a:r>
          </a:p>
        </p:txBody>
      </p:sp>
    </p:spTree>
    <p:extLst>
      <p:ext uri="{BB962C8B-B14F-4D97-AF65-F5344CB8AC3E}">
        <p14:creationId xmlns:p14="http://schemas.microsoft.com/office/powerpoint/2010/main" val="140306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00B3E-5119-BEA4-66BA-3EE1AA0A4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C8CF47-549F-A2C8-4CD1-4396FB58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80" y="2326640"/>
            <a:ext cx="403860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177C6F-38DE-1FBB-4B0C-DD09DD3BF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5" y="1178560"/>
            <a:ext cx="7172871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8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8CFB9-D841-762D-E25D-32C78B9B9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9F3C63E2-F0E2-6489-FB83-5F1944679839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37D4973D-2582-48D2-694D-3F2EE66D2A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AD3A61-2AE6-609E-AD99-8243A7A106DD}"/>
              </a:ext>
            </a:extLst>
          </p:cNvPr>
          <p:cNvSpPr txBox="1"/>
          <p:nvPr/>
        </p:nvSpPr>
        <p:spPr>
          <a:xfrm>
            <a:off x="320842" y="170447"/>
            <a:ext cx="54643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Our One-stop shop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109A485-38E8-AA59-283E-006A340E3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632" y="972552"/>
            <a:ext cx="9366526" cy="57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C4C77-944E-428B-2CFA-027C432E6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97CBA482-C22A-035B-2AE4-FA48274C7CE6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32CCCAA0-6BB0-C43C-561C-630BBBCDCF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49DDA3BA-23E0-1E61-A6B7-D22CD36C7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2A2491-35DD-777B-0DCF-655B7144C91D}"/>
              </a:ext>
            </a:extLst>
          </p:cNvPr>
          <p:cNvSpPr txBox="1"/>
          <p:nvPr/>
        </p:nvSpPr>
        <p:spPr>
          <a:xfrm>
            <a:off x="391026" y="721894"/>
            <a:ext cx="468228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Harness your brain</a:t>
            </a:r>
          </a:p>
        </p:txBody>
      </p:sp>
    </p:spTree>
    <p:extLst>
      <p:ext uri="{BB962C8B-B14F-4D97-AF65-F5344CB8AC3E}">
        <p14:creationId xmlns:p14="http://schemas.microsoft.com/office/powerpoint/2010/main" val="280459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7736B-163F-E5C3-D326-00888C22A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7F08638F-E333-6547-3744-6019B1BE86A9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1A3764B5-6176-E9FA-E2DA-DF9942DE2D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D505B317-525C-813C-4ED5-A3A4C6CC7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FACD6F-6A1F-554B-E3FA-41E280F5FCB8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Plan It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31CF5-F2C5-DC4E-65D9-40D11814B372}"/>
              </a:ext>
            </a:extLst>
          </p:cNvPr>
          <p:cNvSpPr txBox="1"/>
          <p:nvPr/>
        </p:nvSpPr>
        <p:spPr>
          <a:xfrm>
            <a:off x="561473" y="1503947"/>
            <a:ext cx="41910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ea typeface="Open Sans Bold"/>
                <a:cs typeface="Open Sans Bold"/>
              </a:rPr>
              <a:t>This hits a key cognitive target: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latin typeface="Arial"/>
                <a:ea typeface="Open Sans Bold"/>
                <a:cs typeface="Open Sans Bold"/>
              </a:rPr>
              <a:t>Metacognition – the ability to be aware of and regulate your learning strategies </a:t>
            </a: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ea typeface="Open Sans Bold"/>
              <a:cs typeface="Open Sans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5EAB59-ABE6-9777-391C-C993C7DFB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5" y="2801248"/>
            <a:ext cx="3265818" cy="1801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CAC00-512B-F262-7491-6CE8B5FB2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545" y="4154157"/>
            <a:ext cx="3017628" cy="17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3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FF131-0BFC-0E40-2ADF-15CFEF081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49FB1584-6C54-A985-535A-51993B0408F1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24549AFA-EE7F-30C3-EEAA-BE9EAE463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781DD0F0-B4B9-532F-1CF6-74DD90282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708F4E-3337-36B7-3E78-7781219415C5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Make It </a:t>
            </a:r>
          </a:p>
        </p:txBody>
      </p:sp>
      <p:pic>
        <p:nvPicPr>
          <p:cNvPr id="4" name="Picture 3" descr="A flash card with text&#10;&#10;AI-generated content may be incorrect.">
            <a:extLst>
              <a:ext uri="{FF2B5EF4-FFF2-40B4-BE49-F238E27FC236}">
                <a16:creationId xmlns:a16="http://schemas.microsoft.com/office/drawing/2014/main" id="{9C0B7104-5446-6B0A-F3DE-4B2727F24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62" y="3211126"/>
            <a:ext cx="4191000" cy="270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CE15B-8B65-6E80-11AD-4B397CFF1C7E}"/>
              </a:ext>
            </a:extLst>
          </p:cNvPr>
          <p:cNvSpPr txBox="1"/>
          <p:nvPr/>
        </p:nvSpPr>
        <p:spPr>
          <a:xfrm>
            <a:off x="531394" y="1574131"/>
            <a:ext cx="41910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ea typeface="Open Sans Bold"/>
                <a:cs typeface="Open Sans Bold"/>
              </a:rPr>
              <a:t>This hits two key cognitive targets: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latin typeface="Arial"/>
                <a:ea typeface="Open Sans Bold"/>
                <a:cs typeface="Open Sans Bold"/>
              </a:rPr>
              <a:t>Processing – actively interacting with content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Schema building – organising information into mental structures </a:t>
            </a: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ea typeface="Open Sans Bold"/>
              <a:cs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08698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843F-3FF3-B4C6-19CA-7B99A802F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FF7244CC-88F8-C67C-7C68-335EF1BCD8FB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D2617D6F-B93A-9DE2-948B-5BAE0F791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3B982A63-BF87-CFF0-E97D-474499C9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2B0E07-80FF-89BE-0210-7C1D539D9CBF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Make It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7064B-836C-39F2-9A6B-DE14C1B1C969}"/>
              </a:ext>
            </a:extLst>
          </p:cNvPr>
          <p:cNvSpPr txBox="1"/>
          <p:nvPr/>
        </p:nvSpPr>
        <p:spPr>
          <a:xfrm>
            <a:off x="531394" y="1574131"/>
            <a:ext cx="41910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ea typeface="Open Sans Bold"/>
                <a:cs typeface="Open Sans Bold"/>
              </a:rPr>
              <a:t>Two key learning strategies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/>
              <a:t>Chunk information into manageable pieces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Use diagrams and images </a:t>
            </a:r>
          </a:p>
          <a:p>
            <a:endParaRPr lang="en-GB">
              <a:latin typeface="Arial"/>
              <a:ea typeface="Open Sans Bold"/>
              <a:cs typeface="Open Sans Bold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ea typeface="Open Sans Bold"/>
              <a:cs typeface="Open Sans Bold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469D45-CF79-D08A-712A-276B4C2C3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857" y="2961734"/>
            <a:ext cx="3071193" cy="30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0D852-C05E-AB3B-D2A0-9C68E7769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E0B14D53-F1EF-5952-783A-48437332896F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60474469-E80D-CC75-17A3-95B0A234D4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18A5D883-5E18-A5B6-C53C-FE630D311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27595" y="21839"/>
            <a:ext cx="5260070" cy="48456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89FE25-4D88-D526-3E6C-C8AC569CABD2}"/>
              </a:ext>
            </a:extLst>
          </p:cNvPr>
          <p:cNvSpPr txBox="1"/>
          <p:nvPr/>
        </p:nvSpPr>
        <p:spPr>
          <a:xfrm>
            <a:off x="391026" y="405592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Learn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998FF-711A-098C-A923-C2297322A47D}"/>
              </a:ext>
            </a:extLst>
          </p:cNvPr>
          <p:cNvSpPr txBox="1"/>
          <p:nvPr/>
        </p:nvSpPr>
        <p:spPr>
          <a:xfrm>
            <a:off x="373244" y="1300961"/>
            <a:ext cx="608880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ea typeface="Open Sans Bold"/>
                <a:cs typeface="Open Sans Bold"/>
              </a:rPr>
              <a:t>This requires three key cognitive skills:</a:t>
            </a:r>
          </a:p>
          <a:p>
            <a:endParaRPr lang="en-GB">
              <a:latin typeface="Arial"/>
              <a:ea typeface="Open Sans Bold"/>
              <a:cs typeface="Open Sans Bold"/>
            </a:endParaRPr>
          </a:p>
          <a:p>
            <a:pPr marL="285750" indent="-285750">
              <a:buFont typeface="Arial"/>
              <a:buChar char="•"/>
            </a:pPr>
            <a:r>
              <a:rPr lang="en-GB"/>
              <a:t>Attention control – block distractions</a:t>
            </a:r>
          </a:p>
          <a:p>
            <a:pPr marL="285750" indent="-285750">
              <a:buFont typeface="Arial,Sans-Serif"/>
              <a:buChar char="•"/>
            </a:pPr>
            <a:r>
              <a:rPr lang="en-GB">
                <a:latin typeface="Arial"/>
                <a:ea typeface="Open Sans Bold"/>
                <a:cs typeface="Arial"/>
              </a:rPr>
              <a:t>Processing – actively interacting with content: write it, speak it e.g. voice notes – don't just stare at it </a:t>
            </a:r>
            <a:endParaRPr lang="en-US">
              <a:latin typeface="Arial"/>
              <a:ea typeface="Open Sans Bold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>
                <a:latin typeface="Neue Haas Grotesk Text Pro"/>
                <a:ea typeface="Open Sans Bold"/>
                <a:cs typeface="Arial"/>
              </a:rPr>
              <a:t>Schema building – organising information into mental structures: mnemonics, rule of 5 </a:t>
            </a:r>
            <a:endParaRPr lang="en-US">
              <a:latin typeface="Neue Haas Grotesk Text Pro"/>
              <a:ea typeface="Open Sans Bold"/>
              <a:cs typeface="Arial"/>
            </a:endParaRPr>
          </a:p>
          <a:p>
            <a:endParaRPr lang="en-GB">
              <a:latin typeface="Neue Haas Grotesk Text Pro"/>
              <a:ea typeface="Open Sans Bold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GB">
                <a:latin typeface="Arial"/>
                <a:ea typeface="Open Sans Bold"/>
                <a:cs typeface="Arial"/>
              </a:rPr>
              <a:t>Do active drills </a:t>
            </a:r>
          </a:p>
          <a:p>
            <a:endParaRPr lang="en-GB">
              <a:latin typeface="Neue Haas Grotesk Text Pro"/>
              <a:ea typeface="Open Sans Bold"/>
              <a:cs typeface="Open Sans Bold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ea typeface="Open Sans Bold"/>
              <a:cs typeface="Open Sans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20E6B-C691-9637-C8F5-BF457A10B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963" y="3887008"/>
            <a:ext cx="3299246" cy="22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3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F1858-7466-BAAC-978D-F3F0F220E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5B050228-3C1B-4460-76F0-3CB037A38B73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CFCF5687-4768-4657-DAC8-27CE8C707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41BA3B2A-7632-E8B9-8562-7B599BB62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F2E2D7-18F5-79F6-C0AA-564711BC45AE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Test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95989F-08DA-C95C-1C2D-E07480C46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16" y="3056266"/>
            <a:ext cx="4312310" cy="2830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A7550-D77F-1D77-2DF6-2E293F547AF2}"/>
              </a:ext>
            </a:extLst>
          </p:cNvPr>
          <p:cNvSpPr txBox="1"/>
          <p:nvPr/>
        </p:nvSpPr>
        <p:spPr>
          <a:xfrm>
            <a:off x="531394" y="1574131"/>
            <a:ext cx="41910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ea typeface="Open Sans Bold"/>
                <a:cs typeface="Open Sans Bold"/>
              </a:rPr>
              <a:t>If you don't test it – you don't know what you know</a:t>
            </a:r>
          </a:p>
          <a:p>
            <a:r>
              <a:rPr lang="en-GB">
                <a:latin typeface="Arial"/>
                <a:ea typeface="Open Sans Bold"/>
                <a:cs typeface="Open Sans Bold"/>
              </a:rPr>
              <a:t>Your brain can trick you with the illusion of fluency</a:t>
            </a:r>
          </a:p>
          <a:p>
            <a:r>
              <a:rPr lang="en-GB">
                <a:latin typeface="Arial"/>
                <a:ea typeface="Open Sans Bold"/>
                <a:cs typeface="Open Sans Bold"/>
              </a:rPr>
              <a:t>Use Exam Mondays: </a:t>
            </a:r>
            <a:r>
              <a:rPr lang="en-GB" b="1">
                <a:latin typeface="Arial"/>
                <a:ea typeface="Open Sans Bold"/>
                <a:cs typeface="Open Sans Bold"/>
              </a:rPr>
              <a:t>Booking Form </a:t>
            </a:r>
            <a:r>
              <a:rPr lang="en-GB">
                <a:latin typeface="Arial"/>
                <a:ea typeface="Open Sans Bold"/>
                <a:cs typeface="Open Sans Bol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192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7570A-992D-7B7D-4022-683A95262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AEB9F26D-2517-C09E-0091-159775D90112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DE704E11-4409-2B80-81FF-DB1FE39CBD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CE7546D4-9AB8-8F7D-DCD3-4FD994359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9871E1-28D9-27A6-144F-1653FE5DF877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Review it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21E26-695B-CE39-6086-EACA7EFE71B7}"/>
              </a:ext>
            </a:extLst>
          </p:cNvPr>
          <p:cNvSpPr txBox="1"/>
          <p:nvPr/>
        </p:nvSpPr>
        <p:spPr>
          <a:xfrm>
            <a:off x="531394" y="1574131"/>
            <a:ext cx="41910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ea typeface="Open Sans Bold"/>
                <a:cs typeface="Open Sans Bold"/>
              </a:rPr>
              <a:t>This hits one cognitive target:</a:t>
            </a:r>
          </a:p>
          <a:p>
            <a:endParaRPr lang="en-GB">
              <a:latin typeface="Arial"/>
              <a:ea typeface="Open Sans Bold"/>
              <a:cs typeface="Open Sans Bold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latin typeface="Arial"/>
                <a:ea typeface="Open Sans Bold"/>
                <a:cs typeface="Open Sans Bold"/>
              </a:rPr>
              <a:t>Metacognition – the ability to be aware of and regulate your learning strategies </a:t>
            </a:r>
          </a:p>
          <a:p>
            <a:endParaRPr lang="en-GB">
              <a:latin typeface="Arial"/>
              <a:ea typeface="Open Sans Bold"/>
              <a:cs typeface="Open Sans Bold"/>
            </a:endParaRPr>
          </a:p>
          <a:p>
            <a:r>
              <a:rPr lang="en-GB" b="1">
                <a:latin typeface="Arial"/>
                <a:ea typeface="Open Sans Bold"/>
                <a:cs typeface="Open Sans Bold"/>
              </a:rPr>
              <a:t>How well is your strategy working?</a:t>
            </a:r>
          </a:p>
          <a:p>
            <a:pPr marL="285750" indent="-285750">
              <a:buFont typeface="Arial"/>
              <a:buChar char="•"/>
            </a:pPr>
            <a:r>
              <a:rPr lang="en-GB" b="1">
                <a:latin typeface="Arial"/>
                <a:ea typeface="Open Sans Bold"/>
                <a:cs typeface="Open Sans Bold"/>
              </a:rPr>
              <a:t>Build more</a:t>
            </a:r>
          </a:p>
          <a:p>
            <a:pPr marL="285750" indent="-285750">
              <a:buFont typeface="Arial"/>
              <a:buChar char="•"/>
            </a:pPr>
            <a:r>
              <a:rPr lang="en-GB" b="1">
                <a:latin typeface="Arial"/>
                <a:ea typeface="Open Sans Bold"/>
                <a:cs typeface="Open Sans Bold"/>
              </a:rPr>
              <a:t>Refine or tweak</a:t>
            </a:r>
          </a:p>
          <a:p>
            <a:pPr marL="285750" indent="-285750">
              <a:buFont typeface="Arial"/>
              <a:buChar char="•"/>
            </a:pPr>
            <a:r>
              <a:rPr lang="en-GB" b="1">
                <a:latin typeface="Arial"/>
                <a:ea typeface="Open Sans Bold"/>
                <a:cs typeface="Open Sans Bold"/>
              </a:rPr>
              <a:t>Discard</a:t>
            </a:r>
          </a:p>
          <a:p>
            <a:endParaRPr lang="en-GB">
              <a:latin typeface="Arial"/>
              <a:ea typeface="Open Sans Bold"/>
              <a:cs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78642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6D6188-12B0-32DD-DF4D-AD8CC5A91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38" y="613664"/>
            <a:ext cx="7198917" cy="5608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AB64D-B12D-3FDB-70A4-F8DEAC87E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80" y="2326640"/>
            <a:ext cx="403860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04807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EC75B584B45459E8A5A5172C897E3" ma:contentTypeVersion="17" ma:contentTypeDescription="Create a new document." ma:contentTypeScope="" ma:versionID="3a8c6207e7cfc59febec68426a4d7f5b">
  <xsd:schema xmlns:xsd="http://www.w3.org/2001/XMLSchema" xmlns:xs="http://www.w3.org/2001/XMLSchema" xmlns:p="http://schemas.microsoft.com/office/2006/metadata/properties" xmlns:ns3="8a2df084-1ec2-4680-bbbf-66e00f32e5b8" xmlns:ns4="ad961005-fd7f-4851-b953-a8f147fc225b" targetNamespace="http://schemas.microsoft.com/office/2006/metadata/properties" ma:root="true" ma:fieldsID="7d87992d2189272df5c9284bd3297d67" ns3:_="" ns4:_="">
    <xsd:import namespace="8a2df084-1ec2-4680-bbbf-66e00f32e5b8"/>
    <xsd:import namespace="ad961005-fd7f-4851-b953-a8f147fc22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df084-1ec2-4680-bbbf-66e00f32e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61005-fd7f-4851-b953-a8f147fc2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a2df084-1ec2-4680-bbbf-66e00f32e5b8" xsi:nil="true"/>
  </documentManagement>
</p:properties>
</file>

<file path=customXml/itemProps1.xml><?xml version="1.0" encoding="utf-8"?>
<ds:datastoreItem xmlns:ds="http://schemas.openxmlformats.org/officeDocument/2006/customXml" ds:itemID="{55EC5D1B-B070-4F03-9B32-417063F58249}">
  <ds:schemaRefs>
    <ds:schemaRef ds:uri="8a2df084-1ec2-4680-bbbf-66e00f32e5b8"/>
    <ds:schemaRef ds:uri="ad961005-fd7f-4851-b953-a8f147fc22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78FCBB-6372-4A3C-8074-C51CE3355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3E52B1-3907-4963-B3AB-0ECFE62C34E3}">
  <ds:schemaRefs>
    <ds:schemaRef ds:uri="8a2df084-1ec2-4680-bbbf-66e00f32e5b8"/>
    <ds:schemaRef ds:uri="ad961005-fd7f-4851-b953-a8f147fc22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WHS Template 2024</Template>
  <Application>Microsoft Office PowerPoint</Application>
  <PresentationFormat>Widescreen</PresentationFormat>
  <Slides>11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VanillaVTI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– Form Time Strategy</dc:title>
  <dc:creator>K O'Reilly-Broad (Sociology)</dc:creator>
  <cp:revision>4</cp:revision>
  <dcterms:created xsi:type="dcterms:W3CDTF">2026-01-21T17:49:52Z</dcterms:created>
  <dcterms:modified xsi:type="dcterms:W3CDTF">2026-01-29T06:30:30Z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0x01010033DEC75B584B45459E8A5A5172C897E3</vt:lpwstr>
  </property>
</Properties>
</file>