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4" r:id="rId12"/>
    <p:sldId id="285" r:id="rId13"/>
    <p:sldId id="277" r:id="rId14"/>
    <p:sldId id="281" r:id="rId15"/>
    <p:sldId id="282" r:id="rId16"/>
    <p:sldId id="283" r:id="rId17"/>
    <p:sldId id="279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E428-57CB-483A-B5F2-10AE6A61F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C3B9C-5409-4E22-826A-1163907E7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DEEDC-9E99-45A8-8FB6-305E1DB1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8643D-0851-4990-B8D5-20A18212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DCF89-8D86-4DE4-BED7-AB21B754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4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8C58-F895-4A7E-A8BA-C08EEB5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7A740-10C8-4460-B620-E7D5BC733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28359-C31A-4244-BBE8-389BCCE4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7688D-30A5-4E2F-9D26-4AFA68E4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5C55-100A-4006-8897-8CBA0031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55130-0E67-448B-970C-0E0931EBB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9F096-8EBE-47E3-8C19-515B399EC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90298-B4DE-439D-8D4A-01F7EFD0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E31FA-E870-4219-8D2A-7427CECE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0314E-8805-4014-BB3A-2F100467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3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0030-55E5-495C-844E-6E94FA0F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0A05-5374-46FE-8967-E68BD21C2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08C43-6FEC-4AC1-A199-F82E0CD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B370-C68A-4860-BC03-F614FCFC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A2D83-F54D-4BBD-87ED-9914C83E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A8AC-1D7F-475B-8B35-3D9BC605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A8D97-41D1-4EA9-A657-FA8FC4E4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48BFF-F242-4D18-8241-DA162BA2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83C3-3AAF-4DF6-9522-8271C297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65CDB-B812-467D-B022-EB9B0BF2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7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F5FE-5D49-41EC-B110-1F2BE020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E84AB-7F14-45A9-A68F-CCD30FA50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10E28-0E29-4937-B5F1-4C52D7F9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F8DEB-1A0B-44F5-B2A5-1C9046A2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267F0-3EE4-45EA-AA0C-B51940E9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326D9-E445-453A-8ACD-CC3EBB21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23DD-1C71-4FBC-BC41-FB86865E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D8B20-DDA6-4F37-BC22-0CCAFAF46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AADAC-5F87-4D90-BF4D-384704AA6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DFC34-5E77-40A1-ADFC-B15B68596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A8543-DA0B-4DCE-B464-E8C659BCA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E7A92C-5B5A-4AA1-B4ED-DFC262F7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ADE75C-86CD-47FC-9636-E7F7CD34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E8435-7A10-4FB5-ABEF-57FDB79D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78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E414-769B-4273-9C6F-4E6B8040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0678F-89C2-4F3E-B227-4DFE5589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177EF-102D-4AFB-84FB-7A22D415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2A302-CB16-47A8-B222-1E8B1DA9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1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0BD6C-E3BA-48E0-BC99-1EBBE847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431D1-ED19-4B87-9939-0F2CB9A4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7E8C4-1A23-4016-AFBB-E969F2B7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2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C72B-CE4D-4288-BC95-E463069B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6094-8615-4533-8DF3-CB53406B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27E9A-2EB1-4869-8342-5AEFC8054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D71DD-8AF5-486B-8D1C-B663B314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609AA-4182-4F94-96F8-4DBEF349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A813F-D13E-4063-B0FD-18360B5D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3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395D-8925-4DCB-AD25-7072C0C8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86E18-FF9F-4A9F-AF7B-80A459198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3BA17-775F-49BF-8B83-E45FA8072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25AA8-BCB6-4978-AE05-FDABD8DE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867C8-02FC-44D6-AEDE-F4DC9618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F862A-22D0-4AB9-B136-730638E3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9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ED66B-45AB-423D-9643-9D2BE4DE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81E34-198A-4660-AEF5-5FD4BE0E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DE290-7FF9-424D-B28E-31012BAEB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2D00-55B6-4FBC-B1CB-55EEF8B70A2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B67F-92FA-4036-B3A4-20E9EE7F9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4B245-ED81-4549-9F03-BD15AFEDE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920F-78AA-4501-BDB0-B4B4EE6EC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1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DAB94C-94AF-4126-A4AE-ADB9F7340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25" y="2373313"/>
            <a:ext cx="9144000" cy="1655762"/>
          </a:xfrm>
        </p:spPr>
        <p:txBody>
          <a:bodyPr/>
          <a:lstStyle/>
          <a:p>
            <a:r>
              <a:rPr lang="en-GB" dirty="0"/>
              <a:t>Modal verbs in the imperfect tense </a:t>
            </a:r>
          </a:p>
        </p:txBody>
      </p:sp>
    </p:spTree>
    <p:extLst>
      <p:ext uri="{BB962C8B-B14F-4D97-AF65-F5344CB8AC3E}">
        <p14:creationId xmlns:p14="http://schemas.microsoft.com/office/powerpoint/2010/main" val="356493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1E3BB7-6755-45E0-81F4-4950E9CFC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" t="31930" r="36459" b="16944"/>
          <a:stretch/>
        </p:blipFill>
        <p:spPr>
          <a:xfrm>
            <a:off x="238125" y="1782078"/>
            <a:ext cx="5676405" cy="35414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8F236F-4258-4B01-B284-74C0DD68AC46}"/>
              </a:ext>
            </a:extLst>
          </p:cNvPr>
          <p:cNvSpPr/>
          <p:nvPr/>
        </p:nvSpPr>
        <p:spPr>
          <a:xfrm>
            <a:off x="3533775" y="1144366"/>
            <a:ext cx="2219325" cy="456926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7800C-C4EC-417A-9A92-4D0B0B97D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8" t="12814" r="47266" b="16639"/>
          <a:stretch/>
        </p:blipFill>
        <p:spPr>
          <a:xfrm>
            <a:off x="6096000" y="754303"/>
            <a:ext cx="5676405" cy="48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9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CC3F6E-E660-46A9-996C-F672A60865C6}"/>
              </a:ext>
            </a:extLst>
          </p:cNvPr>
          <p:cNvSpPr txBox="1"/>
          <p:nvPr/>
        </p:nvSpPr>
        <p:spPr>
          <a:xfrm>
            <a:off x="248920" y="276224"/>
            <a:ext cx="11762105" cy="4278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 at translating: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We would like to work abroad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could watch a film.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ought to/ should read a book.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she wanted to earn more money, she would have to get a new job.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4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CC3F6E-E660-46A9-996C-F672A60865C6}"/>
              </a:ext>
            </a:extLst>
          </p:cNvPr>
          <p:cNvSpPr txBox="1"/>
          <p:nvPr/>
        </p:nvSpPr>
        <p:spPr>
          <a:xfrm>
            <a:off x="248920" y="276224"/>
            <a:ext cx="11762105" cy="5816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 at translating: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We would like to work abroad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möchten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Ausland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arbeiten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could watch a film.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Ich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könnte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Film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anschauen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3.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ought to/ should read a book.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Sie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sollten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ein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 Buch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lesen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If she wanted to earn more money, she would have to get a new job.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Wenn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sie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mehr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 Geld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verdienen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möchte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müsste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sie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eine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neue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 Arbeit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bekommen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/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finden</a:t>
            </a:r>
            <a:r>
              <a:rPr lang="en-GB" sz="2000" dirty="0">
                <a:solidFill>
                  <a:srgbClr val="FF0000"/>
                </a:solidFill>
                <a:latin typeface="Calibri" panose="020F0502020204030204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7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F61E-716F-45B5-A0EC-85827E0F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GB" dirty="0"/>
              <a:t>A quick point on the use of modals in the perfect tense: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877B9-3634-4B1E-9622-03052A072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4" t="15441" r="11484"/>
          <a:stretch/>
        </p:blipFill>
        <p:spPr>
          <a:xfrm>
            <a:off x="1171574" y="1238249"/>
            <a:ext cx="9848851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8696-B838-4030-BC03-447E86AB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18255"/>
            <a:ext cx="11896725" cy="1610520"/>
          </a:xfrm>
        </p:spPr>
        <p:txBody>
          <a:bodyPr/>
          <a:lstStyle/>
          <a:p>
            <a:r>
              <a:rPr lang="en-GB" dirty="0"/>
              <a:t>e.g. ‘Ich </a:t>
            </a:r>
            <a:r>
              <a:rPr lang="en-GB" dirty="0" err="1"/>
              <a:t>sollte</a:t>
            </a:r>
            <a:r>
              <a:rPr lang="en-GB" dirty="0"/>
              <a:t> das Buch </a:t>
            </a:r>
            <a:r>
              <a:rPr lang="en-GB" dirty="0" err="1"/>
              <a:t>lesen</a:t>
            </a:r>
            <a:r>
              <a:rPr lang="en-GB" dirty="0"/>
              <a:t>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5402B-A530-46DF-8E0D-A800CBE0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8" y="1558925"/>
            <a:ext cx="11896725" cy="4660900"/>
          </a:xfrm>
        </p:spPr>
        <p:txBody>
          <a:bodyPr/>
          <a:lstStyle/>
          <a:p>
            <a:r>
              <a:rPr lang="en-GB" dirty="0"/>
              <a:t>I should read the book? </a:t>
            </a:r>
          </a:p>
          <a:p>
            <a:r>
              <a:rPr lang="en-GB" dirty="0"/>
              <a:t>I ought to read the book? </a:t>
            </a:r>
          </a:p>
          <a:p>
            <a:r>
              <a:rPr lang="en-GB" dirty="0"/>
              <a:t>I was supposed to read the book?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(It’s all very ambiguous)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 we might decide to use the perfect tense….. But that means we have two verbs at the end and one is a modal ……… OH NO!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26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8696-B838-4030-BC03-447E86AB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18255"/>
            <a:ext cx="11896725" cy="1610520"/>
          </a:xfrm>
        </p:spPr>
        <p:txBody>
          <a:bodyPr/>
          <a:lstStyle/>
          <a:p>
            <a:r>
              <a:rPr lang="en-GB" dirty="0"/>
              <a:t>e.g. I was supposed to read the book = ‘Ich </a:t>
            </a:r>
            <a:r>
              <a:rPr lang="en-GB" dirty="0" err="1"/>
              <a:t>sollte</a:t>
            </a:r>
            <a:r>
              <a:rPr lang="en-GB" dirty="0"/>
              <a:t> das Buch </a:t>
            </a:r>
            <a:r>
              <a:rPr lang="en-GB" dirty="0" err="1"/>
              <a:t>lesen</a:t>
            </a:r>
            <a:r>
              <a:rPr lang="en-GB" dirty="0"/>
              <a:t>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5402B-A530-46DF-8E0D-A800CBE0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8" y="1558925"/>
            <a:ext cx="11896725" cy="466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But does that mean: </a:t>
            </a:r>
          </a:p>
          <a:p>
            <a:r>
              <a:rPr lang="en-GB" dirty="0"/>
              <a:t>I should read the book? </a:t>
            </a:r>
          </a:p>
          <a:p>
            <a:r>
              <a:rPr lang="en-GB" dirty="0"/>
              <a:t>I was supposed to read the book?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(It’s all very ambiguous)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 we might decide to use the perfect tense….. But that means we have two verbs at the end and one is a modal ……… OH NO!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Ich </a:t>
            </a:r>
            <a:r>
              <a:rPr lang="en-GB" dirty="0" err="1"/>
              <a:t>habe</a:t>
            </a:r>
            <a:r>
              <a:rPr lang="en-GB" dirty="0"/>
              <a:t> das Buch </a:t>
            </a:r>
            <a:r>
              <a:rPr lang="en-GB" dirty="0" err="1"/>
              <a:t>lesen</a:t>
            </a:r>
            <a:r>
              <a:rPr lang="en-GB" dirty="0"/>
              <a:t> </a:t>
            </a:r>
            <a:r>
              <a:rPr lang="en-GB" dirty="0" err="1"/>
              <a:t>sollen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35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C463-FD22-4BFB-BD72-CB0C1079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5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BUT DO NOT WORRY TOO MUCH ABOUT THAT FOR NOW! </a:t>
            </a:r>
          </a:p>
        </p:txBody>
      </p:sp>
    </p:spTree>
    <p:extLst>
      <p:ext uri="{BB962C8B-B14F-4D97-AF65-F5344CB8AC3E}">
        <p14:creationId xmlns:p14="http://schemas.microsoft.com/office/powerpoint/2010/main" val="126395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A258-F220-42FC-8B86-9F85F561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summarise: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AB6F7-2F10-4F7D-B4D7-DD0E38F0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Modals in the present tense (ich): will, </a:t>
            </a:r>
            <a:r>
              <a:rPr lang="en-GB" dirty="0" err="1"/>
              <a:t>soll</a:t>
            </a:r>
            <a:r>
              <a:rPr lang="en-GB" dirty="0"/>
              <a:t>, </a:t>
            </a:r>
            <a:r>
              <a:rPr lang="en-GB" dirty="0" err="1"/>
              <a:t>kann</a:t>
            </a:r>
            <a:r>
              <a:rPr lang="en-GB" dirty="0"/>
              <a:t>, </a:t>
            </a:r>
            <a:r>
              <a:rPr lang="en-GB" dirty="0" err="1"/>
              <a:t>darf</a:t>
            </a:r>
            <a:r>
              <a:rPr lang="en-GB" dirty="0"/>
              <a:t>, muss, mag</a:t>
            </a:r>
          </a:p>
          <a:p>
            <a:endParaRPr lang="en-GB" dirty="0"/>
          </a:p>
          <a:p>
            <a:r>
              <a:rPr lang="en-GB" dirty="0"/>
              <a:t>Modals in the imperfect tense (ich): </a:t>
            </a:r>
            <a:r>
              <a:rPr lang="en-GB" dirty="0" err="1"/>
              <a:t>wollte</a:t>
            </a:r>
            <a:r>
              <a:rPr lang="en-GB" dirty="0"/>
              <a:t>, </a:t>
            </a:r>
            <a:r>
              <a:rPr lang="en-GB" dirty="0" err="1"/>
              <a:t>sollte</a:t>
            </a:r>
            <a:r>
              <a:rPr lang="en-GB" dirty="0"/>
              <a:t>, </a:t>
            </a:r>
            <a:r>
              <a:rPr lang="en-GB" dirty="0" err="1"/>
              <a:t>konnte</a:t>
            </a:r>
            <a:r>
              <a:rPr lang="en-GB" dirty="0"/>
              <a:t>, </a:t>
            </a:r>
            <a:r>
              <a:rPr lang="en-GB" dirty="0" err="1"/>
              <a:t>durfte</a:t>
            </a:r>
            <a:r>
              <a:rPr lang="en-GB" dirty="0"/>
              <a:t>, </a:t>
            </a:r>
            <a:r>
              <a:rPr lang="en-GB" dirty="0" err="1"/>
              <a:t>musste</a:t>
            </a:r>
            <a:r>
              <a:rPr lang="en-GB" dirty="0"/>
              <a:t>, </a:t>
            </a:r>
            <a:r>
              <a:rPr lang="en-GB" dirty="0" err="1"/>
              <a:t>mochte</a:t>
            </a:r>
            <a:endParaRPr lang="en-GB" dirty="0"/>
          </a:p>
          <a:p>
            <a:endParaRPr lang="en-GB" dirty="0"/>
          </a:p>
          <a:p>
            <a:r>
              <a:rPr lang="en-GB" dirty="0"/>
              <a:t>Modals in the conditional tense (ich): </a:t>
            </a:r>
            <a:r>
              <a:rPr lang="en-GB" dirty="0" err="1"/>
              <a:t>wollte</a:t>
            </a:r>
            <a:r>
              <a:rPr lang="en-GB" dirty="0"/>
              <a:t>, </a:t>
            </a:r>
            <a:r>
              <a:rPr lang="en-GB" dirty="0" err="1"/>
              <a:t>sollte</a:t>
            </a:r>
            <a:r>
              <a:rPr lang="en-GB" dirty="0"/>
              <a:t>, </a:t>
            </a:r>
            <a:r>
              <a:rPr lang="en-GB" dirty="0" err="1"/>
              <a:t>könnte</a:t>
            </a:r>
            <a:r>
              <a:rPr lang="en-GB" dirty="0"/>
              <a:t>, </a:t>
            </a:r>
            <a:r>
              <a:rPr lang="en-GB" dirty="0" err="1"/>
              <a:t>dürfte</a:t>
            </a:r>
            <a:r>
              <a:rPr lang="en-GB" dirty="0"/>
              <a:t>, </a:t>
            </a:r>
            <a:r>
              <a:rPr lang="en-GB" dirty="0" err="1"/>
              <a:t>müsste</a:t>
            </a:r>
            <a:r>
              <a:rPr lang="en-GB" dirty="0"/>
              <a:t>, </a:t>
            </a:r>
            <a:r>
              <a:rPr lang="en-GB" dirty="0" err="1"/>
              <a:t>möchte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(Don’t worry about the two slides with the pink background for now if you find them tricky) </a:t>
            </a:r>
          </a:p>
        </p:txBody>
      </p:sp>
    </p:spTree>
    <p:extLst>
      <p:ext uri="{BB962C8B-B14F-4D97-AF65-F5344CB8AC3E}">
        <p14:creationId xmlns:p14="http://schemas.microsoft.com/office/powerpoint/2010/main" val="136882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5096-37CD-4A43-8571-BF122B26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6035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If you are going through this for revision, I recommend watching the accompanying video. </a:t>
            </a:r>
          </a:p>
        </p:txBody>
      </p:sp>
    </p:spTree>
    <p:extLst>
      <p:ext uri="{BB962C8B-B14F-4D97-AF65-F5344CB8AC3E}">
        <p14:creationId xmlns:p14="http://schemas.microsoft.com/office/powerpoint/2010/main" val="348068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EB87E-498C-4DFA-B186-E77941BF6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8" t="19020" r="48249" b="24980"/>
          <a:stretch/>
        </p:blipFill>
        <p:spPr>
          <a:xfrm>
            <a:off x="2011680" y="599440"/>
            <a:ext cx="7518400" cy="52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6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60B97-75E7-42AB-AA92-D52370A4E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00" t="15569" r="4500" b="10079"/>
          <a:stretch/>
        </p:blipFill>
        <p:spPr>
          <a:xfrm>
            <a:off x="365760" y="546792"/>
            <a:ext cx="5618480" cy="5764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D27EB-1413-42C6-AE4B-049192A0CD3F}"/>
              </a:ext>
            </a:extLst>
          </p:cNvPr>
          <p:cNvSpPr txBox="1"/>
          <p:nvPr/>
        </p:nvSpPr>
        <p:spPr>
          <a:xfrm>
            <a:off x="6096000" y="600075"/>
            <a:ext cx="578167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Imperfect modal 		+	 infinitive (at end)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EBC3D-2084-457A-B0E3-F83E3680F9A6}"/>
              </a:ext>
            </a:extLst>
          </p:cNvPr>
          <p:cNvSpPr txBox="1"/>
          <p:nvPr/>
        </p:nvSpPr>
        <p:spPr>
          <a:xfrm>
            <a:off x="6144895" y="1142999"/>
            <a:ext cx="5680075" cy="5201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 at translating: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I was younger, I was able to play the piano.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a child, I had to work hard.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had to buy a new car last year.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wanted to go to the restaurant.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evening, I wasn’t allowed to go out.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4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437A56-4C5E-4077-9378-6A1E1CFED706}"/>
              </a:ext>
            </a:extLst>
          </p:cNvPr>
          <p:cNvSpPr txBox="1"/>
          <p:nvPr/>
        </p:nvSpPr>
        <p:spPr>
          <a:xfrm>
            <a:off x="488315" y="333375"/>
            <a:ext cx="11215370" cy="18466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 at translating: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I was younger, I was able to play the piano.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ich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jünger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war,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ich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Klavier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spielen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22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0A9522-1DF2-4632-AA2D-77BB3D739D14}"/>
              </a:ext>
            </a:extLst>
          </p:cNvPr>
          <p:cNvSpPr txBox="1"/>
          <p:nvPr/>
        </p:nvSpPr>
        <p:spPr>
          <a:xfrm>
            <a:off x="609601" y="276225"/>
            <a:ext cx="11215370" cy="2154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 at translating: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As a child, I had to work hard.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Kind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musste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ich hart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arbeiten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31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5414B7-2B4C-46F8-98B3-E567C09D3B25}"/>
              </a:ext>
            </a:extLst>
          </p:cNvPr>
          <p:cNvSpPr txBox="1"/>
          <p:nvPr/>
        </p:nvSpPr>
        <p:spPr>
          <a:xfrm>
            <a:off x="609601" y="276225"/>
            <a:ext cx="11215370" cy="2154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 at translating: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We had to buy a new car last year.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mussten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letztes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Jahr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Auto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kaufen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60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CE8206-6530-4A47-8A56-62ADE53B36FD}"/>
              </a:ext>
            </a:extLst>
          </p:cNvPr>
          <p:cNvSpPr txBox="1"/>
          <p:nvPr/>
        </p:nvSpPr>
        <p:spPr>
          <a:xfrm>
            <a:off x="609601" y="276225"/>
            <a:ext cx="11215370" cy="2154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 at translating: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They wanted to go to the restaurant.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wollten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 Restaurant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4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9C3677-08B3-486C-8686-3BB3BC95B7E3}"/>
              </a:ext>
            </a:extLst>
          </p:cNvPr>
          <p:cNvSpPr txBox="1"/>
          <p:nvPr/>
        </p:nvSpPr>
        <p:spPr>
          <a:xfrm>
            <a:off x="609601" y="276225"/>
            <a:ext cx="11215370" cy="2154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 at translating: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In the evening, I wasn’t allowed to go out.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 Abend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durfte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ich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nicht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alibri" panose="020F0502020204030204"/>
              </a:rPr>
              <a:t>aus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63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539E027C-B4E4-45FC-AA22-7BFA44821C11}"/>
              </a:ext>
            </a:extLst>
          </p:cNvPr>
          <p:cNvSpPr txBox="1">
            <a:spLocks/>
          </p:cNvSpPr>
          <p:nvPr/>
        </p:nvSpPr>
        <p:spPr>
          <a:xfrm>
            <a:off x="3248025" y="26011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Modal verbs in the conditional tense </a:t>
            </a:r>
          </a:p>
        </p:txBody>
      </p:sp>
    </p:spTree>
    <p:extLst>
      <p:ext uri="{BB962C8B-B14F-4D97-AF65-F5344CB8AC3E}">
        <p14:creationId xmlns:p14="http://schemas.microsoft.com/office/powerpoint/2010/main" val="36045490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616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quick point on the use of modals in the perfect tense: </vt:lpstr>
      <vt:lpstr>e.g. ‘Ich sollte das Buch lesen’ </vt:lpstr>
      <vt:lpstr>e.g. I was supposed to read the book = ‘Ich sollte das Buch lesen’ </vt:lpstr>
      <vt:lpstr>BUT DO NOT WORRY TOO MUCH ABOUT THAT FOR NOW! </vt:lpstr>
      <vt:lpstr>To summarise: </vt:lpstr>
      <vt:lpstr>If you are going through this for revision, I recommend watching the accompanying video.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hollis</dc:creator>
  <cp:lastModifiedBy>benjamin hollis</cp:lastModifiedBy>
  <cp:revision>3</cp:revision>
  <dcterms:created xsi:type="dcterms:W3CDTF">2020-06-18T10:09:15Z</dcterms:created>
  <dcterms:modified xsi:type="dcterms:W3CDTF">2020-06-18T10:27:35Z</dcterms:modified>
</cp:coreProperties>
</file>