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28"/>
  </p:handoutMasterIdLst>
  <p:sldIdLst>
    <p:sldId id="256" r:id="rId2"/>
    <p:sldId id="285" r:id="rId3"/>
    <p:sldId id="308" r:id="rId4"/>
    <p:sldId id="340" r:id="rId5"/>
    <p:sldId id="341" r:id="rId6"/>
    <p:sldId id="342" r:id="rId7"/>
    <p:sldId id="347" r:id="rId8"/>
    <p:sldId id="353" r:id="rId9"/>
    <p:sldId id="348" r:id="rId10"/>
    <p:sldId id="349" r:id="rId11"/>
    <p:sldId id="351" r:id="rId12"/>
    <p:sldId id="352" r:id="rId13"/>
    <p:sldId id="354" r:id="rId14"/>
    <p:sldId id="355" r:id="rId15"/>
    <p:sldId id="344" r:id="rId16"/>
    <p:sldId id="356" r:id="rId17"/>
    <p:sldId id="350" r:id="rId18"/>
    <p:sldId id="360" r:id="rId19"/>
    <p:sldId id="358" r:id="rId20"/>
    <p:sldId id="359" r:id="rId21"/>
    <p:sldId id="361" r:id="rId22"/>
    <p:sldId id="309" r:id="rId23"/>
    <p:sldId id="362" r:id="rId24"/>
    <p:sldId id="337" r:id="rId25"/>
    <p:sldId id="307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AF3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3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1CB0F-21C9-4FCE-82D4-1645F4693914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66769-C0E8-43E6-B97F-930281FAA4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853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reativecommons.org/licenses/by-nc-sa/4.0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780C925-FE71-4773-AE6D-E6E2746388DC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2EDAE2-A843-4F03-BAC8-351E242A9FDB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971600" y="6374865"/>
            <a:ext cx="8172400" cy="197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-3332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Fat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FF5050"/>
                </a:solidFill>
                <a:effectLst/>
                <a:latin typeface="Arial" pitchFamily="34" charset="0"/>
                <a:cs typeface="Arial" pitchFamily="34" charset="0"/>
              </a:rPr>
              <a:t>Max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2015 - licensed under a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Creative Commons Attribution-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NonCommercial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ShareAlike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 4.0 International License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reative Commons License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335629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925-FE71-4773-AE6D-E6E2746388DC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DAE2-A843-4F03-BAC8-351E242A9F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925-FE71-4773-AE6D-E6E2746388DC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62EDAE2-A843-4F03-BAC8-351E242A9F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925-FE71-4773-AE6D-E6E2746388DC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DAE2-A843-4F03-BAC8-351E242A9FD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80C925-FE71-4773-AE6D-E6E2746388DC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62EDAE2-A843-4F03-BAC8-351E242A9FDB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925-FE71-4773-AE6D-E6E2746388DC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DAE2-A843-4F03-BAC8-351E242A9FD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925-FE71-4773-AE6D-E6E2746388DC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DAE2-A843-4F03-BAC8-351E242A9FDB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925-FE71-4773-AE6D-E6E2746388DC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DAE2-A843-4F03-BAC8-351E242A9FDB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925-FE71-4773-AE6D-E6E2746388DC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DAE2-A843-4F03-BAC8-351E242A9F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925-FE71-4773-AE6D-E6E2746388DC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2EDAE2-A843-4F03-BAC8-351E242A9FDB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925-FE71-4773-AE6D-E6E2746388DC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DAE2-A843-4F03-BAC8-351E242A9FDB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780C925-FE71-4773-AE6D-E6E2746388DC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62EDAE2-A843-4F03-BAC8-351E242A9FD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gramiz.com/python-programming/if-elif-else" TargetMode="External"/><Relationship Id="rId2" Type="http://schemas.openxmlformats.org/officeDocument/2006/relationships/hyperlink" Target="http://www.teach-ict.com/gcse_computing/ocr/216_programming/handling_data/miniweb/pg10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earnpythonthehardway.org/book/ex32.html" TargetMode="External"/><Relationship Id="rId5" Type="http://schemas.openxmlformats.org/officeDocument/2006/relationships/hyperlink" Target="http://www.tutorialspoint.com/python/python_lists.htm" TargetMode="External"/><Relationship Id="rId4" Type="http://schemas.openxmlformats.org/officeDocument/2006/relationships/hyperlink" Target="http://www.bbc.co.uk/education/guides/z4tf9j6/revision/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GCSE COMPUTER SCIENCE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ARRAYS 2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168384"/>
            <a:ext cx="983357" cy="1598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79701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845833"/>
          </a:xfrm>
        </p:spPr>
        <p:txBody>
          <a:bodyPr/>
          <a:lstStyle/>
          <a:p>
            <a:r>
              <a:rPr lang="en-GB" dirty="0"/>
              <a:t>We seen already how easy it is to create a 2D array by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initialising</a:t>
            </a:r>
            <a:r>
              <a:rPr lang="en-GB" dirty="0"/>
              <a:t> the array when we create 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CREATING A 2D ARRAY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7" t="50000" r="4021" b="10616"/>
          <a:stretch/>
        </p:blipFill>
        <p:spPr bwMode="auto">
          <a:xfrm>
            <a:off x="536773" y="2636912"/>
            <a:ext cx="8067675" cy="6806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897" y="5085184"/>
            <a:ext cx="5838825" cy="990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95536" y="3879311"/>
            <a:ext cx="8407893" cy="1061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If we know the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shape</a:t>
            </a:r>
            <a:r>
              <a:rPr lang="en-GB" dirty="0"/>
              <a:t> of the array but don’t know what data the it is going to contain yet we can just initialise it with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empty strings </a:t>
            </a:r>
            <a:r>
              <a:rPr lang="en-GB" dirty="0"/>
              <a:t>(or zeroes if its’s going to hold number data)</a:t>
            </a:r>
          </a:p>
        </p:txBody>
      </p:sp>
    </p:spTree>
    <p:extLst>
      <p:ext uri="{BB962C8B-B14F-4D97-AF65-F5344CB8AC3E}">
        <p14:creationId xmlns:p14="http://schemas.microsoft.com/office/powerpoint/2010/main" val="1256376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845833"/>
          </a:xfrm>
        </p:spPr>
        <p:txBody>
          <a:bodyPr/>
          <a:lstStyle/>
          <a:p>
            <a:r>
              <a:rPr lang="en-GB" dirty="0"/>
              <a:t>Recap that for a 1D array elements are accessed through their index number. Given this array…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ACCESSING ELEMENTS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954" y="2852936"/>
            <a:ext cx="7416824" cy="11664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59832" y="5373216"/>
            <a:ext cx="2916324" cy="98488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457200" rtlCol="0">
            <a:spAutoFit/>
          </a:bodyPr>
          <a:lstStyle/>
          <a:p>
            <a:b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myHoliday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cities[3]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OUTPUT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myHoliday</a:t>
            </a:r>
            <a:endParaRPr lang="en-GB" dirty="0"/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67544" y="4365104"/>
            <a:ext cx="8407893" cy="845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What does the following pseudocode print out?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282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2430009"/>
          </a:xfrm>
        </p:spPr>
        <p:txBody>
          <a:bodyPr/>
          <a:lstStyle/>
          <a:p>
            <a:r>
              <a:rPr lang="en-GB" dirty="0"/>
              <a:t>Elements in a two dimensional array are accessed in a similar way</a:t>
            </a:r>
          </a:p>
          <a:p>
            <a:endParaRPr lang="en-GB" dirty="0"/>
          </a:p>
          <a:p>
            <a:r>
              <a:rPr lang="en-GB" dirty="0"/>
              <a:t>However we have to specify a row index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en-GB" dirty="0"/>
              <a:t> a column index</a:t>
            </a:r>
            <a:br>
              <a:rPr lang="en-GB" dirty="0"/>
            </a:br>
            <a:endParaRPr lang="en-GB" dirty="0"/>
          </a:p>
          <a:p>
            <a:pPr marL="45720" indent="0" algn="ctr">
              <a:buNone/>
            </a:pP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</a:rPr>
              <a:t>myDog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</a:rPr>
              <a:t>=dogs[2][1]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Accessing 2d elements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7" t="50000" r="4021" b="10616"/>
          <a:stretch/>
        </p:blipFill>
        <p:spPr bwMode="auto">
          <a:xfrm>
            <a:off x="549026" y="4437112"/>
            <a:ext cx="8067675" cy="6806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00273" y="5445224"/>
            <a:ext cx="8407893" cy="909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What type of dog is </a:t>
            </a:r>
            <a:r>
              <a:rPr lang="en-GB" dirty="0" err="1"/>
              <a:t>myDog</a:t>
            </a:r>
            <a:r>
              <a:rPr lang="en-GB" dirty="0"/>
              <a:t>?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967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Python Syntax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340571" y="2420888"/>
            <a:ext cx="8407893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Wingdings 2" pitchFamily="18" charset="2"/>
              <a:buNone/>
            </a:pPr>
            <a:r>
              <a:rPr lang="en-GB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myDog</a:t>
            </a:r>
            <a:r>
              <a:rPr lang="en-GB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=dogs[2][1]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535996" y="3659832"/>
            <a:ext cx="828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row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00192" y="3645024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column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932040" y="3126161"/>
            <a:ext cx="720080" cy="590872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6376392" y="3126161"/>
            <a:ext cx="427856" cy="590872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7" t="50000" r="4021" b="10616"/>
          <a:stretch/>
        </p:blipFill>
        <p:spPr bwMode="auto">
          <a:xfrm>
            <a:off x="510679" y="4797152"/>
            <a:ext cx="8067675" cy="6806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val 15"/>
          <p:cNvSpPr/>
          <p:nvPr/>
        </p:nvSpPr>
        <p:spPr>
          <a:xfrm>
            <a:off x="1907704" y="443711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</a:t>
            </a:r>
          </a:p>
        </p:txBody>
      </p:sp>
      <p:sp>
        <p:nvSpPr>
          <p:cNvPr id="17" name="Oval 16"/>
          <p:cNvSpPr/>
          <p:nvPr/>
        </p:nvSpPr>
        <p:spPr>
          <a:xfrm>
            <a:off x="3419872" y="443711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8" name="Oval 17"/>
          <p:cNvSpPr/>
          <p:nvPr/>
        </p:nvSpPr>
        <p:spPr>
          <a:xfrm>
            <a:off x="4932040" y="443711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19" name="Oval 18"/>
          <p:cNvSpPr/>
          <p:nvPr/>
        </p:nvSpPr>
        <p:spPr>
          <a:xfrm>
            <a:off x="6804248" y="4425465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20" name="Oval 19"/>
          <p:cNvSpPr/>
          <p:nvPr/>
        </p:nvSpPr>
        <p:spPr>
          <a:xfrm>
            <a:off x="4716016" y="5485003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</a:t>
            </a:r>
          </a:p>
        </p:txBody>
      </p:sp>
      <p:sp>
        <p:nvSpPr>
          <p:cNvPr id="21" name="Oval 20"/>
          <p:cNvSpPr/>
          <p:nvPr/>
        </p:nvSpPr>
        <p:spPr>
          <a:xfrm>
            <a:off x="5364088" y="5485003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00777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Can you represent this partially completed noughts and crosses board as a two dimensional array in Python?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pic>
        <p:nvPicPr>
          <p:cNvPr id="1026" name="Picture 2" descr="http://littledelivery.com/wp/wp-content/uploads/Doodle-Tablecloth-Noughts-and-Cross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348880"/>
            <a:ext cx="3618684" cy="3618684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/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368054" y="2636911"/>
            <a:ext cx="4203946" cy="3641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Call the array board</a:t>
            </a:r>
          </a:p>
          <a:p>
            <a:endParaRPr lang="en-GB" dirty="0"/>
          </a:p>
          <a:p>
            <a:r>
              <a:rPr lang="en-GB" dirty="0" err="1"/>
              <a:t>Xs</a:t>
            </a:r>
            <a:r>
              <a:rPr lang="en-GB" dirty="0"/>
              <a:t> and </a:t>
            </a:r>
            <a:r>
              <a:rPr lang="en-GB" dirty="0" err="1"/>
              <a:t>Os</a:t>
            </a:r>
            <a:r>
              <a:rPr lang="en-GB" dirty="0"/>
              <a:t> are represented by strings e.g. “X”</a:t>
            </a:r>
          </a:p>
          <a:p>
            <a:endParaRPr lang="en-GB" dirty="0"/>
          </a:p>
          <a:p>
            <a:r>
              <a:rPr lang="en-GB" dirty="0"/>
              <a:t>For blanks insert an empty string e.g. “”</a:t>
            </a:r>
          </a:p>
        </p:txBody>
      </p:sp>
    </p:spTree>
    <p:extLst>
      <p:ext uri="{BB962C8B-B14F-4D97-AF65-F5344CB8AC3E}">
        <p14:creationId xmlns:p14="http://schemas.microsoft.com/office/powerpoint/2010/main" val="2827499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Recall that in AQA pseudocode the first index value of an array is always 1 and not zero</a:t>
            </a:r>
          </a:p>
          <a:p>
            <a:endParaRPr lang="en-GB" dirty="0"/>
          </a:p>
          <a:p>
            <a:r>
              <a:rPr lang="en-GB" dirty="0"/>
              <a:t>When creating a 1D array in Python we had to add a “dummy”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None</a:t>
            </a:r>
            <a:r>
              <a:rPr lang="en-GB" dirty="0"/>
              <a:t> value at index[0] so our program matched the AQA pseudocode and the first data item in the array was at index[1]</a:t>
            </a:r>
          </a:p>
          <a:p>
            <a:endParaRPr lang="en-GB" dirty="0"/>
          </a:p>
          <a:p>
            <a:r>
              <a:rPr lang="en-GB" dirty="0"/>
              <a:t>The same applies to 2D arrays but we have to add a “dummy” column as well as a dummy row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AQA 2D Array</a:t>
            </a:r>
          </a:p>
        </p:txBody>
      </p:sp>
    </p:spTree>
    <p:extLst>
      <p:ext uri="{BB962C8B-B14F-4D97-AF65-F5344CB8AC3E}">
        <p14:creationId xmlns:p14="http://schemas.microsoft.com/office/powerpoint/2010/main" val="3067469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are the dimensions of this array? Remember we ignore the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None</a:t>
            </a:r>
            <a:r>
              <a:rPr lang="en-GB" dirty="0"/>
              <a:t> type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Python vs. AQA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48" y="2924944"/>
            <a:ext cx="8112013" cy="117080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5" name="TextBox 4"/>
          <p:cNvSpPr txBox="1"/>
          <p:nvPr/>
        </p:nvSpPr>
        <p:spPr>
          <a:xfrm>
            <a:off x="2353806" y="5445224"/>
            <a:ext cx="4464496" cy="76944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0000" rtlCol="0">
            <a:spAutoFit/>
          </a:bodyPr>
          <a:lstStyle/>
          <a:p>
            <a:b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[[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0,0,0],[0,0,0],[0,0,0],[0,0,0]]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40571" y="4823799"/>
            <a:ext cx="8407893" cy="1053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In AQA pseudocode this would be written as</a:t>
            </a:r>
          </a:p>
        </p:txBody>
      </p:sp>
    </p:spTree>
    <p:extLst>
      <p:ext uri="{BB962C8B-B14F-4D97-AF65-F5344CB8AC3E}">
        <p14:creationId xmlns:p14="http://schemas.microsoft.com/office/powerpoint/2010/main" val="181548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Create this array in Python so it matches AQA pseudocode indexing e.g.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cityInfo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[1][1]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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“London”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308485"/>
              </p:ext>
            </p:extLst>
          </p:nvPr>
        </p:nvGraphicFramePr>
        <p:xfrm>
          <a:off x="1043608" y="3140968"/>
          <a:ext cx="72008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3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60">
                <a:tc gridSpan="5">
                  <a:txBody>
                    <a:bodyPr/>
                    <a:lstStyle/>
                    <a:p>
                      <a:pPr algn="l"/>
                      <a:r>
                        <a:rPr lang="en-GB" dirty="0" err="1"/>
                        <a:t>cityInfo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Index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Tower</a:t>
                      </a:r>
                      <a:r>
                        <a:rPr lang="en-GB" baseline="0" dirty="0"/>
                        <a:t> of London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New York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Empire State</a:t>
                      </a:r>
                      <a:r>
                        <a:rPr lang="en-GB" baseline="0" dirty="0"/>
                        <a:t> Building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Paris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Eiffel Tower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Munich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Germany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Allianz Arena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277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1205873"/>
          </a:xfrm>
        </p:spPr>
        <p:txBody>
          <a:bodyPr/>
          <a:lstStyle/>
          <a:p>
            <a:r>
              <a:rPr lang="en-GB" dirty="0"/>
              <a:t>Recall that we can loop through a one dimensional array using the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iterator</a:t>
            </a:r>
            <a:r>
              <a:rPr lang="en-GB" dirty="0"/>
              <a:t> as the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array</a:t>
            </a:r>
            <a:r>
              <a:rPr lang="en-GB" dirty="0"/>
              <a:t>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index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LOOPING THROUGH 2D ARRAYS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010567"/>
            <a:ext cx="6620422" cy="16849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03886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can access the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rows</a:t>
            </a:r>
            <a:r>
              <a:rPr lang="en-GB" dirty="0"/>
              <a:t> of a 2D array in the same way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LOOPING THROUGH 2D ARRAYS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23" y="2420888"/>
            <a:ext cx="8022141" cy="18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89"/>
          <a:stretch/>
        </p:blipFill>
        <p:spPr bwMode="auto">
          <a:xfrm>
            <a:off x="4355976" y="4725144"/>
            <a:ext cx="4013499" cy="14291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 rot="1597744">
            <a:off x="3090840" y="4839829"/>
            <a:ext cx="6480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111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GB" dirty="0"/>
              <a:t>By the end of this session you should be able to:</a:t>
            </a:r>
          </a:p>
          <a:p>
            <a:pPr marL="45720" indent="0">
              <a:buNone/>
            </a:pPr>
            <a:endParaRPr lang="en-GB" dirty="0"/>
          </a:p>
          <a:p>
            <a:r>
              <a:rPr lang="en-GB" dirty="0"/>
              <a:t>Recall what a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data structure </a:t>
            </a:r>
            <a:r>
              <a:rPr lang="en-GB" dirty="0"/>
              <a:t>is</a:t>
            </a:r>
          </a:p>
          <a:p>
            <a:endParaRPr lang="en-GB" dirty="0"/>
          </a:p>
          <a:p>
            <a:r>
              <a:rPr lang="en-GB" dirty="0"/>
              <a:t>Recall what an array is an why arrays are useful</a:t>
            </a:r>
            <a:br>
              <a:rPr lang="en-GB" dirty="0"/>
            </a:br>
            <a:endParaRPr lang="en-GB" dirty="0"/>
          </a:p>
          <a:p>
            <a:r>
              <a:rPr lang="en-GB" dirty="0"/>
              <a:t>Understand and be able to program with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two dimensional arrays</a:t>
            </a:r>
            <a:br>
              <a:rPr lang="en-GB" dirty="0"/>
            </a:b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9399807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3212976"/>
            <a:ext cx="8496944" cy="26642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would you adapt the code on the previous slide so that it just prints out the dog names?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45720" indent="0" algn="ctr">
              <a:buNone/>
            </a:pP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Task</a:t>
            </a:r>
          </a:p>
          <a:p>
            <a:pPr marL="45720" indent="0" algn="ctr">
              <a:buNone/>
            </a:pPr>
            <a:endParaRPr lang="en-GB" dirty="0"/>
          </a:p>
          <a:p>
            <a:pPr marL="45720" indent="0" algn="ctr">
              <a:buNone/>
            </a:pPr>
            <a:r>
              <a:rPr lang="en-GB" dirty="0"/>
              <a:t>Load up your </a:t>
            </a:r>
            <a:r>
              <a:rPr lang="en-GB" dirty="0" err="1"/>
              <a:t>cityInfo</a:t>
            </a:r>
            <a:r>
              <a:rPr lang="en-GB" dirty="0"/>
              <a:t> array and, using a loop, print out a list of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just</a:t>
            </a:r>
            <a:r>
              <a:rPr lang="en-GB" dirty="0"/>
              <a:t> the main attractions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LOOPING THROUGH 2D ARRAYS</a:t>
            </a:r>
          </a:p>
        </p:txBody>
      </p:sp>
    </p:spTree>
    <p:extLst>
      <p:ext uri="{BB962C8B-B14F-4D97-AF65-F5344CB8AC3E}">
        <p14:creationId xmlns:p14="http://schemas.microsoft.com/office/powerpoint/2010/main" val="5011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8511481" cy="4407408"/>
          </a:xfrm>
        </p:spPr>
        <p:txBody>
          <a:bodyPr/>
          <a:lstStyle/>
          <a:p>
            <a:r>
              <a:rPr lang="en-GB" dirty="0"/>
              <a:t>What about if you want to loop through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all</a:t>
            </a:r>
            <a:r>
              <a:rPr lang="en-GB" dirty="0"/>
              <a:t> the items/elements in an array?</a:t>
            </a:r>
          </a:p>
          <a:p>
            <a:endParaRPr lang="en-GB" dirty="0"/>
          </a:p>
          <a:p>
            <a:r>
              <a:rPr lang="en-GB" dirty="0"/>
              <a:t>We could use the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nested loop</a:t>
            </a:r>
            <a:r>
              <a:rPr lang="en-GB" dirty="0"/>
              <a:t> structure we saw in earlier lessons:</a:t>
            </a:r>
            <a:br>
              <a:rPr lang="en-GB" dirty="0"/>
            </a:br>
            <a:endParaRPr lang="en-GB" dirty="0"/>
          </a:p>
          <a:p>
            <a:pPr lvl="1"/>
            <a:r>
              <a:rPr lang="en-GB" dirty="0"/>
              <a:t>The iterator for the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outer loop </a:t>
            </a:r>
            <a:r>
              <a:rPr lang="en-GB" dirty="0"/>
              <a:t>corresponds to the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row</a:t>
            </a:r>
            <a:r>
              <a:rPr lang="en-GB" dirty="0"/>
              <a:t> index</a:t>
            </a:r>
          </a:p>
          <a:p>
            <a:pPr lvl="1"/>
            <a:r>
              <a:rPr lang="en-GB" dirty="0"/>
              <a:t>The iterator for the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inner loop</a:t>
            </a:r>
            <a:r>
              <a:rPr lang="en-GB" dirty="0"/>
              <a:t> corresponds to the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column</a:t>
            </a:r>
            <a:r>
              <a:rPr lang="en-GB" dirty="0"/>
              <a:t> index</a:t>
            </a:r>
          </a:p>
          <a:p>
            <a:endParaRPr lang="en-GB" dirty="0"/>
          </a:p>
          <a:p>
            <a:r>
              <a:rPr lang="en-GB" dirty="0"/>
              <a:t>Complete the pseudocode exercise on the next slide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LOOP THE LOOP</a:t>
            </a:r>
          </a:p>
        </p:txBody>
      </p:sp>
    </p:spTree>
    <p:extLst>
      <p:ext uri="{BB962C8B-B14F-4D97-AF65-F5344CB8AC3E}">
        <p14:creationId xmlns:p14="http://schemas.microsoft.com/office/powerpoint/2010/main" val="8422341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Create the following algorithm in Python</a:t>
            </a:r>
          </a:p>
          <a:p>
            <a:endParaRPr lang="en-GB" dirty="0"/>
          </a:p>
          <a:p>
            <a:r>
              <a:rPr lang="en-GB" dirty="0"/>
              <a:t>An array is filled with random numbers generated in groups of 4. Find out exactly how many are divisible by three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6112" y="3356992"/>
            <a:ext cx="8136904" cy="304698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5760" rtlCol="0">
            <a:spAutoFit/>
          </a:bodyPr>
          <a:lstStyle/>
          <a:p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divisibleByThree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 0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randoms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[[1,4,6,7],[7,4,5,9],[8,4,6,3],[5,4,2,6],[1,6,5,3]]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1 to 5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FOR j  1 to 4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	IF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randoms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][j] % 3 == 0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		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divisibleByThree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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divisibleByThree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+ 1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	ENDIF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ENDFOR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ENDFOR</a:t>
            </a:r>
          </a:p>
          <a:p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OUTPUT “Divisible by 3 = ” +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divisibleByThree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5057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Extend your code to:</a:t>
            </a:r>
          </a:p>
          <a:p>
            <a:pPr lvl="1"/>
            <a:r>
              <a:rPr lang="en-GB" dirty="0"/>
              <a:t>Count the number of values in the array</a:t>
            </a:r>
          </a:p>
          <a:p>
            <a:pPr lvl="1"/>
            <a:r>
              <a:rPr lang="en-GB" dirty="0"/>
              <a:t>Sum the values in the array</a:t>
            </a:r>
          </a:p>
          <a:p>
            <a:pPr lvl="1"/>
            <a:r>
              <a:rPr lang="en-GB" dirty="0"/>
              <a:t>Output the count, total and number of values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not</a:t>
            </a:r>
            <a:r>
              <a:rPr lang="en-GB" dirty="0"/>
              <a:t> divisible by three</a:t>
            </a:r>
          </a:p>
          <a:p>
            <a:pPr lvl="1"/>
            <a:endParaRPr lang="en-GB" dirty="0"/>
          </a:p>
          <a:p>
            <a:r>
              <a:rPr lang="en-GB" dirty="0"/>
              <a:t>Adapt your code so that the user can look for numbers divisible by 3 or divisible by 2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extension</a:t>
            </a:r>
          </a:p>
        </p:txBody>
      </p:sp>
    </p:spTree>
    <p:extLst>
      <p:ext uri="{BB962C8B-B14F-4D97-AF65-F5344CB8AC3E}">
        <p14:creationId xmlns:p14="http://schemas.microsoft.com/office/powerpoint/2010/main" val="16719303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data structure </a:t>
            </a:r>
            <a:r>
              <a:rPr lang="en-GB" dirty="0"/>
              <a:t>is a collection of different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data elements</a:t>
            </a:r>
            <a:r>
              <a:rPr lang="en-GB" dirty="0"/>
              <a:t>, which are stored together in a structured form</a:t>
            </a:r>
          </a:p>
          <a:p>
            <a:pPr marL="45720" indent="0">
              <a:buNone/>
            </a:pPr>
            <a:endParaRPr lang="en-GB" dirty="0"/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Two dimensional arrays </a:t>
            </a:r>
            <a:r>
              <a:rPr lang="en-GB" dirty="0"/>
              <a:t>are useful when we want to group together more than one piece of data about an element</a:t>
            </a:r>
          </a:p>
          <a:p>
            <a:endParaRPr lang="en-GB" dirty="0"/>
          </a:p>
          <a:p>
            <a:r>
              <a:rPr lang="en-GB" dirty="0"/>
              <a:t>A two dimensional </a:t>
            </a: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array </a:t>
            </a:r>
            <a:r>
              <a:rPr lang="en-GB" dirty="0"/>
              <a:t>has many rows and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two or more columns</a:t>
            </a:r>
          </a:p>
          <a:p>
            <a:endParaRPr lang="en-GB" dirty="0"/>
          </a:p>
          <a:p>
            <a:r>
              <a:rPr lang="en-GB" dirty="0"/>
              <a:t>Elements of a two dimensional array can be accessed by reference to their row and column index number (starting at 0 in Python but 1 in AQA pseudocode) e.g. </a:t>
            </a:r>
            <a:r>
              <a:rPr lang="en-GB" dirty="0" err="1"/>
              <a:t>cityInfo</a:t>
            </a:r>
            <a:r>
              <a:rPr lang="en-GB" dirty="0"/>
              <a:t>[4][2]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4766153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3974977" cy="4407408"/>
          </a:xfrm>
        </p:spPr>
        <p:txBody>
          <a:bodyPr/>
          <a:lstStyle/>
          <a:p>
            <a:r>
              <a:rPr lang="en-GB" dirty="0"/>
              <a:t>Can you define/describe the following:</a:t>
            </a:r>
            <a:br>
              <a:rPr lang="en-GB" dirty="0"/>
            </a:br>
            <a:endParaRPr lang="en-GB" dirty="0"/>
          </a:p>
          <a:p>
            <a:pPr lvl="1"/>
            <a:r>
              <a:rPr lang="en-GB" dirty="0"/>
              <a:t>Data structure </a:t>
            </a:r>
            <a:r>
              <a:rPr lang="en-GB" b="1" dirty="0">
                <a:solidFill>
                  <a:srgbClr val="FF0000"/>
                </a:solidFill>
                <a:sym typeface="Wingdings"/>
              </a:rPr>
              <a:t>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  <a:sym typeface="Wingdings"/>
              </a:rPr>
              <a:t>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GB" dirty="0"/>
              <a:t>Array </a:t>
            </a:r>
            <a:r>
              <a:rPr lang="en-GB" b="1" dirty="0">
                <a:solidFill>
                  <a:srgbClr val="FF0000"/>
                </a:solidFill>
                <a:sym typeface="Wingdings"/>
              </a:rPr>
              <a:t>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  <a:sym typeface="Wingdings"/>
              </a:rPr>
              <a:t></a:t>
            </a:r>
          </a:p>
          <a:p>
            <a:pPr lvl="1"/>
            <a:r>
              <a:rPr lang="en-GB" dirty="0">
                <a:sym typeface="Wingdings"/>
              </a:rPr>
              <a:t>1D vs 2D array </a:t>
            </a:r>
            <a:r>
              <a:rPr lang="en-GB" b="1" dirty="0">
                <a:solidFill>
                  <a:srgbClr val="FF0000"/>
                </a:solidFill>
                <a:sym typeface="Wingdings"/>
              </a:rPr>
              <a:t>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  <a:sym typeface="Wingdings"/>
              </a:rPr>
              <a:t></a:t>
            </a:r>
            <a:endParaRPr lang="en-GB" dirty="0"/>
          </a:p>
          <a:p>
            <a:pPr lvl="1"/>
            <a:r>
              <a:rPr lang="en-GB" dirty="0"/>
              <a:t>2D array elements </a:t>
            </a:r>
            <a:r>
              <a:rPr lang="en-GB" b="1" dirty="0">
                <a:solidFill>
                  <a:srgbClr val="FF0000"/>
                </a:solidFill>
                <a:sym typeface="Wingdings"/>
              </a:rPr>
              <a:t>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  <a:sym typeface="Wingdings"/>
              </a:rPr>
              <a:t></a:t>
            </a:r>
          </a:p>
          <a:p>
            <a:pPr lvl="1"/>
            <a:r>
              <a:rPr lang="en-GB" dirty="0">
                <a:sym typeface="Wingdings"/>
              </a:rPr>
              <a:t>How AQA array indexes differ from Python </a:t>
            </a:r>
            <a:r>
              <a:rPr lang="en-GB" b="1" dirty="0">
                <a:solidFill>
                  <a:srgbClr val="FF0000"/>
                </a:solidFill>
                <a:sym typeface="Wingdings"/>
              </a:rPr>
              <a:t>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  <a:sym typeface="Wingdings"/>
              </a:rPr>
              <a:t></a:t>
            </a:r>
          </a:p>
          <a:p>
            <a:pPr lvl="1"/>
            <a:endParaRPr lang="en-GB" b="1" dirty="0">
              <a:solidFill>
                <a:schemeClr val="accent5">
                  <a:lumMod val="50000"/>
                </a:schemeClr>
              </a:solidFill>
              <a:sym typeface="Wingdings"/>
            </a:endParaRPr>
          </a:p>
          <a:p>
            <a:r>
              <a:rPr lang="en-GB" dirty="0">
                <a:sym typeface="Wingdings"/>
              </a:rPr>
              <a:t>Now check your skills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SELF EVALUATION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638568"/>
              </p:ext>
            </p:extLst>
          </p:nvPr>
        </p:nvGraphicFramePr>
        <p:xfrm>
          <a:off x="4644008" y="1772816"/>
          <a:ext cx="4248472" cy="4636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56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kern="120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create a 2D array in Python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1" dirty="0">
                          <a:solidFill>
                            <a:srgbClr val="FF0000"/>
                          </a:solidFill>
                          <a:sym typeface="Wingdings"/>
                        </a:rPr>
                        <a:t> </a:t>
                      </a:r>
                      <a:r>
                        <a:rPr lang="en-GB" sz="3600" b="1" dirty="0">
                          <a:solidFill>
                            <a:srgbClr val="FF9900"/>
                          </a:solidFill>
                          <a:sym typeface="Wingdings"/>
                        </a:rPr>
                        <a:t> </a:t>
                      </a:r>
                      <a:r>
                        <a:rPr lang="en-GB" sz="3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sym typeface="Wingdings"/>
                        </a:rPr>
                        <a:t></a:t>
                      </a:r>
                      <a:endParaRPr lang="en-GB" sz="1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35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access </a:t>
                      </a:r>
                      <a:r>
                        <a:rPr lang="en-GB" sz="1800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</a:t>
                      </a:r>
                      <a:r>
                        <a:rPr lang="en-GB" sz="1800" kern="120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elements of a 2D array through their index numbers</a:t>
                      </a:r>
                      <a:endParaRPr lang="en-GB" sz="1800" b="1" kern="1200" baseline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3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 </a:t>
                      </a:r>
                      <a:r>
                        <a:rPr lang="en-GB" sz="3600" b="1" kern="1200" dirty="0">
                          <a:solidFill>
                            <a:srgbClr val="FF990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</a:t>
                      </a:r>
                      <a:r>
                        <a:rPr lang="en-GB" sz="3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en-GB" sz="3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</a:t>
                      </a:r>
                      <a:endParaRPr lang="en-GB" sz="3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8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35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program a single </a:t>
                      </a:r>
                      <a:r>
                        <a:rPr lang="en-GB" sz="1800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loop</a:t>
                      </a:r>
                      <a:r>
                        <a:rPr lang="en-GB" sz="1800" kern="120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that iterates through a 2D array’s </a:t>
                      </a:r>
                      <a:r>
                        <a:rPr lang="en-GB" sz="1800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rows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3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 </a:t>
                      </a:r>
                      <a:r>
                        <a:rPr lang="en-GB" sz="3600" b="1" kern="1200" dirty="0">
                          <a:solidFill>
                            <a:srgbClr val="FF990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</a:t>
                      </a:r>
                      <a:r>
                        <a:rPr lang="en-GB" sz="3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</a:t>
                      </a:r>
                      <a:endParaRPr lang="en-GB" sz="3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8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54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program a </a:t>
                      </a:r>
                      <a:r>
                        <a:rPr lang="en-GB" sz="1800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nested loop</a:t>
                      </a:r>
                      <a:r>
                        <a:rPr lang="en-GB" sz="1800" kern="120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that iterates through </a:t>
                      </a:r>
                      <a:r>
                        <a:rPr lang="en-GB" sz="1800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</a:t>
                      </a:r>
                      <a:r>
                        <a:rPr lang="en-GB" sz="1800" kern="120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elements of a  2D array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 </a:t>
                      </a:r>
                      <a:r>
                        <a:rPr lang="en-GB" sz="3600" b="1" kern="1200" dirty="0">
                          <a:solidFill>
                            <a:srgbClr val="FF990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</a:t>
                      </a:r>
                      <a:r>
                        <a:rPr lang="en-GB" sz="3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en-GB" sz="3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</a:t>
                      </a:r>
                      <a:endParaRPr lang="en-GB" sz="3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8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3779912" y="5013176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5326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http://www.teach-ict.com/gcse_computing/ocr/216_programming/handling_data/miniweb/pg10.htm</a:t>
            </a:r>
            <a:endParaRPr lang="en-GB" dirty="0"/>
          </a:p>
          <a:p>
            <a:endParaRPr lang="en-GB" dirty="0">
              <a:hlinkClick r:id="rId3"/>
            </a:endParaRPr>
          </a:p>
          <a:p>
            <a:r>
              <a:rPr lang="en-GB" dirty="0">
                <a:hlinkClick r:id="rId4"/>
              </a:rPr>
              <a:t>http://www.bbc.co.uk/education/guides/z4tf9j6/revision/1</a:t>
            </a:r>
            <a:endParaRPr lang="en-GB" dirty="0"/>
          </a:p>
          <a:p>
            <a:endParaRPr lang="en-GB" dirty="0"/>
          </a:p>
          <a:p>
            <a:r>
              <a:rPr lang="en-GB" dirty="0">
                <a:hlinkClick r:id="rId5"/>
              </a:rPr>
              <a:t>http://www.tutorialspoint.com/python/python_lists.htm</a:t>
            </a:r>
            <a:endParaRPr lang="en-GB" dirty="0"/>
          </a:p>
          <a:p>
            <a:endParaRPr lang="en-GB" dirty="0"/>
          </a:p>
          <a:p>
            <a:r>
              <a:rPr lang="en-GB" dirty="0">
                <a:hlinkClick r:id="rId6"/>
              </a:rPr>
              <a:t>http://learnpythonthehardway.org/book/ex32.html</a:t>
            </a:r>
            <a:endParaRPr lang="en-GB" dirty="0"/>
          </a:p>
          <a:p>
            <a:pPr marL="4572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READING/REVISION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6268670"/>
            <a:ext cx="6790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Note: These are the same links as Arrays1 but worth revisiting here</a:t>
            </a:r>
          </a:p>
        </p:txBody>
      </p:sp>
    </p:spTree>
    <p:extLst>
      <p:ext uri="{BB962C8B-B14F-4D97-AF65-F5344CB8AC3E}">
        <p14:creationId xmlns:p14="http://schemas.microsoft.com/office/powerpoint/2010/main" val="1259244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757896"/>
            <a:ext cx="8407893" cy="4407408"/>
          </a:xfrm>
        </p:spPr>
        <p:txBody>
          <a:bodyPr/>
          <a:lstStyle/>
          <a:p>
            <a:r>
              <a:rPr lang="en-GB" dirty="0"/>
              <a:t>In the previous session we looked at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one dimensional arrays</a:t>
            </a:r>
            <a:r>
              <a:rPr lang="en-GB" dirty="0"/>
              <a:t> which look at lot like lists* or single column tables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dirty="0"/>
          </a:p>
          <a:p>
            <a:r>
              <a:rPr lang="en-GB" dirty="0"/>
              <a:t>They are called one dimensional because although they might contain many rows they only contain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one column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 previous</a:t>
            </a:r>
          </a:p>
        </p:txBody>
      </p:sp>
      <p:sp>
        <p:nvSpPr>
          <p:cNvPr id="5" name="Rectangle 4"/>
          <p:cNvSpPr/>
          <p:nvPr/>
        </p:nvSpPr>
        <p:spPr>
          <a:xfrm>
            <a:off x="539552" y="6165304"/>
            <a:ext cx="5658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*in Python the closest thing we have to an array </a:t>
            </a:r>
            <a:r>
              <a:rPr lang="en-GB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list</a:t>
            </a:r>
          </a:p>
        </p:txBody>
      </p:sp>
    </p:spTree>
    <p:extLst>
      <p:ext uri="{BB962C8B-B14F-4D97-AF65-F5344CB8AC3E}">
        <p14:creationId xmlns:p14="http://schemas.microsoft.com/office/powerpoint/2010/main" val="4294454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4437112"/>
            <a:ext cx="4536504" cy="115212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GB" dirty="0"/>
              <a:t>A one dimensional array is like a table with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many rows </a:t>
            </a:r>
            <a:r>
              <a:rPr lang="en-GB" dirty="0"/>
              <a:t>but only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one</a:t>
            </a:r>
            <a:r>
              <a:rPr lang="en-GB" dirty="0"/>
              <a:t>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column </a:t>
            </a:r>
            <a:r>
              <a:rPr lang="en-GB" dirty="0"/>
              <a:t>containing data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1D Array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470299"/>
              </p:ext>
            </p:extLst>
          </p:nvPr>
        </p:nvGraphicFramePr>
        <p:xfrm>
          <a:off x="5292080" y="3501008"/>
          <a:ext cx="352839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3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6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cities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Index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Content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London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New York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Paris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Munich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7416824" cy="11664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Arrow 4"/>
          <p:cNvSpPr/>
          <p:nvPr/>
        </p:nvSpPr>
        <p:spPr>
          <a:xfrm rot="2448484">
            <a:off x="4167008" y="3688221"/>
            <a:ext cx="54006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551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if we wanted to hold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more than one piece of data </a:t>
            </a:r>
            <a:r>
              <a:rPr lang="en-GB" dirty="0"/>
              <a:t>about each city?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2D Data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546108"/>
              </p:ext>
            </p:extLst>
          </p:nvPr>
        </p:nvGraphicFramePr>
        <p:xfrm>
          <a:off x="971600" y="3068960"/>
          <a:ext cx="72008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3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60">
                <a:tc gridSpan="5">
                  <a:txBody>
                    <a:bodyPr/>
                    <a:lstStyle/>
                    <a:p>
                      <a:pPr algn="l"/>
                      <a:r>
                        <a:rPr lang="en-GB" dirty="0" err="1"/>
                        <a:t>cityInfo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Index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Tower</a:t>
                      </a:r>
                      <a:r>
                        <a:rPr lang="en-GB" baseline="0" dirty="0"/>
                        <a:t> of London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New York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Empire State</a:t>
                      </a:r>
                      <a:r>
                        <a:rPr lang="en-GB" baseline="0" dirty="0"/>
                        <a:t> Building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Paris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Eiffel Tower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Munich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Germany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Allianz Arena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771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solution is to create a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two dimensional array</a:t>
            </a:r>
          </a:p>
          <a:p>
            <a:endParaRPr lang="en-GB" dirty="0"/>
          </a:p>
          <a:p>
            <a:r>
              <a:rPr lang="en-GB" dirty="0"/>
              <a:t>We’ve seen already that we can create an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array of strings </a:t>
            </a:r>
            <a:r>
              <a:rPr lang="en-GB" dirty="0"/>
              <a:t>or an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array of numbers </a:t>
            </a:r>
            <a:r>
              <a:rPr lang="en-GB" dirty="0"/>
              <a:t>(e.g. </a:t>
            </a:r>
            <a:r>
              <a:rPr lang="en-GB" dirty="0" err="1"/>
              <a:t>ints</a:t>
            </a:r>
            <a:r>
              <a:rPr lang="en-GB" dirty="0"/>
              <a:t>)</a:t>
            </a:r>
          </a:p>
          <a:p>
            <a:endParaRPr lang="en-GB" dirty="0"/>
          </a:p>
          <a:p>
            <a:r>
              <a:rPr lang="en-GB" dirty="0"/>
              <a:t>We could also create an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arrays of arrays</a:t>
            </a:r>
            <a:r>
              <a:rPr lang="en-GB" dirty="0"/>
              <a:t>…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2D Array</a:t>
            </a:r>
          </a:p>
        </p:txBody>
      </p:sp>
    </p:spTree>
    <p:extLst>
      <p:ext uri="{BB962C8B-B14F-4D97-AF65-F5344CB8AC3E}">
        <p14:creationId xmlns:p14="http://schemas.microsoft.com/office/powerpoint/2010/main" val="3067550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629809"/>
          </a:xfrm>
        </p:spPr>
        <p:txBody>
          <a:bodyPr/>
          <a:lstStyle/>
          <a:p>
            <a:r>
              <a:rPr lang="en-GB" dirty="0"/>
              <a:t>Array of strings – each element of the array dogs is a string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ARRAY OF ARRAYS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202" b="50000"/>
          <a:stretch/>
        </p:blipFill>
        <p:spPr bwMode="auto">
          <a:xfrm>
            <a:off x="2077814" y="2464888"/>
            <a:ext cx="4663852" cy="7480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7" t="50000" r="4021" b="10616"/>
          <a:stretch/>
        </p:blipFill>
        <p:spPr bwMode="auto">
          <a:xfrm>
            <a:off x="516134" y="4920071"/>
            <a:ext cx="8067675" cy="6806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346026" y="3717032"/>
            <a:ext cx="8407893" cy="6298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Array of arrays– each element of the array dogs is an array of strings</a:t>
            </a:r>
          </a:p>
        </p:txBody>
      </p:sp>
      <p:sp>
        <p:nvSpPr>
          <p:cNvPr id="4" name="Right Brace 3"/>
          <p:cNvSpPr/>
          <p:nvPr/>
        </p:nvSpPr>
        <p:spPr>
          <a:xfrm rot="16200000">
            <a:off x="4578524" y="1131268"/>
            <a:ext cx="491010" cy="7272806"/>
          </a:xfrm>
          <a:prstGeom prst="rightBrace">
            <a:avLst>
              <a:gd name="adj1" fmla="val 8333"/>
              <a:gd name="adj2" fmla="val 4895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Brace 7"/>
          <p:cNvSpPr/>
          <p:nvPr/>
        </p:nvSpPr>
        <p:spPr>
          <a:xfrm rot="5400000">
            <a:off x="1712107" y="5033603"/>
            <a:ext cx="491010" cy="1484360"/>
          </a:xfrm>
          <a:prstGeom prst="rightBrace">
            <a:avLst>
              <a:gd name="adj1" fmla="val 8333"/>
              <a:gd name="adj2" fmla="val 4895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35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5517231"/>
            <a:ext cx="8407893" cy="609247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Note: A two dimensional array can have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more</a:t>
            </a:r>
            <a:r>
              <a:rPr lang="en-GB" dirty="0"/>
              <a:t> than two columns – it is still a 2 dimensional shape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1D vs. 2D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104038"/>
              </p:ext>
            </p:extLst>
          </p:nvPr>
        </p:nvGraphicFramePr>
        <p:xfrm>
          <a:off x="827584" y="2924944"/>
          <a:ext cx="2713675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3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algn="l"/>
                      <a:r>
                        <a:rPr lang="en-GB" dirty="0"/>
                        <a:t>dogs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Index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Sid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Nancy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Jack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785683"/>
              </p:ext>
            </p:extLst>
          </p:nvPr>
        </p:nvGraphicFramePr>
        <p:xfrm>
          <a:off x="4283968" y="2924944"/>
          <a:ext cx="4153835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3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 gridSpan="3">
                  <a:txBody>
                    <a:bodyPr/>
                    <a:lstStyle/>
                    <a:p>
                      <a:pPr algn="l"/>
                      <a:r>
                        <a:rPr lang="en-GB" dirty="0"/>
                        <a:t>dogs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Index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Heeler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Cross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Nancy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Heeler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Jack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Jack Russell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03554" y="1844824"/>
            <a:ext cx="2415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One dimensional array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48064" y="1844824"/>
            <a:ext cx="2398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Two dimensional array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62288" y="2345005"/>
            <a:ext cx="235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Has height (rows) only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27984" y="2345005"/>
            <a:ext cx="3956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Has height (rows) and width (columns)</a:t>
            </a:r>
          </a:p>
        </p:txBody>
      </p:sp>
    </p:spTree>
    <p:extLst>
      <p:ext uri="{BB962C8B-B14F-4D97-AF65-F5344CB8AC3E}">
        <p14:creationId xmlns:p14="http://schemas.microsoft.com/office/powerpoint/2010/main" val="2368200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2285993"/>
          </a:xfrm>
        </p:spPr>
        <p:txBody>
          <a:bodyPr>
            <a:normAutofit/>
          </a:bodyPr>
          <a:lstStyle/>
          <a:p>
            <a:r>
              <a:rPr lang="en-GB" dirty="0"/>
              <a:t>If we imagine a 2D array as a table:</a:t>
            </a:r>
          </a:p>
          <a:p>
            <a:endParaRPr lang="en-GB" dirty="0"/>
          </a:p>
          <a:p>
            <a:pPr lvl="1"/>
            <a:r>
              <a:rPr lang="en-GB" dirty="0"/>
              <a:t>Each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array </a:t>
            </a:r>
            <a:r>
              <a:rPr lang="en-GB" dirty="0"/>
              <a:t>inside the main array represents a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row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Rows  &amp; Columns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7" t="50000" r="4021" b="10616"/>
          <a:stretch/>
        </p:blipFill>
        <p:spPr bwMode="auto">
          <a:xfrm>
            <a:off x="617662" y="3356992"/>
            <a:ext cx="7681768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395536" y="4827593"/>
            <a:ext cx="8407893" cy="11936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GB" dirty="0"/>
              <a:t>Each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item </a:t>
            </a:r>
            <a:r>
              <a:rPr lang="en-GB" dirty="0"/>
              <a:t>inside that array (separated by commas) represents a 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column</a:t>
            </a:r>
          </a:p>
          <a:p>
            <a:endParaRPr lang="en-GB" dirty="0"/>
          </a:p>
          <a:p>
            <a:r>
              <a:rPr lang="en-GB" dirty="0"/>
              <a:t>This 4 x 2 array has 4 rows and 2 columns</a:t>
            </a:r>
          </a:p>
        </p:txBody>
      </p:sp>
      <p:sp>
        <p:nvSpPr>
          <p:cNvPr id="6" name="Oval 5"/>
          <p:cNvSpPr/>
          <p:nvPr/>
        </p:nvSpPr>
        <p:spPr>
          <a:xfrm>
            <a:off x="1907704" y="306896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7" name="Oval 6"/>
          <p:cNvSpPr/>
          <p:nvPr/>
        </p:nvSpPr>
        <p:spPr>
          <a:xfrm>
            <a:off x="3419872" y="306896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8" name="Oval 7"/>
          <p:cNvSpPr/>
          <p:nvPr/>
        </p:nvSpPr>
        <p:spPr>
          <a:xfrm>
            <a:off x="1475656" y="4005064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9" name="Oval 8"/>
          <p:cNvSpPr/>
          <p:nvPr/>
        </p:nvSpPr>
        <p:spPr>
          <a:xfrm>
            <a:off x="4932040" y="306896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10" name="Oval 9"/>
          <p:cNvSpPr/>
          <p:nvPr/>
        </p:nvSpPr>
        <p:spPr>
          <a:xfrm>
            <a:off x="6804248" y="3057313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11" name="Oval 10"/>
          <p:cNvSpPr/>
          <p:nvPr/>
        </p:nvSpPr>
        <p:spPr>
          <a:xfrm>
            <a:off x="2123728" y="4005064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641019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Custom 2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0000"/>
      </a:hlink>
      <a:folHlink>
        <a:srgbClr val="00000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3918</TotalTime>
  <Words>1190</Words>
  <Application>Microsoft Office PowerPoint</Application>
  <PresentationFormat>On-screen Show (4:3)</PresentationFormat>
  <Paragraphs>250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Courier New</vt:lpstr>
      <vt:lpstr>Franklin Gothic Medium</vt:lpstr>
      <vt:lpstr>Wingdings</vt:lpstr>
      <vt:lpstr>Wingdings 2</vt:lpstr>
      <vt:lpstr>Grid</vt:lpstr>
      <vt:lpstr>ARRAYS 2</vt:lpstr>
      <vt:lpstr>Objectives</vt:lpstr>
      <vt:lpstr>RECAP previous</vt:lpstr>
      <vt:lpstr>1D Array</vt:lpstr>
      <vt:lpstr>2D Data</vt:lpstr>
      <vt:lpstr>2D Array</vt:lpstr>
      <vt:lpstr>ARRAY OF ARRAYS</vt:lpstr>
      <vt:lpstr>1D vs. 2D</vt:lpstr>
      <vt:lpstr>Rows  &amp; Columns</vt:lpstr>
      <vt:lpstr>CREATING A 2D ARRAY</vt:lpstr>
      <vt:lpstr>ACCESSING ELEMENTS</vt:lpstr>
      <vt:lpstr>Accessing 2d elements</vt:lpstr>
      <vt:lpstr>Python Syntax</vt:lpstr>
      <vt:lpstr>TASK</vt:lpstr>
      <vt:lpstr>AQA 2D Array</vt:lpstr>
      <vt:lpstr>Python vs. AQA</vt:lpstr>
      <vt:lpstr>TASK</vt:lpstr>
      <vt:lpstr>LOOPING THROUGH 2D ARRAYS</vt:lpstr>
      <vt:lpstr>LOOPING THROUGH 2D ARRAYS</vt:lpstr>
      <vt:lpstr>LOOPING THROUGH 2D ARRAYS</vt:lpstr>
      <vt:lpstr>LOOP THE LOOP</vt:lpstr>
      <vt:lpstr>TASK</vt:lpstr>
      <vt:lpstr>extension</vt:lpstr>
      <vt:lpstr>SUMMARY</vt:lpstr>
      <vt:lpstr>SELF EVALUATION</vt:lpstr>
      <vt:lpstr>FURTHER READING/REVISION</vt:lpstr>
    </vt:vector>
  </TitlesOfParts>
  <Company>Wilmslow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FatMax</dc:creator>
  <cp:lastModifiedBy>P Burgess</cp:lastModifiedBy>
  <cp:revision>162</cp:revision>
  <dcterms:created xsi:type="dcterms:W3CDTF">2015-07-16T06:18:46Z</dcterms:created>
  <dcterms:modified xsi:type="dcterms:W3CDTF">2018-04-14T09:01:15Z</dcterms:modified>
</cp:coreProperties>
</file>