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797675" cy="9926638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5AB9-4129-400F-975A-3F79D78178F9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B3C-219B-4055-9FF1-9F4DD97ED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641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5AB9-4129-400F-975A-3F79D78178F9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B3C-219B-4055-9FF1-9F4DD97ED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86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5AB9-4129-400F-975A-3F79D78178F9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B3C-219B-4055-9FF1-9F4DD97ED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71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5AB9-4129-400F-975A-3F79D78178F9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B3C-219B-4055-9FF1-9F4DD97ED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48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5AB9-4129-400F-975A-3F79D78178F9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B3C-219B-4055-9FF1-9F4DD97ED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320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5AB9-4129-400F-975A-3F79D78178F9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B3C-219B-4055-9FF1-9F4DD97ED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01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5AB9-4129-400F-975A-3F79D78178F9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B3C-219B-4055-9FF1-9F4DD97ED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4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5AB9-4129-400F-975A-3F79D78178F9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B3C-219B-4055-9FF1-9F4DD97ED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61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5AB9-4129-400F-975A-3F79D78178F9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B3C-219B-4055-9FF1-9F4DD97ED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69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5AB9-4129-400F-975A-3F79D78178F9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B3C-219B-4055-9FF1-9F4DD97ED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91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5AB9-4129-400F-975A-3F79D78178F9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8B3C-219B-4055-9FF1-9F4DD97ED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88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F5AB9-4129-400F-975A-3F79D78178F9}" type="datetimeFigureOut">
              <a:rPr lang="en-GB" smtClean="0"/>
              <a:t>01/03/2019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78B3C-219B-4055-9FF1-9F4DD97ED9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90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4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1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2.xml"/><Relationship Id="rId5" Type="http://schemas.openxmlformats.org/officeDocument/2006/relationships/slide" Target="slide5.xml"/><Relationship Id="rId15" Type="http://schemas.openxmlformats.org/officeDocument/2006/relationships/hyperlink" Target="http://student.craigndave.org/gcse-videos" TargetMode="Externa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youtube.com/watch?list=PLCiOXwirraUDRk5TlB2ulS3V2-0tB3vcS&amp;v=AaLk_fEVCIY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youtube.com/watch?list=PLCiOXwirraUDRk5TlB2ulS3V2-0tB3vcS&amp;v=AaLk_fEVCIY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youtube.com/watch?list=PLCiOXwirraUD62R4SNX3Uud5y4dIDIh1P&amp;v=JyIki33P9g0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youtube.com/watch?list=PLCiOXwirraUDIUDRlk21mH1Y_wCpYaMii&amp;v=KUfPsCJ-zzE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youtube.com/watch?list=PLCiOXwirraUBgpr9LxH3oQhRZ2yhfIhH7&amp;v=piohfOMhb0g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://student.craigndave.org/videos/2-6-data-representation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://student.craigndave.org/videos/2-6-data-representation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youtube.com/watch?list=PLCiOXwirraUCaPt5zN4xJTIgKvzVYWa_5&amp;v=t8H6-anK0t4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list=PLCiOXwirraUChgyc-hjULmKpPF5tlx5q8&amp;v=w_0A3EWolU4" TargetMode="External"/><Relationship Id="rId2" Type="http://schemas.openxmlformats.org/officeDocument/2006/relationships/hyperlink" Target="https://www.youtube.com/watch?list=PLCiOXwirraUAdlM_GGdtBSc3ejRtWHxyQ&amp;v=tsH7IGcWSLg" TargetMode="Externa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youtube.com/watch?list=PLCiOXwirraUCTooN8MYg4RDWF3FUC7JBU&amp;v=ZAMbMcYqK_0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youtube.com/watch?list=PLCiOXwirraUCzDEOPQiBSLlPTkDfFBiOO&amp;v=_vW3PeQ0XYc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youtube.com/watch?list=PLCiOXwirraUBmdNk9YTirPOmCc-J3KP4W&amp;v=v6Qgr1wT4uE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youtube.com/watch?list=PLCiOXwirraUCX30hYq0CvNt47_ZTPMqcj&amp;v=dJH_ev7DR5I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youtube.com/watch?list=PLCiOXwirraUCHoD2tVSJ6ZmnHUayVr3WT&amp;v=A_6NfRS3nt0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youtube.com/watch?list=PLCiOXwirraUAf7ueVPl99gktxzJNEIyCC&amp;v=TVUvDdpmI70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3"/>
            <a:ext cx="8950746" cy="72008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</a:rPr>
              <a:t>OCR GCSE Computer Science Revision Checklist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908720"/>
            <a:ext cx="4464496" cy="936104"/>
          </a:xfrm>
          <a:solidFill>
            <a:srgbClr val="FFC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1600" b="1" dirty="0">
                <a:solidFill>
                  <a:schemeClr val="tx1"/>
                </a:solidFill>
              </a:rPr>
              <a:t>OCR </a:t>
            </a:r>
            <a:r>
              <a:rPr lang="en-GB" sz="1600" b="1" dirty="0" smtClean="0">
                <a:solidFill>
                  <a:schemeClr val="tx1"/>
                </a:solidFill>
              </a:rPr>
              <a:t>Component 01 </a:t>
            </a:r>
          </a:p>
          <a:p>
            <a:pPr>
              <a:spcBef>
                <a:spcPts val="0"/>
              </a:spcBef>
            </a:pP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Computing Systems</a:t>
            </a:r>
          </a:p>
          <a:p>
            <a:pPr>
              <a:spcBef>
                <a:spcPts val="0"/>
              </a:spcBef>
            </a:pPr>
            <a:r>
              <a:rPr lang="en-GB" sz="1400" b="1" dirty="0" smtClean="0">
                <a:solidFill>
                  <a:schemeClr val="bg1"/>
                </a:solidFill>
              </a:rPr>
              <a:t>80 marks – 1 hour and 30 minutes, Written paper </a:t>
            </a:r>
          </a:p>
          <a:p>
            <a:pPr>
              <a:spcBef>
                <a:spcPts val="0"/>
              </a:spcBef>
            </a:pPr>
            <a:r>
              <a:rPr lang="en-GB" sz="1200" b="1" dirty="0" smtClean="0">
                <a:solidFill>
                  <a:schemeClr val="bg1"/>
                </a:solidFill>
              </a:rPr>
              <a:t>(no calculators allowed)</a:t>
            </a:r>
          </a:p>
          <a:p>
            <a:pPr>
              <a:spcBef>
                <a:spcPts val="0"/>
              </a:spcBef>
            </a:pP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29758" y="903040"/>
            <a:ext cx="4428492" cy="93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600" b="1" dirty="0">
                <a:solidFill>
                  <a:schemeClr val="tx1"/>
                </a:solidFill>
              </a:rPr>
              <a:t>OCR </a:t>
            </a:r>
            <a:r>
              <a:rPr lang="en-GB" sz="6400" b="1" dirty="0" smtClean="0">
                <a:solidFill>
                  <a:schemeClr val="tx1"/>
                </a:solidFill>
              </a:rPr>
              <a:t>Component 02</a:t>
            </a:r>
          </a:p>
          <a:p>
            <a:r>
              <a:rPr lang="en-GB" sz="5600" b="1" dirty="0">
                <a:solidFill>
                  <a:schemeClr val="accent3">
                    <a:lumMod val="50000"/>
                  </a:schemeClr>
                </a:solidFill>
              </a:rPr>
              <a:t>Computational Thinking, Algorithms &amp; </a:t>
            </a:r>
            <a:r>
              <a:rPr lang="en-GB" sz="5600" b="1" dirty="0" smtClean="0">
                <a:solidFill>
                  <a:schemeClr val="accent3">
                    <a:lumMod val="50000"/>
                  </a:schemeClr>
                </a:solidFill>
              </a:rPr>
              <a:t>Programming</a:t>
            </a:r>
          </a:p>
          <a:p>
            <a:r>
              <a:rPr lang="en-GB" sz="5600" b="1" dirty="0" smtClean="0">
                <a:solidFill>
                  <a:schemeClr val="bg1"/>
                </a:solidFill>
              </a:rPr>
              <a:t>80 marks – 1 hour and 30 minutes, Written paper </a:t>
            </a:r>
          </a:p>
          <a:p>
            <a:r>
              <a:rPr lang="en-GB" sz="4800" b="1" dirty="0">
                <a:solidFill>
                  <a:schemeClr val="bg1"/>
                </a:solidFill>
              </a:rPr>
              <a:t>(</a:t>
            </a:r>
            <a:r>
              <a:rPr lang="en-GB" sz="4800" b="1" dirty="0" smtClean="0">
                <a:solidFill>
                  <a:schemeClr val="bg1"/>
                </a:solidFill>
              </a:rPr>
              <a:t>no calculators allowed)</a:t>
            </a:r>
            <a:endParaRPr lang="en-GB" sz="4800" b="1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107504" y="1940664"/>
            <a:ext cx="446449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1.1 </a:t>
            </a:r>
            <a:r>
              <a:rPr lang="en-GB" dirty="0"/>
              <a:t>– Systems </a:t>
            </a:r>
            <a:r>
              <a:rPr lang="en-GB" dirty="0" smtClean="0"/>
              <a:t>Architecture</a:t>
            </a:r>
            <a:endParaRPr lang="en-GB" dirty="0"/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107504" y="2405836"/>
            <a:ext cx="446449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1.2 </a:t>
            </a:r>
            <a:r>
              <a:rPr lang="en-GB" dirty="0"/>
              <a:t>– Memory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107504" y="2871008"/>
            <a:ext cx="446449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1.3 </a:t>
            </a:r>
            <a:r>
              <a:rPr lang="en-GB" dirty="0"/>
              <a:t>– </a:t>
            </a:r>
            <a:r>
              <a:rPr lang="en-GB" dirty="0" smtClean="0"/>
              <a:t>Storage</a:t>
            </a:r>
            <a:endParaRPr lang="en-GB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107504" y="3336180"/>
            <a:ext cx="446449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1.4 </a:t>
            </a:r>
            <a:r>
              <a:rPr lang="en-GB" dirty="0"/>
              <a:t>– Wired &amp; Wireless Networks</a:t>
            </a:r>
          </a:p>
        </p:txBody>
      </p:sp>
      <p:sp>
        <p:nvSpPr>
          <p:cNvPr id="9" name="TextBox 8">
            <a:hlinkClick r:id="rId5" action="ppaction://hlinksldjump"/>
          </p:cNvPr>
          <p:cNvSpPr txBox="1"/>
          <p:nvPr/>
        </p:nvSpPr>
        <p:spPr>
          <a:xfrm>
            <a:off x="107504" y="3801352"/>
            <a:ext cx="446449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1.5 – Network Topologies, Protocols &amp; Layers</a:t>
            </a:r>
            <a:endParaRPr lang="en-GB" dirty="0"/>
          </a:p>
        </p:txBody>
      </p:sp>
      <p:sp>
        <p:nvSpPr>
          <p:cNvPr id="10" name="TextBox 9">
            <a:hlinkClick r:id="rId6" action="ppaction://hlinksldjump"/>
          </p:cNvPr>
          <p:cNvSpPr txBox="1"/>
          <p:nvPr/>
        </p:nvSpPr>
        <p:spPr>
          <a:xfrm>
            <a:off x="107504" y="4266524"/>
            <a:ext cx="446449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1.6 </a:t>
            </a:r>
            <a:r>
              <a:rPr lang="en-GB" dirty="0"/>
              <a:t>– Systems security</a:t>
            </a:r>
          </a:p>
        </p:txBody>
      </p:sp>
      <p:sp>
        <p:nvSpPr>
          <p:cNvPr id="11" name="TextBox 10">
            <a:hlinkClick r:id="rId7" action="ppaction://hlinksldjump"/>
          </p:cNvPr>
          <p:cNvSpPr txBox="1"/>
          <p:nvPr/>
        </p:nvSpPr>
        <p:spPr>
          <a:xfrm>
            <a:off x="107504" y="4731696"/>
            <a:ext cx="446449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1.7 </a:t>
            </a:r>
            <a:r>
              <a:rPr lang="en-GB" dirty="0"/>
              <a:t>– Systems Software</a:t>
            </a:r>
          </a:p>
        </p:txBody>
      </p:sp>
      <p:sp>
        <p:nvSpPr>
          <p:cNvPr id="12" name="TextBox 11">
            <a:hlinkClick r:id="rId8" action="ppaction://hlinksldjump"/>
          </p:cNvPr>
          <p:cNvSpPr txBox="1"/>
          <p:nvPr/>
        </p:nvSpPr>
        <p:spPr>
          <a:xfrm>
            <a:off x="112992" y="5196872"/>
            <a:ext cx="4464496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1.8 </a:t>
            </a:r>
            <a:r>
              <a:rPr lang="es-ES" dirty="0"/>
              <a:t>– </a:t>
            </a:r>
            <a:r>
              <a:rPr lang="es-ES" dirty="0" err="1"/>
              <a:t>Ethical</a:t>
            </a:r>
            <a:r>
              <a:rPr lang="es-ES" dirty="0"/>
              <a:t>, Legal, Cultural &amp; </a:t>
            </a:r>
            <a:r>
              <a:rPr lang="es-ES" dirty="0" err="1"/>
              <a:t>Environmental</a:t>
            </a:r>
            <a:r>
              <a:rPr lang="es-ES" dirty="0"/>
              <a:t> </a:t>
            </a:r>
            <a:r>
              <a:rPr lang="es-ES" dirty="0" err="1"/>
              <a:t>Concerns</a:t>
            </a:r>
            <a:endParaRPr lang="es-ES" dirty="0"/>
          </a:p>
        </p:txBody>
      </p:sp>
      <p:sp>
        <p:nvSpPr>
          <p:cNvPr id="13" name="TextBox 12">
            <a:hlinkClick r:id="rId9" action="ppaction://hlinksldjump"/>
          </p:cNvPr>
          <p:cNvSpPr txBox="1"/>
          <p:nvPr/>
        </p:nvSpPr>
        <p:spPr>
          <a:xfrm>
            <a:off x="4629758" y="1930249"/>
            <a:ext cx="442849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2.1 </a:t>
            </a:r>
            <a:r>
              <a:rPr lang="en-GB" dirty="0"/>
              <a:t>– Algorithms</a:t>
            </a:r>
          </a:p>
        </p:txBody>
      </p:sp>
      <p:sp>
        <p:nvSpPr>
          <p:cNvPr id="14" name="TextBox 13">
            <a:hlinkClick r:id="rId10" action="ppaction://hlinksldjump"/>
          </p:cNvPr>
          <p:cNvSpPr txBox="1"/>
          <p:nvPr/>
        </p:nvSpPr>
        <p:spPr>
          <a:xfrm>
            <a:off x="4629758" y="2390686"/>
            <a:ext cx="442849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2.2 </a:t>
            </a:r>
            <a:r>
              <a:rPr lang="en-GB" dirty="0"/>
              <a:t>– Programming Techniques</a:t>
            </a:r>
          </a:p>
        </p:txBody>
      </p:sp>
      <p:sp>
        <p:nvSpPr>
          <p:cNvPr id="15" name="TextBox 14">
            <a:hlinkClick r:id="rId11" action="ppaction://hlinksldjump"/>
          </p:cNvPr>
          <p:cNvSpPr txBox="1"/>
          <p:nvPr/>
        </p:nvSpPr>
        <p:spPr>
          <a:xfrm>
            <a:off x="4629758" y="2851123"/>
            <a:ext cx="442849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2.3 </a:t>
            </a:r>
            <a:r>
              <a:rPr lang="en-GB" dirty="0"/>
              <a:t>– Producing Robust Programs</a:t>
            </a:r>
          </a:p>
        </p:txBody>
      </p:sp>
      <p:sp>
        <p:nvSpPr>
          <p:cNvPr id="16" name="TextBox 15">
            <a:hlinkClick r:id="rId12" action="ppaction://hlinksldjump"/>
          </p:cNvPr>
          <p:cNvSpPr txBox="1"/>
          <p:nvPr/>
        </p:nvSpPr>
        <p:spPr>
          <a:xfrm>
            <a:off x="4629758" y="3311560"/>
            <a:ext cx="442849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2.4 </a:t>
            </a:r>
            <a:r>
              <a:rPr lang="en-GB" dirty="0"/>
              <a:t>– Computational Logic</a:t>
            </a:r>
          </a:p>
        </p:txBody>
      </p:sp>
      <p:sp>
        <p:nvSpPr>
          <p:cNvPr id="17" name="TextBox 16">
            <a:hlinkClick r:id="rId13" action="ppaction://hlinksldjump"/>
          </p:cNvPr>
          <p:cNvSpPr txBox="1"/>
          <p:nvPr/>
        </p:nvSpPr>
        <p:spPr>
          <a:xfrm>
            <a:off x="4629758" y="3771997"/>
            <a:ext cx="442849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2.5 </a:t>
            </a:r>
            <a:r>
              <a:rPr lang="en-GB" dirty="0"/>
              <a:t>– Translators &amp; Facilities of Languages</a:t>
            </a:r>
          </a:p>
        </p:txBody>
      </p:sp>
      <p:sp>
        <p:nvSpPr>
          <p:cNvPr id="18" name="TextBox 17">
            <a:hlinkClick r:id="rId14" action="ppaction://hlinksldjump"/>
          </p:cNvPr>
          <p:cNvSpPr txBox="1"/>
          <p:nvPr/>
        </p:nvSpPr>
        <p:spPr>
          <a:xfrm>
            <a:off x="4629758" y="4232431"/>
            <a:ext cx="442849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2.6 </a:t>
            </a:r>
            <a:r>
              <a:rPr lang="en-GB" dirty="0"/>
              <a:t>– Data Representation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7504" y="6309320"/>
            <a:ext cx="8950746" cy="338554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b="1" dirty="0" smtClean="0"/>
              <a:t>Credits: </a:t>
            </a:r>
          </a:p>
          <a:p>
            <a:pPr marL="228600" indent="-228600">
              <a:buAutoNum type="arabicPeriod"/>
            </a:pPr>
            <a:r>
              <a:rPr lang="en-GB" sz="800" dirty="0" smtClean="0"/>
              <a:t>Video </a:t>
            </a:r>
            <a:r>
              <a:rPr lang="en-GB" sz="800" dirty="0" smtClean="0"/>
              <a:t>tutorial links  from </a:t>
            </a:r>
            <a:r>
              <a:rPr lang="en-GB" sz="800" dirty="0" smtClean="0">
                <a:hlinkClick r:id="rId15"/>
              </a:rPr>
              <a:t>craigndave.org  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02996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490066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3200" b="1" dirty="0" smtClean="0"/>
              <a:t>2.2 Programming techniques</a:t>
            </a:r>
            <a:endParaRPr lang="en-GB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148833"/>
              </p:ext>
            </p:extLst>
          </p:nvPr>
        </p:nvGraphicFramePr>
        <p:xfrm>
          <a:off x="179512" y="736808"/>
          <a:ext cx="8784975" cy="518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62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Specific knowledge required for GCSE Computer Science j276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Need to Revise</a:t>
                      </a:r>
                      <a:endParaRPr lang="en-GB" sz="14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Revised Once</a:t>
                      </a:r>
                      <a:endParaRPr lang="en-GB" sz="14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Got it!</a:t>
                      </a:r>
                      <a:endParaRPr lang="en-GB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/>
                        <a:t>The use of variables, constants, operators, inputs, outputs and assignments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The use of the three basic programming constructs used to control the flow of a program: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sequence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selection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iteration (count and condition controlled loops)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The use of basic string manipulation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The use of basic file handling operations: 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open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read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write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close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the use of records to store data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use of SQL to search for data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use of arrays (or equivalent) when solving problems, including both one and two dimensional arrays</a:t>
                      </a:r>
                      <a:endParaRPr lang="en-GB" sz="1200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65075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9397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7409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65075" y="148478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293978" y="148478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374098" y="148478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65075" y="184482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93978" y="184482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374098" y="184482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965075" y="214742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293978" y="214742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374098" y="214742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5075" y="24500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93978" y="24500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374098" y="24500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965075" y="275263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93978" y="275263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374098" y="275263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965075" y="305523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293978" y="305523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374098" y="305523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965075" y="335783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293978" y="335783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8374098" y="335783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965075" y="366044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293978" y="366044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8374098" y="366044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965075" y="3963045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293978" y="3963045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8374098" y="3963045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65075" y="42656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293978" y="42656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374098" y="42656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5075" y="456825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293978" y="456825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8374098" y="456825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965075" y="487085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293978" y="487085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374098" y="487085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288032"/>
          </a:xfr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4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dirty="0" smtClean="0"/>
              <a:t>Video tutorial links:  </a:t>
            </a:r>
            <a:r>
              <a:rPr lang="en-GB" dirty="0" smtClean="0">
                <a:hlinkClick r:id="rId2"/>
              </a:rPr>
              <a:t>https://www.youtube.com/watch?list=PLCiOXwirraUDRk5TlB2ulS3V2-0tB3vcS&amp;v=AaLk_fEVCIY</a:t>
            </a:r>
            <a:endParaRPr lang="en-GB" dirty="0"/>
          </a:p>
        </p:txBody>
      </p:sp>
      <p:sp>
        <p:nvSpPr>
          <p:cNvPr id="48" name="Rectangle 47"/>
          <p:cNvSpPr/>
          <p:nvPr/>
        </p:nvSpPr>
        <p:spPr>
          <a:xfrm>
            <a:off x="5965075" y="53012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7293978" y="53012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8374098" y="53012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2" name="Picture 2" descr="C:\Users\cuba\AppData\Local\Microsoft\Windows\Temporary Internet Files\Content.IE5\QJXKWARJ\House_Silhouette_(black)[1].png">
            <a:hlinkClick r:id="rId3" action="ppaction://hlinksldjump" tooltip="Home screen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889" l="125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135" y="116632"/>
            <a:ext cx="420427" cy="39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817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490066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3200" b="1" dirty="0" smtClean="0"/>
              <a:t>2.2 Programming techniques</a:t>
            </a:r>
            <a:endParaRPr lang="en-GB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626232"/>
              </p:ext>
            </p:extLst>
          </p:nvPr>
        </p:nvGraphicFramePr>
        <p:xfrm>
          <a:off x="179512" y="736808"/>
          <a:ext cx="8784975" cy="5638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62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Specific knowledge required for GCSE Computer Science j276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Need to Revise</a:t>
                      </a:r>
                      <a:endParaRPr lang="en-GB" sz="14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Revised Once</a:t>
                      </a:r>
                      <a:endParaRPr lang="en-GB" sz="14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Got it!</a:t>
                      </a:r>
                      <a:endParaRPr lang="en-GB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/>
                        <a:t>How to use sub programs (functions and procedures)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/>
                        <a:t>to produce structured code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/>
                        <a:t>The use of data types: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integer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real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Boolean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character and string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casting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The common arithmetic operators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The common Boolean operators. 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endParaRPr lang="en-GB" sz="1200" b="1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65075" y="120972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93978" y="120972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74098" y="120972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65075" y="153349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293978" y="153349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374098" y="153349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965075" y="182152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293978" y="182152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374098" y="182152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65075" y="210955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93978" y="210955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374098" y="210955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965075" y="239819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293978" y="239819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374098" y="239819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5075" y="27576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93978" y="27576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374098" y="27576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965075" y="30456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93978" y="30456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374098" y="30456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965075" y="333369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293978" y="333369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374098" y="333369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965075" y="366611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293978" y="366611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8374098" y="366611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288032"/>
          </a:xfr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4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dirty="0" smtClean="0"/>
              <a:t>Video tutorial links: </a:t>
            </a:r>
            <a:r>
              <a:rPr lang="en-GB" dirty="0" smtClean="0">
                <a:hlinkClick r:id="rId2"/>
              </a:rPr>
              <a:t>https://www.youtube.com/watch?list=PLCiOXwirraUDRk5TlB2ulS3V2-0tB3vcS&amp;v=AaLk_fEVCIY</a:t>
            </a:r>
            <a:endParaRPr lang="en-GB" dirty="0"/>
          </a:p>
        </p:txBody>
      </p:sp>
      <p:pic>
        <p:nvPicPr>
          <p:cNvPr id="52" name="Picture 2" descr="C:\Users\cuba\AppData\Local\Microsoft\Windows\Temporary Internet Files\Content.IE5\QJXKWARJ\House_Silhouette_(black)[1].png">
            <a:hlinkClick r:id="rId3" action="ppaction://hlinksldjump" tooltip="Home screen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889" l="125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135" y="116632"/>
            <a:ext cx="420427" cy="39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90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490066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3200" b="1" dirty="0" smtClean="0"/>
              <a:t>2.3 Producing robust programs</a:t>
            </a:r>
            <a:endParaRPr lang="en-GB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812187"/>
              </p:ext>
            </p:extLst>
          </p:nvPr>
        </p:nvGraphicFramePr>
        <p:xfrm>
          <a:off x="179512" y="736808"/>
          <a:ext cx="8784975" cy="6096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62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Specific knowledge required for GCSE Computer Science j276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Need to Revise</a:t>
                      </a:r>
                      <a:endParaRPr lang="en-GB" sz="14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Revised Once</a:t>
                      </a:r>
                      <a:endParaRPr lang="en-GB" sz="14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Got it!</a:t>
                      </a:r>
                      <a:endParaRPr lang="en-GB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/>
                        <a:t>Defensive design considerations: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input sanitisation/validation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planning for contingencies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anticipating misuse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authentication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Maintainability: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comments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indentation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The purpose of testing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Types of testing: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iterative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final/terminal</a:t>
                      </a:r>
                      <a:endParaRPr lang="en-GB" sz="1200" b="1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How to identify syntax and logic errors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Selecting and using suitable test data</a:t>
                      </a:r>
                      <a:endParaRPr lang="en-GB" sz="1200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65075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9397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7409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65075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29397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37409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965075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29397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37409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65075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93978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374098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965075" y="22774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293978" y="22774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374098" y="22774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5075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9397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37409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965075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93978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374098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965075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293978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374098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965075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29397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837409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965075" y="38221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293978" y="38221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8374098" y="38221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965075" y="41101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293978" y="41101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8374098" y="41101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65075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293978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374098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5075" y="476284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293978" y="476284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8374098" y="476284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965075" y="50508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293978" y="50508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374098" y="50508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288032"/>
          </a:xfr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4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dirty="0" smtClean="0"/>
              <a:t>Video tutorial links: </a:t>
            </a:r>
            <a:r>
              <a:rPr lang="en-GB" dirty="0" smtClean="0">
                <a:hlinkClick r:id="rId2"/>
              </a:rPr>
              <a:t>https://www.youtube.com/watch?list=PLCiOXwirraUD62R4SNX3Uud5y4dIDIh1P&amp;v=JyIki33P9g0</a:t>
            </a:r>
            <a:endParaRPr lang="en-GB" dirty="0"/>
          </a:p>
        </p:txBody>
      </p:sp>
      <p:pic>
        <p:nvPicPr>
          <p:cNvPr id="53" name="Picture 2" descr="C:\Users\cuba\AppData\Local\Microsoft\Windows\Temporary Internet Files\Content.IE5\QJXKWARJ\House_Silhouette_(black)[1].png">
            <a:hlinkClick r:id="rId3" action="ppaction://hlinksldjump" tooltip="Home screen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889" l="125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135" y="116632"/>
            <a:ext cx="420427" cy="39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80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490066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3200" b="1" dirty="0" smtClean="0"/>
              <a:t>2.4 Computational logic</a:t>
            </a:r>
            <a:endParaRPr lang="en-GB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575527"/>
              </p:ext>
            </p:extLst>
          </p:nvPr>
        </p:nvGraphicFramePr>
        <p:xfrm>
          <a:off x="179512" y="736808"/>
          <a:ext cx="8784975" cy="6096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62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Specific knowledge required for GCSE Computer Science j276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Need to Revise</a:t>
                      </a:r>
                      <a:endParaRPr lang="en-GB" sz="14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Revised Once</a:t>
                      </a:r>
                      <a:endParaRPr lang="en-GB" sz="14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Got it!</a:t>
                      </a:r>
                      <a:endParaRPr lang="en-GB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/>
                        <a:t>Why data is represented in computer systems in binary form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Simple logic diagrams using the operations AND, OR and NOT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Truth tables 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Combining Boolean operators using AND, OR and NOT to two levels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Applying logical operators in appropriate truth tables to solve problems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0" dirty="0" smtClean="0"/>
                        <a:t>A</a:t>
                      </a:r>
                      <a:r>
                        <a:rPr lang="en-GB" sz="1200" b="1" dirty="0" smtClean="0"/>
                        <a:t>pplying computing-related mathematics: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+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– 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/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*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Exponentiation (^)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MOD</a:t>
                      </a:r>
                      <a:endParaRPr lang="en-GB" sz="1200" b="1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DIV</a:t>
                      </a: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65075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9397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7409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65075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29397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37409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965075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29397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37409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65075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93978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374098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965075" y="22774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293978" y="22774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374098" y="22774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5075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9397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37409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965075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93978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374098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965075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293978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374098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965075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29397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837409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965075" y="38221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293978" y="38221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8374098" y="38221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965075" y="41101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293978" y="41101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8374098" y="41101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65075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293978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374098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5075" y="476284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293978" y="476284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8374098" y="476284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288032"/>
          </a:xfr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4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dirty="0" smtClean="0"/>
              <a:t>Video tutorial links: </a:t>
            </a:r>
            <a:r>
              <a:rPr lang="en-GB" dirty="0" smtClean="0">
                <a:hlinkClick r:id="rId2"/>
              </a:rPr>
              <a:t>https://www.youtube.com/watch?list=PLCiOXwirraUDIUDRlk21mH1Y_wCpYaMii&amp;v=KUfPsCJ-zzE</a:t>
            </a:r>
            <a:endParaRPr lang="en-GB" dirty="0"/>
          </a:p>
        </p:txBody>
      </p:sp>
      <p:pic>
        <p:nvPicPr>
          <p:cNvPr id="46" name="Picture 2" descr="C:\Users\cuba\AppData\Local\Microsoft\Windows\Temporary Internet Files\Content.IE5\QJXKWARJ\House_Silhouette_(black)[1].png">
            <a:hlinkClick r:id="rId3" action="ppaction://hlinksldjump" tooltip="Home screen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889" l="125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135" y="116632"/>
            <a:ext cx="420427" cy="39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31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490066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3200" b="1" dirty="0" smtClean="0"/>
              <a:t>2.5 Translators and facilities of languages</a:t>
            </a:r>
            <a:endParaRPr lang="en-GB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510248"/>
              </p:ext>
            </p:extLst>
          </p:nvPr>
        </p:nvGraphicFramePr>
        <p:xfrm>
          <a:off x="179512" y="736808"/>
          <a:ext cx="8784975" cy="5791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62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Specific knowledge required for GCSE Computer Science j276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Need to Revise</a:t>
                      </a:r>
                      <a:endParaRPr lang="en-GB" sz="14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Revised Once</a:t>
                      </a:r>
                      <a:endParaRPr lang="en-GB" sz="14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Got it!</a:t>
                      </a:r>
                      <a:endParaRPr lang="en-GB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/>
                        <a:t>Characteristics and purpose of different levels of programming language, including low level languages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/>
                        <a:t>The purpose of translators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/>
                        <a:t>The characteristics of an assembler, a compiler and an interpreter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Common tools and facilities available in an integrated development environment (IDE): 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editors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error diagnostics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run-time environment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translators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endParaRPr lang="en-GB" sz="1200" b="1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65075" y="119675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93978" y="119675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74098" y="119675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65075" y="155679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293978" y="155679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374098" y="155679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965075" y="188082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293978" y="188082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374098" y="188082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65075" y="220486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93978" y="220486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374098" y="220486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965075" y="252890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293978" y="252890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374098" y="252890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5075" y="285293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93978" y="285293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374098" y="285293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965075" y="317697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93978" y="317697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374098" y="317697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965075" y="35010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293978" y="35010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374098" y="35010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288032"/>
          </a:xfr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4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dirty="0" smtClean="0"/>
              <a:t>Video tutorial links: </a:t>
            </a:r>
            <a:r>
              <a:rPr lang="en-GB" dirty="0" smtClean="0">
                <a:hlinkClick r:id="rId2"/>
              </a:rPr>
              <a:t>https://www.youtube.com/watch?list=PLCiOXwirraUBgpr9LxH3oQhRZ2yhfIhH7&amp;v=piohfOMhb0g</a:t>
            </a:r>
            <a:endParaRPr lang="en-GB" dirty="0"/>
          </a:p>
        </p:txBody>
      </p:sp>
      <p:pic>
        <p:nvPicPr>
          <p:cNvPr id="49" name="Picture 2" descr="C:\Users\cuba\AppData\Local\Microsoft\Windows\Temporary Internet Files\Content.IE5\QJXKWARJ\House_Silhouette_(black)[1].png">
            <a:hlinkClick r:id="rId3" action="ppaction://hlinksldjump" tooltip="Home screen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889" l="125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135" y="116632"/>
            <a:ext cx="420427" cy="39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17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490066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3200" b="1" dirty="0" smtClean="0"/>
              <a:t>2.6 Data representation</a:t>
            </a:r>
            <a:endParaRPr lang="en-GB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244531"/>
              </p:ext>
            </p:extLst>
          </p:nvPr>
        </p:nvGraphicFramePr>
        <p:xfrm>
          <a:off x="179512" y="736808"/>
          <a:ext cx="8784975" cy="582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62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Specific knowledge required for GCSE Computer Science j276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Need to Revise</a:t>
                      </a:r>
                      <a:endParaRPr lang="en-GB" sz="14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Revised Once</a:t>
                      </a:r>
                      <a:endParaRPr lang="en-GB" sz="14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Got it!</a:t>
                      </a:r>
                      <a:endParaRPr lang="en-GB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/>
                        <a:t>Units: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bit, nibble, byte, kilobyte, megabyte, gigabyte, terabyte, petabyte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how data needs to be converted into a binary format to be processed by a computer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Numbers: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how to convert positive denary whole numbers (0–255) into 8 bit binary numbers and vice versa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how to add two 8 bit binary integers and explain overflow errors which may occur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binary shifts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how to convert positive denary whole numbers (0–255) into 2 digit hexadecimal numbers and vice versa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how to convert from binary to hexadecimal equivalents and vice versa 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check digits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Characters: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the use of binary codes to represent characters</a:t>
                      </a:r>
                      <a:endParaRPr lang="en-GB" sz="1200" b="1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the term ‘character-set’</a:t>
                      </a: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the relationship between the number of bits per character in a character set and the number of characters which can be represented (for example ASCII, extended ASCII and Unicode).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65075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9397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7409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65075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29397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37409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965075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29397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37409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65075" y="216946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93978" y="216946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374098" y="216946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965075" y="256611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293978" y="256611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374098" y="256611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5075" y="299695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93978" y="299695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374098" y="299695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965075" y="339360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93978" y="339360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374098" y="339360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965075" y="37890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293978" y="37890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374098" y="37890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965075" y="412206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293978" y="412206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8374098" y="412206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965075" y="447080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293978" y="447080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8374098" y="447080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965075" y="475884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293978" y="475884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8374098" y="475884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65075" y="508518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293978" y="508518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374098" y="508518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5075" y="537321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293978" y="537321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8374098" y="537321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965075" y="587727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293978" y="587727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374098" y="587727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288032"/>
          </a:xfr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47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dirty="0" smtClean="0"/>
              <a:t>Video tutorial links: </a:t>
            </a:r>
            <a:r>
              <a:rPr lang="en-GB" dirty="0" smtClean="0">
                <a:hlinkClick r:id="rId2"/>
              </a:rPr>
              <a:t>http://student.craigndave.org/videos/2-6-data-representation</a:t>
            </a:r>
            <a:r>
              <a:rPr lang="en-GB" dirty="0" smtClean="0"/>
              <a:t> (Videos to come) </a:t>
            </a:r>
            <a:endParaRPr lang="en-GB" dirty="0"/>
          </a:p>
        </p:txBody>
      </p:sp>
      <p:pic>
        <p:nvPicPr>
          <p:cNvPr id="49" name="Picture 2" descr="C:\Users\cuba\AppData\Local\Microsoft\Windows\Temporary Internet Files\Content.IE5\QJXKWARJ\House_Silhouette_(black)[1].png">
            <a:hlinkClick r:id="rId3" action="ppaction://hlinksldjump" tooltip="Home screen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889" l="125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135" y="116632"/>
            <a:ext cx="420427" cy="39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04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490066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3200" b="1" dirty="0" smtClean="0"/>
              <a:t>2.6 Data representation</a:t>
            </a:r>
            <a:endParaRPr lang="en-GB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836527"/>
              </p:ext>
            </p:extLst>
          </p:nvPr>
        </p:nvGraphicFramePr>
        <p:xfrm>
          <a:off x="179512" y="736808"/>
          <a:ext cx="8784975" cy="5029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62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Specific knowledge required for GCSE Computer Science j276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Need to Revise</a:t>
                      </a:r>
                      <a:endParaRPr lang="en-GB" sz="14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Revised Once</a:t>
                      </a:r>
                      <a:endParaRPr lang="en-GB" sz="14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Got it!</a:t>
                      </a:r>
                      <a:endParaRPr lang="en-GB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/>
                        <a:t>Images: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how an image is represented as a series of pixels represented in binary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metadata included in the file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the effect of colour depth and resolution on the size of an image file.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Sound: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how sound can be sampled and stored in digital form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how sampling intervals and other factors affect the size of a sound file and the quality of its playback: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2"/>
                      <a:r>
                        <a:rPr lang="en-GB" sz="1200" dirty="0" smtClean="0"/>
                        <a:t>sample size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2"/>
                      <a:r>
                        <a:rPr lang="en-GB" sz="1200" dirty="0" smtClean="0"/>
                        <a:t>bit rate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2"/>
                      <a:r>
                        <a:rPr lang="en-GB" sz="1200" dirty="0" smtClean="0"/>
                        <a:t>sampling frequency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Compression: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need for compression</a:t>
                      </a:r>
                      <a:endParaRPr lang="en-GB" sz="1200" b="1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types of compression:</a:t>
                      </a: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/>
                        <a:t>lossy</a:t>
                      </a:r>
                      <a:endParaRPr lang="en-GB" sz="1200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lossless</a:t>
                      </a: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65075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9397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7409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65075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29397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37409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965075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29397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37409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65075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93978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374098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965075" y="227687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293978" y="227687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374098" y="227687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5075" y="258675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93978" y="258675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374098" y="258675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965075" y="2996345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93978" y="2996345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374098" y="2996345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965075" y="339178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293978" y="339178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374098" y="339178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965075" y="369541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293978" y="369541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8374098" y="369541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965075" y="399905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293978" y="399905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8374098" y="399905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965075" y="430269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293978" y="430269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8374098" y="430269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65075" y="460632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293978" y="460632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374098" y="460632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5075" y="49099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293978" y="49099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8374098" y="49099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965075" y="551723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293978" y="551723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374098" y="551723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288032"/>
          </a:xfr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47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dirty="0" smtClean="0"/>
              <a:t>Video tutorial links: </a:t>
            </a:r>
            <a:r>
              <a:rPr lang="en-GB" dirty="0" smtClean="0">
                <a:hlinkClick r:id="rId2"/>
              </a:rPr>
              <a:t>http://student.craigndave.org/videos/2-6-data-representation</a:t>
            </a:r>
            <a:r>
              <a:rPr lang="en-GB" dirty="0" smtClean="0"/>
              <a:t> (Videos to come) </a:t>
            </a:r>
            <a:endParaRPr lang="en-GB" dirty="0"/>
          </a:p>
        </p:txBody>
      </p:sp>
      <p:sp>
        <p:nvSpPr>
          <p:cNvPr id="48" name="Rectangle 47"/>
          <p:cNvSpPr/>
          <p:nvPr/>
        </p:nvSpPr>
        <p:spPr>
          <a:xfrm>
            <a:off x="8374098" y="521359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7293978" y="521359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5965075" y="521359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" name="Picture 2" descr="C:\Users\cuba\AppData\Local\Microsoft\Windows\Temporary Internet Files\Content.IE5\QJXKWARJ\House_Silhouette_(black)[1].png">
            <a:hlinkClick r:id="rId3" action="ppaction://hlinksldjump" tooltip="Home screen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889" l="125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135" y="116632"/>
            <a:ext cx="420427" cy="39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62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490066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GB" sz="3200" b="1" dirty="0" smtClean="0"/>
              <a:t>1.1 – Systems Architecture</a:t>
            </a:r>
            <a:endParaRPr lang="en-GB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569921"/>
              </p:ext>
            </p:extLst>
          </p:nvPr>
        </p:nvGraphicFramePr>
        <p:xfrm>
          <a:off x="179512" y="736808"/>
          <a:ext cx="8784975" cy="6004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42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Specific knowledge required for GCSE Computer Science j276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Need to Revise</a:t>
                      </a:r>
                      <a:endParaRPr lang="en-GB" sz="14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Revised Once</a:t>
                      </a:r>
                      <a:endParaRPr lang="en-GB" sz="14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Got it!</a:t>
                      </a:r>
                      <a:endParaRPr lang="en-GB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400" b="1" dirty="0" smtClean="0"/>
                        <a:t>The purpose of the CPU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Von Neumann architecture: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MAR (Memory Address Register)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MDR (Memory Data Register)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Program Counter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Accumulator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Common CPU components and their function: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ALU (Arithmetic Logic Unit)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CU (Control Unit)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Cache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2914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The function of the CPU as fetch and execute instructions stored in memory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How common characteristics of CPUs affect their performance: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clock speed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cache size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number of cores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/>
                        <a:t>Embedded systems: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purpose of embedded systems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examples of embedded systems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65075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9397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7409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65075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29397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37409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965075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29397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37409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65075" y="20608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93978" y="20608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374098" y="20608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965075" y="23488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293978" y="23488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374098" y="23488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5075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9397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37409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965075" y="299695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93978" y="299695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374098" y="299695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965075" y="328498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293978" y="328498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374098" y="328498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965075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29397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837409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965075" y="38610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293978" y="38610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8374098" y="38610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965075" y="42930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293978" y="42930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8374098" y="42930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65075" y="47251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293978" y="47251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374098" y="47251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5075" y="50131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293978" y="50131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8374098" y="50131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965075" y="53012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293978" y="53012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374098" y="53012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965075" y="55892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7293978" y="55892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8374098" y="55892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965075" y="587727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7293978" y="587727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8374098" y="587727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5965075" y="62373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7293978" y="62373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8374098" y="62373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965075" y="65253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7293978" y="65253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8374098" y="65253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288032"/>
          </a:xfrm>
          <a:solidFill>
            <a:schemeClr val="accent6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4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dirty="0" smtClean="0"/>
              <a:t>Video tutorial links: </a:t>
            </a:r>
            <a:r>
              <a:rPr lang="en-GB" dirty="0" smtClean="0">
                <a:hlinkClick r:id="rId2"/>
              </a:rPr>
              <a:t>https://www.youtube.com/watch?list=PLCiOXwirraUCaPt5zN4xJTIgKvzVYWa_5&amp;v=t8H6-anK0t4</a:t>
            </a:r>
            <a:endParaRPr lang="en-GB" dirty="0"/>
          </a:p>
        </p:txBody>
      </p:sp>
      <p:pic>
        <p:nvPicPr>
          <p:cNvPr id="61" name="Picture 2" descr="C:\Users\cuba\AppData\Local\Microsoft\Windows\Temporary Internet Files\Content.IE5\QJXKWARJ\House_Silhouette_(black)[1].png">
            <a:hlinkClick r:id="rId3" action="ppaction://hlinksldjump" tooltip="Home screen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889" l="125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135" y="116632"/>
            <a:ext cx="420427" cy="39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459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490066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GB" sz="3200" b="1" dirty="0" smtClean="0"/>
              <a:t>1.2 Memory </a:t>
            </a:r>
            <a:r>
              <a:rPr lang="en-GB" sz="3200" dirty="0" smtClean="0"/>
              <a:t>and </a:t>
            </a:r>
            <a:r>
              <a:rPr lang="en-GB" sz="3200" b="1" dirty="0" smtClean="0"/>
              <a:t>1.3 Storage</a:t>
            </a:r>
            <a:endParaRPr lang="en-GB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482685"/>
              </p:ext>
            </p:extLst>
          </p:nvPr>
        </p:nvGraphicFramePr>
        <p:xfrm>
          <a:off x="179512" y="736808"/>
          <a:ext cx="8784975" cy="5943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42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Specific knowledge required for GCSE Computer Science j276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Need to Revise</a:t>
                      </a:r>
                      <a:endParaRPr lang="en-GB" sz="14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Revised Once</a:t>
                      </a:r>
                      <a:endParaRPr lang="en-GB" sz="14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Got it!</a:t>
                      </a:r>
                      <a:endParaRPr lang="en-GB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400" b="1" dirty="0" smtClean="0"/>
                        <a:t>The difference between RAM and ROM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The purpose of ROM in a computer system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0"/>
                      <a:r>
                        <a:rPr lang="en-GB" sz="1400" dirty="0" smtClean="0"/>
                        <a:t>The purpose of RAM in a computer system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0"/>
                      <a:r>
                        <a:rPr lang="en-GB" sz="1400" dirty="0" smtClean="0"/>
                        <a:t>The need for virtual memory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0"/>
                      <a:r>
                        <a:rPr lang="en-GB" sz="1400" dirty="0" smtClean="0"/>
                        <a:t>Flash memory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/>
                        <a:t>The need for secondary storage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Data capacity and calculation of data capacity requirements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/>
                        <a:t>Common types of storage: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optical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magnetic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488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solid state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Suitable storage devices and storage media for a given application, and the advantages and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="1" dirty="0" smtClean="0"/>
                        <a:t>disadvantages of these, using characteristics: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capacity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speed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portability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durability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reliability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cost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65075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9397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7409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65075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29397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37409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965075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29397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37409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65075" y="20608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93978" y="20608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374098" y="20608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965075" y="23488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293978" y="23488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374098" y="23488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5075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9397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37409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965075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93978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374098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965075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293978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374098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965075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29397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837409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965075" y="38610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293978" y="38610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8374098" y="38610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965075" y="41490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293978" y="41490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8374098" y="41490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65075" y="450479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293978" y="450479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374098" y="450479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5075" y="494116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293978" y="494116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8374098" y="494116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965075" y="522920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293978" y="522920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374098" y="522920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965075" y="551723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7293978" y="551723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8374098" y="551723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965075" y="580526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7293978" y="580526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8374098" y="580526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5965075" y="616530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7293978" y="616530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8374098" y="616530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965075" y="645333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7293978" y="645333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8374098" y="645333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288032"/>
          </a:xfrm>
          <a:solidFill>
            <a:schemeClr val="accent6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47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dirty="0" smtClean="0"/>
              <a:t>Video tutorial links: Click for </a:t>
            </a:r>
            <a:r>
              <a:rPr lang="en-GB" dirty="0" smtClean="0">
                <a:hlinkClick r:id="rId2"/>
              </a:rPr>
              <a:t>1.2 Memory </a:t>
            </a:r>
            <a:r>
              <a:rPr lang="en-GB" dirty="0" smtClean="0"/>
              <a:t> and </a:t>
            </a:r>
            <a:r>
              <a:rPr lang="en-GB" dirty="0" smtClean="0">
                <a:hlinkClick r:id="rId3"/>
              </a:rPr>
              <a:t>1.3 Storage </a:t>
            </a:r>
            <a:r>
              <a:rPr lang="en-GB" dirty="0" smtClean="0"/>
              <a:t>tutorial video links</a:t>
            </a:r>
            <a:endParaRPr lang="en-GB" dirty="0"/>
          </a:p>
        </p:txBody>
      </p:sp>
      <p:pic>
        <p:nvPicPr>
          <p:cNvPr id="60" name="Picture 2" descr="C:\Users\cuba\AppData\Local\Microsoft\Windows\Temporary Internet Files\Content.IE5\QJXKWARJ\House_Silhouette_(black)[1].png">
            <a:hlinkClick r:id="rId4" action="ppaction://hlinksldjump" tooltip="Home screen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8889" l="125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135" y="116632"/>
            <a:ext cx="420427" cy="39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81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490066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GB" sz="3200" b="1" dirty="0" smtClean="0"/>
              <a:t>1.4 Wired and wireless networks</a:t>
            </a:r>
            <a:endParaRPr lang="en-GB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452284"/>
              </p:ext>
            </p:extLst>
          </p:nvPr>
        </p:nvGraphicFramePr>
        <p:xfrm>
          <a:off x="179512" y="736808"/>
          <a:ext cx="8784975" cy="5913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42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Specific knowledge required for GCSE Computer Science j276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Need to Revise</a:t>
                      </a:r>
                      <a:endParaRPr lang="en-GB" sz="14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Revised Once</a:t>
                      </a:r>
                      <a:endParaRPr lang="en-GB" sz="14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Got it!</a:t>
                      </a:r>
                      <a:endParaRPr lang="en-GB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400" b="1" dirty="0" smtClean="0"/>
                        <a:t>Types of networks: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LAN (Local Area Network)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WAN (Wide Area Network)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/>
                        <a:t>Factors that affect the performance of networks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/>
                        <a:t>The different roles of computers in a client-server and a peer-to-peer network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/>
                        <a:t>The hardware needed to connect stand-alone computers into a Local Area Network: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wireless access points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routers/switches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NIC (Network Interface Controller/Card)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transmission media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488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/>
                        <a:t>The internet as a worldwide collection of computer networks: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DNS (Domain Name Server)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hosting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the cloud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/>
                        <a:t>The concept of virtual networks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65075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9397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7409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65075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29397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37409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965075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29397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37409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65075" y="20608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93978" y="20608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374098" y="20608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965075" y="23488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293978" y="23488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374098" y="23488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5075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9397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37409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965075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93978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374098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965075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293978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374098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965075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29397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837409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965075" y="38610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293978" y="38610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8374098" y="38610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965075" y="41490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293978" y="41490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8374098" y="41490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65075" y="450479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293978" y="450479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374098" y="450479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5075" y="494116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293978" y="494116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8374098" y="494116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965075" y="522920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293978" y="522920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374098" y="522920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965075" y="551723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7293978" y="551723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8374098" y="551723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965075" y="580526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7293978" y="580526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8374098" y="580526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288032"/>
          </a:xfrm>
          <a:solidFill>
            <a:schemeClr val="accent6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4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dirty="0" smtClean="0"/>
              <a:t>Video tutorial links: </a:t>
            </a:r>
            <a:r>
              <a:rPr lang="en-GB" dirty="0" smtClean="0">
                <a:hlinkClick r:id="rId2"/>
              </a:rPr>
              <a:t>https://www.youtube.com/watch?list=PLCiOXwirraUCTooN8MYg4RDWF3FUC7JBU&amp;v=ZAMbMcYqK_0</a:t>
            </a:r>
            <a:endParaRPr lang="en-GB" dirty="0"/>
          </a:p>
        </p:txBody>
      </p:sp>
      <p:pic>
        <p:nvPicPr>
          <p:cNvPr id="61" name="Picture 2" descr="C:\Users\cuba\AppData\Local\Microsoft\Windows\Temporary Internet Files\Content.IE5\QJXKWARJ\House_Silhouette_(black)[1].png">
            <a:hlinkClick r:id="rId3" action="ppaction://hlinksldjump" tooltip="Home screen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889" l="125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135" y="116632"/>
            <a:ext cx="420427" cy="39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62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490066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GB" sz="3200" b="1" dirty="0" smtClean="0"/>
              <a:t>1.5 Network topologies, protocols and layers</a:t>
            </a:r>
            <a:endParaRPr lang="en-GB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553922"/>
              </p:ext>
            </p:extLst>
          </p:nvPr>
        </p:nvGraphicFramePr>
        <p:xfrm>
          <a:off x="179512" y="736808"/>
          <a:ext cx="8784975" cy="5791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42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Specific knowledge required for GCSE Computer Science j276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Need to Revise</a:t>
                      </a:r>
                      <a:endParaRPr lang="en-GB" sz="14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Revised Once</a:t>
                      </a:r>
                      <a:endParaRPr lang="en-GB" sz="14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Got it!</a:t>
                      </a:r>
                      <a:endParaRPr lang="en-GB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400" b="1" dirty="0" smtClean="0"/>
                        <a:t>Star and mesh network topologies 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r>
                        <a:rPr lang="en-GB" sz="1400" b="1" dirty="0" err="1" smtClean="0"/>
                        <a:t>Wifi</a:t>
                      </a:r>
                      <a:r>
                        <a:rPr lang="en-GB" sz="1400" b="1" dirty="0" smtClean="0"/>
                        <a:t>: 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frequency and channels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encryption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/>
                        <a:t>Ethernet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/>
                        <a:t>The uses of IP addressing, MAC addressing, and protocols including: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TCP/IP (Transmission Control Protocol/Internet Protocol)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HTTP (Hyper Text Transfer Protocol)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HTTPS (Hyper Text Transfer Protocol Secure)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FTP (File Transfer Protocol)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48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POP (Post Office Protocol)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IMAP (Internet Message Access Protocol)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SMTP (Simple Mail Transfer Protocol)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the concept of layers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r>
                        <a:rPr lang="en-GB" sz="1400" dirty="0" smtClean="0"/>
                        <a:t>packet switching.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6420">
                <a:tc>
                  <a:txBody>
                    <a:bodyPr/>
                    <a:lstStyle/>
                    <a:p>
                      <a:pPr lvl="1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65075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9397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7409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65075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29397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37409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965075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29397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37409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65075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93978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374098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965075" y="227687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293978" y="227687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374098" y="227687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5075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9397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37409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965075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93978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374098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965075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293978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374098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965075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29397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837409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965075" y="38610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293978" y="38610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8374098" y="386104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965075" y="41490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293978" y="41490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8374098" y="414908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65075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293978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374098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5075" y="477139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293978" y="477139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8374098" y="477139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965075" y="508518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293978" y="508518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374098" y="508518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965075" y="537321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7293978" y="537321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8374098" y="537321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288032"/>
          </a:xfrm>
          <a:solidFill>
            <a:schemeClr val="accent6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4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dirty="0" smtClean="0"/>
              <a:t>Video tutorial links: </a:t>
            </a:r>
            <a:r>
              <a:rPr lang="en-GB" dirty="0" smtClean="0">
                <a:hlinkClick r:id="rId2"/>
              </a:rPr>
              <a:t>https://www.youtube.com/watch?list=PLCiOXwirraUCzDEOPQiBSLlPTkDfFBiOO&amp;v=_vW3PeQ0XYc</a:t>
            </a:r>
            <a:endParaRPr lang="en-GB" dirty="0"/>
          </a:p>
        </p:txBody>
      </p:sp>
      <p:pic>
        <p:nvPicPr>
          <p:cNvPr id="61" name="Picture 2" descr="C:\Users\cuba\AppData\Local\Microsoft\Windows\Temporary Internet Files\Content.IE5\QJXKWARJ\House_Silhouette_(black)[1].png">
            <a:hlinkClick r:id="rId3" action="ppaction://hlinksldjump" tooltip="Home screen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889" l="125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135" y="116632"/>
            <a:ext cx="420427" cy="39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92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490066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GB" sz="3200" b="1" dirty="0" smtClean="0"/>
              <a:t>1.6 System security</a:t>
            </a:r>
            <a:endParaRPr lang="en-GB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399991"/>
              </p:ext>
            </p:extLst>
          </p:nvPr>
        </p:nvGraphicFramePr>
        <p:xfrm>
          <a:off x="179512" y="736808"/>
          <a:ext cx="8784975" cy="6096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62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Specific knowledge required for GCSE Computer Science j276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Need to Revise</a:t>
                      </a:r>
                      <a:endParaRPr lang="en-GB" sz="14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Revised Once</a:t>
                      </a:r>
                      <a:endParaRPr lang="en-GB" sz="14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Got it!</a:t>
                      </a:r>
                      <a:endParaRPr lang="en-GB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/>
                        <a:t>Forms of attack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Threats posed to networks: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malware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phishing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people as the ‘weak point’ in secure systems (social engineering)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brute force attacks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denial of service attacks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data interception and theft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the concept of SQL injection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poor network policy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Identifying and preventing vulnerabilities: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penetration 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network forensics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network policies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anti-malware software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firewalls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user access levels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passwords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encryption. </a:t>
                      </a: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65075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9397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7409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65075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29397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37409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965075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29397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37409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65075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93978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374098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965075" y="22774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293978" y="22774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374098" y="22774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5075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9397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37409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965075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93978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374098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965075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293978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374098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965075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29397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837409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965075" y="38221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293978" y="38221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8374098" y="38221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965075" y="41101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293978" y="41101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8374098" y="41101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65075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293978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374098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5075" y="476284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293978" y="476284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8374098" y="476284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965075" y="50508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293978" y="50508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374098" y="50508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965075" y="53389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7293978" y="53389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8374098" y="53389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965075" y="562694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7293978" y="562694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8374098" y="562694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5965075" y="598698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7293978" y="598698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8374098" y="598698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965075" y="6275015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7293978" y="6275015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8374098" y="6275015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288032"/>
          </a:xfrm>
          <a:solidFill>
            <a:schemeClr val="accent6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4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dirty="0" smtClean="0"/>
              <a:t>Video tutorial links:</a:t>
            </a:r>
            <a:r>
              <a:rPr lang="en-GB" dirty="0" smtClean="0">
                <a:hlinkClick r:id="rId2"/>
              </a:rPr>
              <a:t> https://www.youtube.com/watch?list=PLCiOXwirraUBmdNk9YTirPOmCc-J3KP4W&amp;v=v6Qgr1wT4uE</a:t>
            </a:r>
            <a:endParaRPr lang="en-GB" dirty="0"/>
          </a:p>
        </p:txBody>
      </p:sp>
      <p:sp>
        <p:nvSpPr>
          <p:cNvPr id="60" name="Rectangle 59"/>
          <p:cNvSpPr/>
          <p:nvPr/>
        </p:nvSpPr>
        <p:spPr>
          <a:xfrm>
            <a:off x="5965075" y="659735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7293978" y="659735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8374098" y="659735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4" name="Picture 2" descr="C:\Users\cuba\AppData\Local\Microsoft\Windows\Temporary Internet Files\Content.IE5\QJXKWARJ\House_Silhouette_(black)[1].png">
            <a:hlinkClick r:id="rId3" action="ppaction://hlinksldjump" tooltip="Home screen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889" l="125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135" y="116632"/>
            <a:ext cx="420427" cy="39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09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490066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GB" sz="3200" b="1" dirty="0" smtClean="0"/>
              <a:t>1.7 Systems software</a:t>
            </a:r>
            <a:endParaRPr lang="en-GB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49386"/>
              </p:ext>
            </p:extLst>
          </p:nvPr>
        </p:nvGraphicFramePr>
        <p:xfrm>
          <a:off x="179512" y="736808"/>
          <a:ext cx="8784975" cy="6096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62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Specific knowledge required for GCSE Computer Science j276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Need to Revise</a:t>
                      </a:r>
                      <a:endParaRPr lang="en-GB" sz="14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Revised Once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Got it!</a:t>
                      </a:r>
                      <a:endParaRPr lang="en-GB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/>
                        <a:t>The purpose and functionality of systems software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Operating systems: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user interface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memory management/multitasking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peripheral management and drivers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user management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file management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Utility system software: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encryption software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defragmentation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data compression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the role and methods of backup: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2"/>
                      <a:r>
                        <a:rPr lang="en-GB" sz="1200" dirty="0" smtClean="0"/>
                        <a:t>full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2"/>
                      <a:r>
                        <a:rPr lang="en-GB" sz="1200" dirty="0" smtClean="0"/>
                        <a:t>incremental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65075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9397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7409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65075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29397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37409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965075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29397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37409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65075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93978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374098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965075" y="22774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293978" y="22774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374098" y="22774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5075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9397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37409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965075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93978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374098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965075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293978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374098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965075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29397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837409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965075" y="38221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293978" y="38221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8374098" y="38221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965075" y="41101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293978" y="41101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8374098" y="41101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65075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293978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374098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5075" y="476284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293978" y="476284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8374098" y="476284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965075" y="50508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293978" y="50508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374098" y="50508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288032"/>
          </a:xfrm>
          <a:solidFill>
            <a:schemeClr val="accent6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4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dirty="0" smtClean="0"/>
              <a:t>Video tutorial links:  </a:t>
            </a:r>
            <a:r>
              <a:rPr lang="en-GB" dirty="0" smtClean="0">
                <a:hlinkClick r:id="rId2"/>
              </a:rPr>
              <a:t>https://www.youtube.com/watch?list=PLCiOXwirraUCX30hYq0CvNt47_ZTPMqcj&amp;v=dJH_ev7DR5I</a:t>
            </a:r>
            <a:endParaRPr lang="en-GB" dirty="0"/>
          </a:p>
        </p:txBody>
      </p:sp>
      <p:pic>
        <p:nvPicPr>
          <p:cNvPr id="64" name="Picture 2" descr="C:\Users\cuba\AppData\Local\Microsoft\Windows\Temporary Internet Files\Content.IE5\QJXKWARJ\House_Silhouette_(black)[1].png">
            <a:hlinkClick r:id="rId3" action="ppaction://hlinksldjump" tooltip="Home screen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889" l="125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135" y="116632"/>
            <a:ext cx="420427" cy="39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337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490066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GB" sz="2800" b="1" dirty="0" smtClean="0"/>
              <a:t>1.8 Ethical, legal, cultural and environmental concerns</a:t>
            </a:r>
            <a:endParaRPr lang="en-GB" sz="2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214527"/>
              </p:ext>
            </p:extLst>
          </p:nvPr>
        </p:nvGraphicFramePr>
        <p:xfrm>
          <a:off x="179512" y="736808"/>
          <a:ext cx="8784975" cy="5638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62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Specific knowledge required for GCSE Computer Science j276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Need to Revise</a:t>
                      </a:r>
                      <a:endParaRPr lang="en-GB" sz="14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Revised Once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Got it!</a:t>
                      </a:r>
                      <a:endParaRPr lang="en-GB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/>
                        <a:t>How to investigate and discuss Computer Science technologies while considering: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ethical issues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legal issues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cultural issues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environmental issues.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privacy issues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How key stakeholders are affected by technologies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How key stakeholders are affected by technologies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Cultural implications of Computer Science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Open source vs proprietary software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Legislation relevant to Computer Science: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The Data Protection Act 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Computer Misuse Act 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Copyright Designs and Patents Act 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Creative Commons Licensing</a:t>
                      </a: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Freedom of Information Act 2000.</a:t>
                      </a: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65075" y="119675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93978" y="119675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74098" y="119675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965075" y="15577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293978" y="1526445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378780" y="1526445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65075" y="186134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93978" y="183291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374098" y="183228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965075" y="216495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293978" y="213938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374098" y="213812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5075" y="246856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93978" y="244585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374098" y="244397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965075" y="277216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93978" y="275232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374098" y="274981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965075" y="3075775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293978" y="305880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374098" y="3055655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965075" y="337938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293978" y="336527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8374098" y="336149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965075" y="368298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293978" y="367174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8374098" y="366733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965075" y="39865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293978" y="397821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8374098" y="397318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65075" y="429020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293978" y="428468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374098" y="4279023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5075" y="459381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293978" y="4591155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8374098" y="4584865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965075" y="489741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293978" y="489762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374098" y="489070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288032"/>
          </a:xfrm>
          <a:solidFill>
            <a:schemeClr val="accent6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4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dirty="0" smtClean="0"/>
              <a:t>Video tutorial links:  </a:t>
            </a:r>
            <a:r>
              <a:rPr lang="en-GB" dirty="0" smtClean="0">
                <a:hlinkClick r:id="rId2"/>
              </a:rPr>
              <a:t>https://www.youtube.com/watch?list=PLCiOXwirraUCHoD2tVSJ6ZmnHUayVr3WT&amp;v=A_6NfRS3nt0</a:t>
            </a:r>
            <a:endParaRPr lang="en-GB" dirty="0"/>
          </a:p>
        </p:txBody>
      </p:sp>
      <p:sp>
        <p:nvSpPr>
          <p:cNvPr id="48" name="Rectangle 47"/>
          <p:cNvSpPr/>
          <p:nvPr/>
        </p:nvSpPr>
        <p:spPr>
          <a:xfrm>
            <a:off x="5965075" y="520102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7293978" y="520409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8374098" y="519654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965075" y="550463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7293978" y="551056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8374098" y="550239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5965075" y="580823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7293978" y="581704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8374098" y="580823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8" name="Picture 2" descr="C:\Users\cuba\AppData\Local\Microsoft\Windows\Temporary Internet Files\Content.IE5\QJXKWARJ\House_Silhouette_(black)[1].png">
            <a:hlinkClick r:id="rId3" action="ppaction://hlinksldjump" tooltip="Home screen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889" l="125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116632"/>
            <a:ext cx="420427" cy="39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7246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490066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3200" b="1" dirty="0" smtClean="0"/>
              <a:t>2.1 Algorithms</a:t>
            </a:r>
            <a:endParaRPr lang="en-GB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893630"/>
              </p:ext>
            </p:extLst>
          </p:nvPr>
        </p:nvGraphicFramePr>
        <p:xfrm>
          <a:off x="179512" y="736808"/>
          <a:ext cx="8784975" cy="6096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62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Specific knowledge required for GCSE Computer Science j276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Need to Revise</a:t>
                      </a:r>
                      <a:endParaRPr lang="en-GB" sz="14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Revised Once</a:t>
                      </a:r>
                      <a:endParaRPr lang="en-GB" sz="14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Got it!</a:t>
                      </a:r>
                      <a:endParaRPr lang="en-GB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/>
                        <a:t>Computational thinking: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abstraction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decomposition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algorithmic thinking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Standard searching algorithms: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binary search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linear search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Standard sorting algorithms: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bubble sort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merge sort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insertion sort</a:t>
                      </a:r>
                      <a:endParaRPr lang="en-GB" sz="12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0"/>
                      <a:r>
                        <a:rPr lang="en-GB" sz="1200" b="1" dirty="0" smtClean="0"/>
                        <a:t>How to produce algorithms using: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pseudocode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lvl="1"/>
                      <a:r>
                        <a:rPr lang="en-GB" sz="1200" dirty="0" smtClean="0"/>
                        <a:t>using flow diagrams 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Interpret, correct or complete algorithms</a:t>
                      </a: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662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65075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9397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374098" y="1101711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65075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29397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374098" y="14127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965075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29397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374098" y="1700808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965075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93978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8374098" y="198884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965075" y="22774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293978" y="22774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374098" y="22774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965075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9397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374098" y="26369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965075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293978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8374098" y="2924944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965075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293978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8374098" y="321297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965075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29397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8374098" y="354539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965075" y="38221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293978" y="38221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8374098" y="3822130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965075" y="41101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293978" y="41101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8374098" y="411016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65075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293978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8374098" y="4437112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5075" y="476284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293978" y="476284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8374098" y="4762847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965075" y="50508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293978" y="50508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374098" y="5050879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288032"/>
          </a:xfr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4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dirty="0" smtClean="0"/>
              <a:t>Video tutorial links:  </a:t>
            </a:r>
            <a:r>
              <a:rPr lang="en-GB" dirty="0" smtClean="0">
                <a:hlinkClick r:id="rId2"/>
              </a:rPr>
              <a:t>https://www.youtube.com/watch?list=PLCiOXwirraUAf7ueVPl99gktxzJNEIyCC&amp;v=TVUvDdpmI70</a:t>
            </a:r>
            <a:endParaRPr lang="en-GB" dirty="0"/>
          </a:p>
        </p:txBody>
      </p:sp>
      <p:sp>
        <p:nvSpPr>
          <p:cNvPr id="48" name="Rectangle 47"/>
          <p:cNvSpPr/>
          <p:nvPr/>
        </p:nvSpPr>
        <p:spPr>
          <a:xfrm>
            <a:off x="5965075" y="537321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7293978" y="537321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8374098" y="5373216"/>
            <a:ext cx="216024" cy="21602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2" name="Picture 2" descr="C:\Users\cuba\AppData\Local\Microsoft\Windows\Temporary Internet Files\Content.IE5\QJXKWARJ\House_Silhouette_(black)[1].png">
            <a:hlinkClick r:id="rId3" action="ppaction://hlinksldjump" tooltip="Home screen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889" l="125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135" y="116632"/>
            <a:ext cx="420427" cy="39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316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6152</TotalTime>
  <Words>1606</Words>
  <Application>Microsoft Office PowerPoint</Application>
  <PresentationFormat>On-screen Show (4:3)</PresentationFormat>
  <Paragraphs>333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Office Theme</vt:lpstr>
      <vt:lpstr>OCR GCSE Computer Science Revision Checklist</vt:lpstr>
      <vt:lpstr>1.1 – Systems Architecture</vt:lpstr>
      <vt:lpstr>1.2 Memory and 1.3 Storage</vt:lpstr>
      <vt:lpstr>1.4 Wired and wireless networks</vt:lpstr>
      <vt:lpstr>1.5 Network topologies, protocols and layers</vt:lpstr>
      <vt:lpstr>1.6 System security</vt:lpstr>
      <vt:lpstr>1.7 Systems software</vt:lpstr>
      <vt:lpstr>1.8 Ethical, legal, cultural and environmental concerns</vt:lpstr>
      <vt:lpstr>2.1 Algorithms</vt:lpstr>
      <vt:lpstr>2.2 Programming techniques</vt:lpstr>
      <vt:lpstr>2.2 Programming techniques</vt:lpstr>
      <vt:lpstr>2.3 Producing robust programs</vt:lpstr>
      <vt:lpstr>2.4 Computational logic</vt:lpstr>
      <vt:lpstr>2.5 Translators and facilities of languages</vt:lpstr>
      <vt:lpstr>2.6 Data representation</vt:lpstr>
      <vt:lpstr>2.6 Data representation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OCR GCSE Computer Science Revision Checklist</dc:title>
  <dc:creator>C Tyldesley</dc:creator>
  <cp:lastModifiedBy>C Tyldesley</cp:lastModifiedBy>
  <cp:revision>2</cp:revision>
  <cp:lastPrinted>2019-03-01T08:05:30Z</cp:lastPrinted>
  <dcterms:modified xsi:type="dcterms:W3CDTF">2019-03-05T14:37:22Z</dcterms:modified>
</cp:coreProperties>
</file>