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7675" cy="9926638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4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8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71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8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2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1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4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1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9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1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8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5AB9-4129-400F-975A-3F79D78178F9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0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5" Type="http://schemas.openxmlformats.org/officeDocument/2006/relationships/hyperlink" Target="http://student.craigndave.org/gcse-videos" TargetMode="Externa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DRk5TlB2ulS3V2-0tB3vcS&amp;v=AaLk_fEVCIY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DRk5TlB2ulS3V2-0tB3vcS&amp;v=AaLk_fEVCIY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D62R4SNX3Uud5y4dIDIh1P&amp;v=JyIki33P9g0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DIUDRlk21mH1Y_wCpYaMii&amp;v=KUfPsCJ-zz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Bgpr9LxH3oQhRZ2yhfIhH7&amp;v=piohfOMhb0g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://student.craigndave.org/videos/2-6-data-representation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://student.craigndave.org/videos/2-6-data-representation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aPt5zN4xJTIgKvzVYWa_5&amp;v=t8H6-anK0t4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list=PLCiOXwirraUChgyc-hjULmKpPF5tlx5q8&amp;v=w_0A3EWolU4" TargetMode="External"/><Relationship Id="rId2" Type="http://schemas.openxmlformats.org/officeDocument/2006/relationships/hyperlink" Target="https://www.youtube.com/watch?list=PLCiOXwirraUAdlM_GGdtBSc3ejRtWHxyQ&amp;v=tsH7IGcWSLg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TooN8MYg4RDWF3FUC7JBU&amp;v=ZAMbMcYqK_0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zDEOPQiBSLlPTkDfFBiOO&amp;v=_vW3PeQ0XYc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BmdNk9YTirPOmCc-J3KP4W&amp;v=v6Qgr1wT4u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X30hYq0CvNt47_ZTPMqcj&amp;v=dJH_ev7DR5I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HoD2tVSJ6ZmnHUayVr3WT&amp;v=A_6NfRS3nt0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Af7ueVPl99gktxzJNEIyCC&amp;v=TVUvDdpmI70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50746" cy="7200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OCR GCSE Computer Science Revision Checklist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4464496" cy="936104"/>
          </a:xfr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600" b="1" dirty="0">
                <a:solidFill>
                  <a:schemeClr val="tx1"/>
                </a:solidFill>
              </a:rPr>
              <a:t>OCR </a:t>
            </a:r>
            <a:r>
              <a:rPr lang="en-GB" sz="1600" b="1" dirty="0" smtClean="0">
                <a:solidFill>
                  <a:schemeClr val="tx1"/>
                </a:solidFill>
              </a:rPr>
              <a:t>Component 01 </a:t>
            </a:r>
          </a:p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Computing Systems</a:t>
            </a:r>
          </a:p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bg1"/>
                </a:solidFill>
              </a:rPr>
              <a:t>80 marks – 1 hour and 30 minutes, Written paper </a:t>
            </a:r>
          </a:p>
          <a:p>
            <a:pPr>
              <a:spcBef>
                <a:spcPts val="0"/>
              </a:spcBef>
            </a:pPr>
            <a:r>
              <a:rPr lang="en-GB" sz="1200" b="1" dirty="0" smtClean="0">
                <a:solidFill>
                  <a:schemeClr val="bg1"/>
                </a:solidFill>
              </a:rPr>
              <a:t>(no calculators allowed)</a:t>
            </a:r>
          </a:p>
          <a:p>
            <a:pPr>
              <a:spcBef>
                <a:spcPts val="0"/>
              </a:spcBef>
            </a:pP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29758" y="903040"/>
            <a:ext cx="4428492" cy="93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b="1" dirty="0">
                <a:solidFill>
                  <a:schemeClr val="tx1"/>
                </a:solidFill>
              </a:rPr>
              <a:t>OCR </a:t>
            </a:r>
            <a:r>
              <a:rPr lang="en-GB" sz="6400" b="1" dirty="0" smtClean="0">
                <a:solidFill>
                  <a:schemeClr val="tx1"/>
                </a:solidFill>
              </a:rPr>
              <a:t>Component 02</a:t>
            </a:r>
          </a:p>
          <a:p>
            <a:r>
              <a:rPr lang="en-GB" sz="5600" b="1" dirty="0">
                <a:solidFill>
                  <a:schemeClr val="accent3">
                    <a:lumMod val="50000"/>
                  </a:schemeClr>
                </a:solidFill>
              </a:rPr>
              <a:t>Computational Thinking, Algorithms &amp; </a:t>
            </a:r>
            <a:r>
              <a:rPr lang="en-GB" sz="5600" b="1" dirty="0" smtClean="0">
                <a:solidFill>
                  <a:schemeClr val="accent3">
                    <a:lumMod val="50000"/>
                  </a:schemeClr>
                </a:solidFill>
              </a:rPr>
              <a:t>Programming</a:t>
            </a:r>
          </a:p>
          <a:p>
            <a:r>
              <a:rPr lang="en-GB" sz="5600" b="1" dirty="0" smtClean="0">
                <a:solidFill>
                  <a:schemeClr val="bg1"/>
                </a:solidFill>
              </a:rPr>
              <a:t>80 marks – 1 hour and 30 minutes, Written paper </a:t>
            </a:r>
          </a:p>
          <a:p>
            <a:r>
              <a:rPr lang="en-GB" sz="4800" b="1" dirty="0">
                <a:solidFill>
                  <a:schemeClr val="bg1"/>
                </a:solidFill>
              </a:rPr>
              <a:t>(</a:t>
            </a:r>
            <a:r>
              <a:rPr lang="en-GB" sz="4800" b="1" dirty="0" smtClean="0">
                <a:solidFill>
                  <a:schemeClr val="bg1"/>
                </a:solidFill>
              </a:rPr>
              <a:t>no calculators allowed)</a:t>
            </a:r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07504" y="1940664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1.1 </a:t>
            </a:r>
            <a:r>
              <a:rPr lang="en-GB" dirty="0"/>
              <a:t>– Systems </a:t>
            </a:r>
            <a:r>
              <a:rPr lang="en-GB" dirty="0" smtClean="0"/>
              <a:t>Architecture</a:t>
            </a:r>
            <a:endParaRPr lang="en-GB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07504" y="2405836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1.2 </a:t>
            </a:r>
            <a:r>
              <a:rPr lang="en-GB" dirty="0"/>
              <a:t>– Memory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504" y="2871008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1.3 </a:t>
            </a:r>
            <a:r>
              <a:rPr lang="en-GB" dirty="0"/>
              <a:t>– </a:t>
            </a:r>
            <a:r>
              <a:rPr lang="en-GB" dirty="0" smtClean="0"/>
              <a:t>Storage</a:t>
            </a:r>
            <a:endParaRPr lang="en-GB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07504" y="3336180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1.4 </a:t>
            </a:r>
            <a:r>
              <a:rPr lang="en-GB" dirty="0"/>
              <a:t>– Wired &amp; Wireless Networks</a:t>
            </a: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107504" y="3801352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1.5 – Network Topologies, Protocols &amp; Layers</a:t>
            </a:r>
            <a:endParaRPr lang="en-GB" dirty="0"/>
          </a:p>
        </p:txBody>
      </p:sp>
      <p:sp>
        <p:nvSpPr>
          <p:cNvPr id="10" name="TextBox 9">
            <a:hlinkClick r:id="rId6" action="ppaction://hlinksldjump"/>
          </p:cNvPr>
          <p:cNvSpPr txBox="1"/>
          <p:nvPr/>
        </p:nvSpPr>
        <p:spPr>
          <a:xfrm>
            <a:off x="107504" y="4266524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1.6 </a:t>
            </a:r>
            <a:r>
              <a:rPr lang="en-GB" dirty="0"/>
              <a:t>– Systems security</a:t>
            </a:r>
          </a:p>
        </p:txBody>
      </p:sp>
      <p:sp>
        <p:nvSpPr>
          <p:cNvPr id="11" name="TextBox 10">
            <a:hlinkClick r:id="rId7" action="ppaction://hlinksldjump"/>
          </p:cNvPr>
          <p:cNvSpPr txBox="1"/>
          <p:nvPr/>
        </p:nvSpPr>
        <p:spPr>
          <a:xfrm>
            <a:off x="107504" y="4731696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1.7 </a:t>
            </a:r>
            <a:r>
              <a:rPr lang="en-GB" dirty="0"/>
              <a:t>– Systems Software</a:t>
            </a:r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112992" y="5196872"/>
            <a:ext cx="446449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1.8 </a:t>
            </a:r>
            <a:r>
              <a:rPr lang="es-ES" dirty="0"/>
              <a:t>– </a:t>
            </a:r>
            <a:r>
              <a:rPr lang="es-ES" dirty="0" err="1"/>
              <a:t>Ethical</a:t>
            </a:r>
            <a:r>
              <a:rPr lang="es-ES" dirty="0"/>
              <a:t>, Legal, Cultural &amp; </a:t>
            </a:r>
            <a:r>
              <a:rPr lang="es-ES" dirty="0" err="1"/>
              <a:t>Environmental</a:t>
            </a:r>
            <a:r>
              <a:rPr lang="es-ES" dirty="0"/>
              <a:t> </a:t>
            </a:r>
            <a:r>
              <a:rPr lang="es-ES" dirty="0" err="1"/>
              <a:t>Concerns</a:t>
            </a:r>
            <a:endParaRPr lang="es-ES" dirty="0"/>
          </a:p>
        </p:txBody>
      </p:sp>
      <p:sp>
        <p:nvSpPr>
          <p:cNvPr id="13" name="TextBox 12">
            <a:hlinkClick r:id="rId9" action="ppaction://hlinksldjump"/>
          </p:cNvPr>
          <p:cNvSpPr txBox="1"/>
          <p:nvPr/>
        </p:nvSpPr>
        <p:spPr>
          <a:xfrm>
            <a:off x="4629758" y="1930249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2.1 </a:t>
            </a:r>
            <a:r>
              <a:rPr lang="en-GB" dirty="0"/>
              <a:t>– Algorithms</a:t>
            </a:r>
          </a:p>
        </p:txBody>
      </p:sp>
      <p:sp>
        <p:nvSpPr>
          <p:cNvPr id="14" name="TextBox 13">
            <a:hlinkClick r:id="rId10" action="ppaction://hlinksldjump"/>
          </p:cNvPr>
          <p:cNvSpPr txBox="1"/>
          <p:nvPr/>
        </p:nvSpPr>
        <p:spPr>
          <a:xfrm>
            <a:off x="4629758" y="2390686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2.2 </a:t>
            </a:r>
            <a:r>
              <a:rPr lang="en-GB" dirty="0"/>
              <a:t>– Programming Techniques</a:t>
            </a:r>
          </a:p>
        </p:txBody>
      </p:sp>
      <p:sp>
        <p:nvSpPr>
          <p:cNvPr id="15" name="TextBox 14">
            <a:hlinkClick r:id="rId11" action="ppaction://hlinksldjump"/>
          </p:cNvPr>
          <p:cNvSpPr txBox="1"/>
          <p:nvPr/>
        </p:nvSpPr>
        <p:spPr>
          <a:xfrm>
            <a:off x="4629758" y="2851123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2.3 </a:t>
            </a:r>
            <a:r>
              <a:rPr lang="en-GB" dirty="0"/>
              <a:t>– Producing Robust Programs</a:t>
            </a:r>
          </a:p>
        </p:txBody>
      </p:sp>
      <p:sp>
        <p:nvSpPr>
          <p:cNvPr id="16" name="TextBox 15">
            <a:hlinkClick r:id="rId12" action="ppaction://hlinksldjump"/>
          </p:cNvPr>
          <p:cNvSpPr txBox="1"/>
          <p:nvPr/>
        </p:nvSpPr>
        <p:spPr>
          <a:xfrm>
            <a:off x="4629758" y="3311560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2.4 </a:t>
            </a:r>
            <a:r>
              <a:rPr lang="en-GB" dirty="0"/>
              <a:t>– Computational Logic</a:t>
            </a:r>
          </a:p>
        </p:txBody>
      </p:sp>
      <p:sp>
        <p:nvSpPr>
          <p:cNvPr id="17" name="TextBox 16">
            <a:hlinkClick r:id="rId13" action="ppaction://hlinksldjump"/>
          </p:cNvPr>
          <p:cNvSpPr txBox="1"/>
          <p:nvPr/>
        </p:nvSpPr>
        <p:spPr>
          <a:xfrm>
            <a:off x="4629758" y="3771997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2.5 </a:t>
            </a:r>
            <a:r>
              <a:rPr lang="en-GB" dirty="0"/>
              <a:t>– Translators &amp; Facilities of Languages</a:t>
            </a:r>
          </a:p>
        </p:txBody>
      </p:sp>
      <p:sp>
        <p:nvSpPr>
          <p:cNvPr id="18" name="TextBox 17">
            <a:hlinkClick r:id="rId14" action="ppaction://hlinksldjump"/>
          </p:cNvPr>
          <p:cNvSpPr txBox="1"/>
          <p:nvPr/>
        </p:nvSpPr>
        <p:spPr>
          <a:xfrm>
            <a:off x="4629758" y="4232431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2.6 </a:t>
            </a:r>
            <a:r>
              <a:rPr lang="en-GB" dirty="0"/>
              <a:t>– Data Representation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504" y="6309320"/>
            <a:ext cx="8950746" cy="3385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Credits: </a:t>
            </a:r>
          </a:p>
          <a:p>
            <a:pPr marL="228600" indent="-228600">
              <a:buAutoNum type="arabicPeriod"/>
            </a:pPr>
            <a:r>
              <a:rPr lang="en-GB" sz="800" dirty="0" smtClean="0"/>
              <a:t>Video </a:t>
            </a:r>
            <a:r>
              <a:rPr lang="en-GB" sz="800" dirty="0" smtClean="0"/>
              <a:t>tutorial links  from </a:t>
            </a:r>
            <a:r>
              <a:rPr lang="en-GB" sz="800" dirty="0" smtClean="0">
                <a:hlinkClick r:id="rId15"/>
              </a:rPr>
              <a:t>craigndave.org  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0299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2.2 Programming techniques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48833"/>
              </p:ext>
            </p:extLst>
          </p:nvPr>
        </p:nvGraphicFramePr>
        <p:xfrm>
          <a:off x="179512" y="736808"/>
          <a:ext cx="8784975" cy="518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use of variables, constants, operators, inputs, outputs and assignments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use of the three basic programming constructs used to control the flow of a program: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sequence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selection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iteration (count and condition controlled loops)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use of basic string manipulation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use of basic file handling operations: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open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read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write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close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use of records to store data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use of SQL to search for data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use of arrays (or equivalent) when solving problems, including both one and two dimensional arrays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8448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8448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8448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1474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1474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1474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4500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4500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4500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7526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7526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7526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0552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0552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0552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3578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3578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3578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660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660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660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39630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39630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39630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2656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2656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2656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56825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56825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56825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48708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48708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48708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 </a:t>
            </a:r>
            <a:r>
              <a:rPr lang="en-GB" dirty="0" smtClean="0">
                <a:hlinkClick r:id="rId2"/>
              </a:rPr>
              <a:t>https://www.youtube.com/watch?list=PLCiOXwirraUDRk5TlB2ulS3V2-0tB3vcS&amp;v=AaLk_fEVCIY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5965075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81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2.2 Programming techniques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26232"/>
              </p:ext>
            </p:extLst>
          </p:nvPr>
        </p:nvGraphicFramePr>
        <p:xfrm>
          <a:off x="179512" y="736808"/>
          <a:ext cx="8784975" cy="563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How to use sub programs (functions and procedures)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to produce structured code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use of data types: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integer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real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Boolean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character and string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casting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common arithmetic operators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common Boolean operators.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2097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2097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2097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5334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5334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5334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8215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8215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8215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10955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10955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10955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981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981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981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7576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7576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7576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0456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0456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0456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3336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3336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3336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6661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6661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6661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https://www.youtube.com/watch?list=PLCiOXwirraUDRk5TlB2ulS3V2-0tB3vcS&amp;v=AaLk_fEVCIY</a:t>
            </a:r>
            <a:endParaRPr lang="en-GB" dirty="0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9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2.3 Producing robust programs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12187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Defensive design considerations: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input sanitisation/validation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planning for contingencies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anticipating misuse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authentication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Maintainability: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comments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indentation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purpose of testing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Types of testing: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iterative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final/terminal</a:t>
                      </a:r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to identify syntax and logic errors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Selecting and using suitable test data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https://www.youtube.com/watch?list=PLCiOXwirraUD62R4SNX3Uud5y4dIDIh1P&amp;v=JyIki33P9g0</a:t>
            </a:r>
            <a:endParaRPr lang="en-GB" dirty="0"/>
          </a:p>
        </p:txBody>
      </p:sp>
      <p:pic>
        <p:nvPicPr>
          <p:cNvPr id="53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8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2.4 Computational logic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575527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Why data is represented in computer systems in binary form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Simple logic diagrams using the operations AND, OR and NOT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Truth tables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Combining Boolean operators using AND, OR and NOT to two levels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Applying logical operators in appropriate truth tables to solve problems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0" dirty="0" smtClean="0"/>
                        <a:t>A</a:t>
                      </a:r>
                      <a:r>
                        <a:rPr lang="en-GB" sz="1200" b="1" dirty="0" smtClean="0"/>
                        <a:t>pplying computing-related mathematics: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+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–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/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*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Exponentiation (^)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MOD</a:t>
                      </a:r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DIV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https://www.youtube.com/watch?list=PLCiOXwirraUDIUDRlk21mH1Y_wCpYaMii&amp;v=KUfPsCJ-zzE</a:t>
            </a:r>
            <a:endParaRPr lang="en-GB" dirty="0"/>
          </a:p>
        </p:txBody>
      </p:sp>
      <p:pic>
        <p:nvPicPr>
          <p:cNvPr id="46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3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2.5 Translators and facilities of languages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10248"/>
              </p:ext>
            </p:extLst>
          </p:nvPr>
        </p:nvGraphicFramePr>
        <p:xfrm>
          <a:off x="179512" y="736808"/>
          <a:ext cx="8784975" cy="579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Characteristics and purpose of different levels of programming language, including low level languages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purpose of translators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characteristics of an assembler, a compiler and an interpreter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Common tools and facilities available in an integrated development environment (IDE):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editors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error diagnostics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run-time environment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translators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5567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5567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5567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8808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8808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8808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2048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2048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2048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5289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5289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5289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8529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8529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8529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1769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1769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1769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https://www.youtube.com/watch?list=PLCiOXwirraUBgpr9LxH3oQhRZ2yhfIhH7&amp;v=piohfOMhb0g</a:t>
            </a:r>
            <a:endParaRPr lang="en-GB" dirty="0"/>
          </a:p>
        </p:txBody>
      </p:sp>
      <p:pic>
        <p:nvPicPr>
          <p:cNvPr id="49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1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2.6 Data representation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44531"/>
              </p:ext>
            </p:extLst>
          </p:nvPr>
        </p:nvGraphicFramePr>
        <p:xfrm>
          <a:off x="179512" y="736808"/>
          <a:ext cx="8784975" cy="582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Units: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bit, nibble, byte, kilobyte, megabyte, gigabyte, terabyte, petabyte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data needs to be converted into a binary format to be processed by a computer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Numbers: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to convert positive denary whole numbers (0–255) into 8 bit binary numbers and vice versa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to add two 8 bit binary integers and explain overflow errors which may occur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binary shifts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to convert positive denary whole numbers (0–255) into 2 digit hexadecimal numbers and vice versa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to convert from binary to hexadecimal equivalents and vice versa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check digits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Characters: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use of binary codes to represent characters</a:t>
                      </a:r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term ‘character-set’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relationship between the number of bits per character in a character set and the number of characters which can be represented (for example ASCII, extended ASCII and Unicode).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1694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1694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1694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5661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5661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5661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3936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3936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3936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41220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41220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41220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44708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44708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44708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75884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75884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75884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http://student.craigndave.org/videos/2-6-data-representation</a:t>
            </a:r>
            <a:r>
              <a:rPr lang="en-GB" dirty="0" smtClean="0"/>
              <a:t> (Videos to come) </a:t>
            </a:r>
            <a:endParaRPr lang="en-GB" dirty="0"/>
          </a:p>
        </p:txBody>
      </p:sp>
      <p:pic>
        <p:nvPicPr>
          <p:cNvPr id="49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0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2.6 Data representation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36527"/>
              </p:ext>
            </p:extLst>
          </p:nvPr>
        </p:nvGraphicFramePr>
        <p:xfrm>
          <a:off x="179512" y="736808"/>
          <a:ext cx="8784975" cy="5029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Images: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an image is represented as a series of pixels represented in binary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metadata included in the file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effect of colour depth and resolution on the size of an image file.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Sound: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sound can be sampled and stored in digital form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sampling intervals and other factors affect the size of a sound file and the quality of its playback: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sample size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bit rate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sampling frequency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Compression: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need for compression</a:t>
                      </a:r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types of compression: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/>
                        <a:t>lossy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lossless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5867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5867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5867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96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96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96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39178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39178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39178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6954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6954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6954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999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999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999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30269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30269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30269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6063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6063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6063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099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099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9099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http://student.craigndave.org/videos/2-6-data-representation</a:t>
            </a:r>
            <a:r>
              <a:rPr lang="en-GB" dirty="0" smtClean="0"/>
              <a:t> (Videos to come) 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8374098" y="52135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2135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965075" y="52135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6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1.1 – Systems Architecture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69921"/>
              </p:ext>
            </p:extLst>
          </p:nvPr>
        </p:nvGraphicFramePr>
        <p:xfrm>
          <a:off x="179512" y="736808"/>
          <a:ext cx="8784975" cy="600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The purpose of the CPU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Von Neumann architecture: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MAR (Memory Address Register)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MDR (Memory Data Register)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Program Counter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Accumulator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Common CPU components and their function: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ALU (Arithmetic Logic Unit)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CU (Control Unit)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Cache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91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The function of the CPU as fetch and execute instructions stored in memory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How common characteristics of CPUs affect their performance: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clock speed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cache size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number of cores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Embedded systems: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purpose of embedded systems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examples of embedded systems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849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849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849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293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293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293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7251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7251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7251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50131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50131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50131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62373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62373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62373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374098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https://www.youtube.com/watch?list=PLCiOXwirraUCaPt5zN4xJTIgKvzVYWa_5&amp;v=t8H6-anK0t4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5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1.2 Memory </a:t>
            </a:r>
            <a:r>
              <a:rPr lang="en-GB" sz="3200" dirty="0" smtClean="0"/>
              <a:t>and </a:t>
            </a:r>
            <a:r>
              <a:rPr lang="en-GB" sz="3200" b="1" dirty="0" smtClean="0"/>
              <a:t>1.3 Storage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82685"/>
              </p:ext>
            </p:extLst>
          </p:nvPr>
        </p:nvGraphicFramePr>
        <p:xfrm>
          <a:off x="179512" y="736808"/>
          <a:ext cx="8784975" cy="594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The difference between RAM and ROM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purpose of ROM in a computer system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dirty="0" smtClean="0"/>
                        <a:t>The purpose of RAM in a computer system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dirty="0" smtClean="0"/>
                        <a:t>The need for virtual memory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dirty="0" smtClean="0"/>
                        <a:t>Flash memory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need for secondary storage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Data capacity and calculation of data capacity requirements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Common types of storage: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optical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magnetic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solid state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Suitable storage devices and storage media for a given application, and the advantages and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dirty="0" smtClean="0"/>
                        <a:t>disadvantages of these, using characteristics: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capacity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speed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portability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durability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reliability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cost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374098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Click for </a:t>
            </a:r>
            <a:r>
              <a:rPr lang="en-GB" dirty="0" smtClean="0">
                <a:hlinkClick r:id="rId2"/>
              </a:rPr>
              <a:t>1.2 Memory </a:t>
            </a:r>
            <a:r>
              <a:rPr lang="en-GB" dirty="0" smtClean="0"/>
              <a:t> and </a:t>
            </a:r>
            <a:r>
              <a:rPr lang="en-GB" dirty="0" smtClean="0">
                <a:hlinkClick r:id="rId3"/>
              </a:rPr>
              <a:t>1.3 Storage </a:t>
            </a:r>
            <a:r>
              <a:rPr lang="en-GB" dirty="0" smtClean="0"/>
              <a:t>tutorial video links</a:t>
            </a:r>
            <a:endParaRPr lang="en-GB" dirty="0"/>
          </a:p>
        </p:txBody>
      </p:sp>
      <p:pic>
        <p:nvPicPr>
          <p:cNvPr id="60" name="Picture 2" descr="C:\Users\cuba\AppData\Local\Microsoft\Windows\Temporary Internet Files\Content.IE5\QJXKWARJ\House_Silhouette_(black)[1].png">
            <a:hlinkClick r:id="rId4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8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1.4 Wired and wireless networks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52284"/>
              </p:ext>
            </p:extLst>
          </p:nvPr>
        </p:nvGraphicFramePr>
        <p:xfrm>
          <a:off x="179512" y="736808"/>
          <a:ext cx="8784975" cy="591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Types of networks: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LAN (Local Area Network)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WAN (Wide Area Network)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Factors that affect the performance of networks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different roles of computers in a client-server and a peer-to-peer network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hardware needed to connect stand-alone computers into a Local Area Network: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wireless access points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routers/switches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NIC (Network Interface Controller/Card)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transmission media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internet as a worldwide collection of computer networks: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DNS (Domain Name Server)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hosting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the cloud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concept of virtual networks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https://www.youtube.com/watch?list=PLCiOXwirraUCTooN8MYg4RDWF3FUC7JBU&amp;v=ZAMbMcYqK_0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6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1.5 Network topologies, protocols and layers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53922"/>
              </p:ext>
            </p:extLst>
          </p:nvPr>
        </p:nvGraphicFramePr>
        <p:xfrm>
          <a:off x="179512" y="736808"/>
          <a:ext cx="8784975" cy="579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Star and mesh network topologies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err="1" smtClean="0"/>
                        <a:t>Wifi</a:t>
                      </a:r>
                      <a:r>
                        <a:rPr lang="en-GB" sz="1400" b="1" dirty="0" smtClean="0"/>
                        <a:t>: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frequency and channels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encryption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Ethernet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uses of IP addressing, MAC addressing, and protocols including: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TCP/IP (Transmission Control Protocol/Internet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HTTP (Hyper Text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HTTPS (Hyper Text Transfer Protocol Secure)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FTP (File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POP (Post Office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IMAP (Internet Message Access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SMTP (Simple Mail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the concept of layers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packet switching.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7139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7139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7139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https://www.youtube.com/watch?list=PLCiOXwirraUCzDEOPQiBSLlPTkDfFBiOO&amp;v=_vW3PeQ0XYc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1.6 System security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399991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Forms of attack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Threats posed to networks: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malware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phishing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people as the ‘weak point’ in secure systems (social engineering)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brute force attacks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denial of service attacks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data interception and theft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concept of SQL injection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poor network policy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Identifying and preventing vulnerabilities: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penetration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network forensics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network policies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anti-malware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firewalls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user access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passwords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encryption. 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374098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</a:t>
            </a:r>
            <a:r>
              <a:rPr lang="en-GB" dirty="0" smtClean="0">
                <a:hlinkClick r:id="rId2"/>
              </a:rPr>
              <a:t> https://www.youtube.com/watch?list=PLCiOXwirraUBmdNk9YTirPOmCc-J3KP4W&amp;v=v6Qgr1wT4uE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5965075" y="65973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7293978" y="65973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8374098" y="65973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4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0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1.7 Systems software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9386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purpose and functionality of systems software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Operating systems: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user interface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memory management/multitasking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peripheral management and drivers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user management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file management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Utility system software: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encryption software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defragmentation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data compression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role and methods of backup: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incremental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 </a:t>
            </a:r>
            <a:r>
              <a:rPr lang="en-GB" dirty="0" smtClean="0">
                <a:hlinkClick r:id="rId2"/>
              </a:rPr>
              <a:t>https://www.youtube.com/watch?list=PLCiOXwirraUCX30hYq0CvNt47_ZTPMqcj&amp;v=dJH_ev7DR5I</a:t>
            </a:r>
            <a:endParaRPr lang="en-GB" dirty="0"/>
          </a:p>
        </p:txBody>
      </p:sp>
      <p:pic>
        <p:nvPicPr>
          <p:cNvPr id="64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33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2800" b="1" dirty="0" smtClean="0"/>
              <a:t>1.8 Ethical, legal, cultural and environmental concerns</a:t>
            </a:r>
            <a:endParaRPr lang="en-GB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14527"/>
              </p:ext>
            </p:extLst>
          </p:nvPr>
        </p:nvGraphicFramePr>
        <p:xfrm>
          <a:off x="179512" y="736808"/>
          <a:ext cx="8784975" cy="563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How to investigate and discuss Computer Science technologies while considering: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ethical issues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legal 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cultural 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environmental issues.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privacy 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How key stakeholders are affected by technologies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How key stakeholders are affected by technologies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Cultural implications of Computer Science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Open source vs proprietary software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Legislation relevant to Computer Science: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Data Protection Act 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Computer Misuse Act 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Copyright Designs and Patents Act 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Creative Commons Licensing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Freedom of Information Act 2000.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5577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5264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8780" y="15264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8613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8329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83228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1649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13938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1381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46856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44585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4439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772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7523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74981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07577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0588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05565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37938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3652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3614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6829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6717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6673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39865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397821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397318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2902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2846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2790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59381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59115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58486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48974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48976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489070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 </a:t>
            </a:r>
            <a:r>
              <a:rPr lang="en-GB" dirty="0" smtClean="0">
                <a:hlinkClick r:id="rId2"/>
              </a:rPr>
              <a:t>https://www.youtube.com/watch?list=PLCiOXwirraUCHoD2tVSJ6ZmnHUayVr3WT&amp;v=A_6NfRS3nt0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5965075" y="52010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2040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19654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50463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5105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50239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58082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581704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58082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24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2.1 Algorithms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893630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Computational thinking: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abstraction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decomposition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algorithmic thinking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Standard searching algorithms: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binary search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linear search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Standard sorting algorithms: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bubble sort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merge sort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insertion sort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How to produce algorithms using: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pseudocode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using flow diagrams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Interpret, correct or complete algorithms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 </a:t>
            </a:r>
            <a:r>
              <a:rPr lang="en-GB" dirty="0" smtClean="0">
                <a:hlinkClick r:id="rId2"/>
              </a:rPr>
              <a:t>https://www.youtube.com/watch?list=PLCiOXwirraUAf7ueVPl99gktxzJNEIyCC&amp;v=TVUvDdpmI70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5965075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31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6152</TotalTime>
  <Words>1606</Words>
  <Application>Microsoft Office PowerPoint</Application>
  <PresentationFormat>On-screen Show (4:3)</PresentationFormat>
  <Paragraphs>333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OCR GCSE Computer Science Revision Checklist</vt:lpstr>
      <vt:lpstr>1.1 – Systems Architecture</vt:lpstr>
      <vt:lpstr>1.2 Memory and 1.3 Storage</vt:lpstr>
      <vt:lpstr>1.4 Wired and wireless networks</vt:lpstr>
      <vt:lpstr>1.5 Network topologies, protocols and layers</vt:lpstr>
      <vt:lpstr>1.6 System security</vt:lpstr>
      <vt:lpstr>1.7 Systems software</vt:lpstr>
      <vt:lpstr>1.8 Ethical, legal, cultural and environmental concerns</vt:lpstr>
      <vt:lpstr>2.1 Algorithms</vt:lpstr>
      <vt:lpstr>2.2 Programming techniques</vt:lpstr>
      <vt:lpstr>2.2 Programming techniques</vt:lpstr>
      <vt:lpstr>2.3 Producing robust programs</vt:lpstr>
      <vt:lpstr>2.4 Computational logic</vt:lpstr>
      <vt:lpstr>2.5 Translators and facilities of languages</vt:lpstr>
      <vt:lpstr>2.6 Data representation</vt:lpstr>
      <vt:lpstr>2.6 Data representation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GCSE Computer Science Revision Checklist</dc:title>
  <dc:creator>C Tyldesley</dc:creator>
  <cp:lastModifiedBy>C Tyldesley</cp:lastModifiedBy>
  <cp:revision>2</cp:revision>
  <cp:lastPrinted>2019-03-01T08:05:30Z</cp:lastPrinted>
  <dcterms:modified xsi:type="dcterms:W3CDTF">2019-03-05T14:37:22Z</dcterms:modified>
</cp:coreProperties>
</file>