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sldIdLst>
    <p:sldId id="280" r:id="rId5"/>
    <p:sldId id="301" r:id="rId6"/>
    <p:sldId id="285" r:id="rId7"/>
    <p:sldId id="286" r:id="rId8"/>
    <p:sldId id="284" r:id="rId9"/>
    <p:sldId id="291" r:id="rId10"/>
    <p:sldId id="276" r:id="rId11"/>
    <p:sldId id="28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3BC8D1-8A42-A6A4-BEB6-8BEB98FCCF08}" v="33" dt="2025-10-09T11:18:46.996"/>
    <p1510:client id="{9B04098B-4B4C-4DE7-81C8-29AE7996AC2C}" v="4" dt="2025-10-10T14:16:14.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1C56-8A72-4858-851C-F15B634C74F2}"/>
              </a:ext>
            </a:extLst>
          </p:cNvPr>
          <p:cNvSpPr>
            <a:spLocks noGrp="1"/>
          </p:cNvSpPr>
          <p:nvPr>
            <p:ph type="ctrTitle"/>
          </p:nvPr>
        </p:nvSpPr>
        <p:spPr>
          <a:xfrm>
            <a:off x="1485900" y="1122362"/>
            <a:ext cx="8609322" cy="3744209"/>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3C1834EB-45A5-426C-824A-8F07CA8F6DBE}"/>
              </a:ext>
            </a:extLst>
          </p:cNvPr>
          <p:cNvSpPr>
            <a:spLocks noGrp="1"/>
          </p:cNvSpPr>
          <p:nvPr>
            <p:ph type="subTitle" idx="1"/>
          </p:nvPr>
        </p:nvSpPr>
        <p:spPr>
          <a:xfrm>
            <a:off x="1485900" y="5230134"/>
            <a:ext cx="4610100" cy="94206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3D55F2-5374-4778-B1EE-98996792D07B}"/>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5" name="Footer Placeholder 4">
            <a:extLst>
              <a:ext uri="{FF2B5EF4-FFF2-40B4-BE49-F238E27FC236}">
                <a16:creationId xmlns:a16="http://schemas.microsoft.com/office/drawing/2014/main" id="{944044F8-E727-4D63-B6D6-26482F83D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41F76-D956-4205-AD99-E91FD5FCC027}"/>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054842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A6D4F-1C6D-40FB-9A92-C86C4E15C0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67BDDB-F95B-4041-AA53-71BBCB26D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77052-C8EA-459E-9E10-8EE28C50E166}"/>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5" name="Footer Placeholder 4">
            <a:extLst>
              <a:ext uri="{FF2B5EF4-FFF2-40B4-BE49-F238E27FC236}">
                <a16:creationId xmlns:a16="http://schemas.microsoft.com/office/drawing/2014/main" id="{1F3E6650-E3AD-4C98-88FE-F5152966F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4FED5-B228-4E3C-BFEE-0BC47D950694}"/>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684403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A243A-5463-4C65-85DA-03BECDAE63E2}"/>
              </a:ext>
            </a:extLst>
          </p:cNvPr>
          <p:cNvSpPr>
            <a:spLocks noGrp="1"/>
          </p:cNvSpPr>
          <p:nvPr>
            <p:ph type="title" orient="vert"/>
          </p:nvPr>
        </p:nvSpPr>
        <p:spPr>
          <a:xfrm>
            <a:off x="8831898" y="897973"/>
            <a:ext cx="2674301" cy="527898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10153C-6948-4108-8FF1-033F66D4CABA}"/>
              </a:ext>
            </a:extLst>
          </p:cNvPr>
          <p:cNvSpPr>
            <a:spLocks noGrp="1"/>
          </p:cNvSpPr>
          <p:nvPr>
            <p:ph type="body" orient="vert" idx="1"/>
          </p:nvPr>
        </p:nvSpPr>
        <p:spPr>
          <a:xfrm>
            <a:off x="838200" y="854169"/>
            <a:ext cx="7734300" cy="53227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45988-B24C-46FE-87B0-55D4FB7CBC42}"/>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5" name="Footer Placeholder 4">
            <a:extLst>
              <a:ext uri="{FF2B5EF4-FFF2-40B4-BE49-F238E27FC236}">
                <a16:creationId xmlns:a16="http://schemas.microsoft.com/office/drawing/2014/main" id="{493AB2DB-BD1F-41F7-AC5E-57249C270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1E3DB-BDAB-40CA-ABA3-A3662C06881F}"/>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109046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1A1B-E09A-4F93-BC68-B160114AF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C8C4A9-27ED-4E86-A256-5009E31342B6}"/>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sz="1400"/>
            </a:lvl3pPr>
            <a:lvl4pPr>
              <a:lnSpc>
                <a:spcPct val="120000"/>
              </a:lnSpc>
              <a:defRPr sz="1200"/>
            </a:lvl4pPr>
            <a:lvl5pPr>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CF91C-8771-4949-A397-928A5743EBC7}"/>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5" name="Footer Placeholder 4">
            <a:extLst>
              <a:ext uri="{FF2B5EF4-FFF2-40B4-BE49-F238E27FC236}">
                <a16:creationId xmlns:a16="http://schemas.microsoft.com/office/drawing/2014/main" id="{013EA0ED-4961-4254-B34E-71D14C4E05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97152-BD97-4A72-8B07-CD2BC57B84F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143620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EAF4-C10D-4650-9587-15DA8E9F9C08}"/>
              </a:ext>
            </a:extLst>
          </p:cNvPr>
          <p:cNvSpPr>
            <a:spLocks noGrp="1"/>
          </p:cNvSpPr>
          <p:nvPr>
            <p:ph type="title"/>
          </p:nvPr>
        </p:nvSpPr>
        <p:spPr>
          <a:xfrm>
            <a:off x="1219200" y="1368862"/>
            <a:ext cx="9486900" cy="3679656"/>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A1D5C2-6E93-4B23-A0CA-D5D7E735C718}"/>
              </a:ext>
            </a:extLst>
          </p:cNvPr>
          <p:cNvSpPr>
            <a:spLocks noGrp="1"/>
          </p:cNvSpPr>
          <p:nvPr>
            <p:ph type="body" idx="1"/>
          </p:nvPr>
        </p:nvSpPr>
        <p:spPr>
          <a:xfrm>
            <a:off x="1219200" y="5318974"/>
            <a:ext cx="9486900" cy="853225"/>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815BFB-5D28-4ABE-AD37-0C6C3FD949FE}"/>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5" name="Footer Placeholder 4">
            <a:extLst>
              <a:ext uri="{FF2B5EF4-FFF2-40B4-BE49-F238E27FC236}">
                <a16:creationId xmlns:a16="http://schemas.microsoft.com/office/drawing/2014/main" id="{65A4035B-0539-4A03-87C0-22E52C98B2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27ADF-48C9-49CF-BD4D-82399BF64AD3}"/>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10087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A2FB-0310-4935-B7F7-E47876CD4E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987C14-52AB-4AAC-9038-29CF58EA6EA8}"/>
              </a:ext>
            </a:extLst>
          </p:cNvPr>
          <p:cNvSpPr>
            <a:spLocks noGrp="1"/>
          </p:cNvSpPr>
          <p:nvPr>
            <p:ph sz="half" idx="1"/>
          </p:nvPr>
        </p:nvSpPr>
        <p:spPr>
          <a:xfrm>
            <a:off x="1219200" y="2168278"/>
            <a:ext cx="4702921" cy="4008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2E45A-DCC0-4701-9D67-EF56AECE3432}"/>
              </a:ext>
            </a:extLst>
          </p:cNvPr>
          <p:cNvSpPr>
            <a:spLocks noGrp="1"/>
          </p:cNvSpPr>
          <p:nvPr>
            <p:ph sz="half" idx="2"/>
          </p:nvPr>
        </p:nvSpPr>
        <p:spPr>
          <a:xfrm>
            <a:off x="6269880" y="2168278"/>
            <a:ext cx="4782699" cy="40086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AF0813-A167-4D17-AA79-07BD9765FE0D}"/>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6" name="Footer Placeholder 5">
            <a:extLst>
              <a:ext uri="{FF2B5EF4-FFF2-40B4-BE49-F238E27FC236}">
                <a16:creationId xmlns:a16="http://schemas.microsoft.com/office/drawing/2014/main" id="{40A940D7-D4C1-4C24-95F3-29A849CEE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949AB7-007E-4D4D-A2C1-2C5C3310C0B6}"/>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355339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0184-BDFD-48DE-B858-B81887BFD302}"/>
              </a:ext>
            </a:extLst>
          </p:cNvPr>
          <p:cNvSpPr>
            <a:spLocks noGrp="1"/>
          </p:cNvSpPr>
          <p:nvPr>
            <p:ph type="title"/>
          </p:nvPr>
        </p:nvSpPr>
        <p:spPr>
          <a:xfrm>
            <a:off x="1219200" y="365125"/>
            <a:ext cx="9753599" cy="15779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4FEB2-6EEC-49D4-9466-0F7A6EDB0CB6}"/>
              </a:ext>
            </a:extLst>
          </p:cNvPr>
          <p:cNvSpPr>
            <a:spLocks noGrp="1"/>
          </p:cNvSpPr>
          <p:nvPr>
            <p:ph type="body" idx="1"/>
          </p:nvPr>
        </p:nvSpPr>
        <p:spPr>
          <a:xfrm>
            <a:off x="1219201" y="2109789"/>
            <a:ext cx="4507931"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E8CF0-BAB6-4BF2-836F-FED0AF88A8AA}"/>
              </a:ext>
            </a:extLst>
          </p:cNvPr>
          <p:cNvSpPr>
            <a:spLocks noGrp="1"/>
          </p:cNvSpPr>
          <p:nvPr>
            <p:ph sz="half" idx="2"/>
          </p:nvPr>
        </p:nvSpPr>
        <p:spPr>
          <a:xfrm>
            <a:off x="1219201" y="3063530"/>
            <a:ext cx="4507930" cy="312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0751AB-FCF0-450B-A6DF-9B9A2AD2C24A}"/>
              </a:ext>
            </a:extLst>
          </p:cNvPr>
          <p:cNvSpPr>
            <a:spLocks noGrp="1"/>
          </p:cNvSpPr>
          <p:nvPr>
            <p:ph type="body" sz="quarter" idx="3"/>
          </p:nvPr>
        </p:nvSpPr>
        <p:spPr>
          <a:xfrm>
            <a:off x="6464867" y="2109789"/>
            <a:ext cx="4507932" cy="837257"/>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898E7-3130-4CE6-AA11-C9CC8214EA1D}"/>
              </a:ext>
            </a:extLst>
          </p:cNvPr>
          <p:cNvSpPr>
            <a:spLocks noGrp="1"/>
          </p:cNvSpPr>
          <p:nvPr>
            <p:ph sz="quarter" idx="4"/>
          </p:nvPr>
        </p:nvSpPr>
        <p:spPr>
          <a:xfrm>
            <a:off x="6464867" y="3063530"/>
            <a:ext cx="4507932" cy="3126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D85675-9678-4CB3-9AAB-D727D2B58E7A}"/>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8" name="Footer Placeholder 7">
            <a:extLst>
              <a:ext uri="{FF2B5EF4-FFF2-40B4-BE49-F238E27FC236}">
                <a16:creationId xmlns:a16="http://schemas.microsoft.com/office/drawing/2014/main" id="{445F8314-1849-461A-AAF2-BF149646D5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69738E-5865-473C-BAFB-BDB385C06931}"/>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29349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AC40-59FF-4CE3-B49C-C824A784C5F7}"/>
              </a:ext>
            </a:extLst>
          </p:cNvPr>
          <p:cNvSpPr>
            <a:spLocks noGrp="1"/>
          </p:cNvSpPr>
          <p:nvPr>
            <p:ph type="title"/>
          </p:nvPr>
        </p:nvSpPr>
        <p:spPr>
          <a:xfrm>
            <a:off x="1219200" y="365125"/>
            <a:ext cx="9493249" cy="15779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F92FAB63-E9CE-4359-A54B-07AC7E9BBAE3}"/>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4" name="Footer Placeholder 3">
            <a:extLst>
              <a:ext uri="{FF2B5EF4-FFF2-40B4-BE49-F238E27FC236}">
                <a16:creationId xmlns:a16="http://schemas.microsoft.com/office/drawing/2014/main" id="{C7939854-5165-4C41-8DCA-D42DFD7D9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1768E0-4535-4B0D-8B94-4C10740B0A6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21591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678E3-D115-4E49-9ECB-656CF2319E94}"/>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3" name="Footer Placeholder 2">
            <a:extLst>
              <a:ext uri="{FF2B5EF4-FFF2-40B4-BE49-F238E27FC236}">
                <a16:creationId xmlns:a16="http://schemas.microsoft.com/office/drawing/2014/main" id="{E521E6FC-7F84-4673-81D6-B85FE26DA0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80318A-245C-4841-AB57-CEC5CC124D02}"/>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51108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847B-9D86-47FF-B24A-EEA5F73EA144}"/>
              </a:ext>
            </a:extLst>
          </p:cNvPr>
          <p:cNvSpPr>
            <a:spLocks noGrp="1"/>
          </p:cNvSpPr>
          <p:nvPr>
            <p:ph type="title"/>
          </p:nvPr>
        </p:nvSpPr>
        <p:spPr>
          <a:xfrm>
            <a:off x="1219200" y="457200"/>
            <a:ext cx="3776472" cy="2852928"/>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ADAC0675-AD2F-44DC-8FF3-4454258A5908}"/>
              </a:ext>
            </a:extLst>
          </p:cNvPr>
          <p:cNvSpPr>
            <a:spLocks noGrp="1"/>
          </p:cNvSpPr>
          <p:nvPr>
            <p:ph idx="1"/>
          </p:nvPr>
        </p:nvSpPr>
        <p:spPr>
          <a:xfrm>
            <a:off x="5557582" y="987425"/>
            <a:ext cx="5948618"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6356-C0F0-4C22-B9B6-C7E0BE4F3702}"/>
              </a:ext>
            </a:extLst>
          </p:cNvPr>
          <p:cNvSpPr>
            <a:spLocks noGrp="1"/>
          </p:cNvSpPr>
          <p:nvPr>
            <p:ph type="body" sz="half" idx="2"/>
          </p:nvPr>
        </p:nvSpPr>
        <p:spPr>
          <a:xfrm>
            <a:off x="1219200" y="3484210"/>
            <a:ext cx="3768934" cy="23847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3EFD71-2ACA-4041-9EA2-86E7B81C314D}"/>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6" name="Footer Placeholder 5">
            <a:extLst>
              <a:ext uri="{FF2B5EF4-FFF2-40B4-BE49-F238E27FC236}">
                <a16:creationId xmlns:a16="http://schemas.microsoft.com/office/drawing/2014/main" id="{14ECACE3-32A8-4245-97AC-5797C147E7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D63845-314D-499C-BB75-CE9162BE6EE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14523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D3DB-B1F8-4892-96F7-0BE21DE637CD}"/>
              </a:ext>
            </a:extLst>
          </p:cNvPr>
          <p:cNvSpPr>
            <a:spLocks noGrp="1"/>
          </p:cNvSpPr>
          <p:nvPr>
            <p:ph type="title"/>
          </p:nvPr>
        </p:nvSpPr>
        <p:spPr>
          <a:xfrm>
            <a:off x="1219200" y="457200"/>
            <a:ext cx="3932349" cy="2852670"/>
          </a:xfrm>
        </p:spPr>
        <p:txBody>
          <a:bodyPr anchor="b">
            <a:noAutofit/>
          </a:bodyPr>
          <a:lstStyle>
            <a:lvl1pPr>
              <a:defRPr sz="4000"/>
            </a:lvl1pPr>
          </a:lstStyle>
          <a:p>
            <a:r>
              <a:rPr lang="en-US"/>
              <a:t>Click to edit Master title style</a:t>
            </a:r>
          </a:p>
        </p:txBody>
      </p:sp>
      <p:sp>
        <p:nvSpPr>
          <p:cNvPr id="3" name="Picture Placeholder 2">
            <a:extLst>
              <a:ext uri="{FF2B5EF4-FFF2-40B4-BE49-F238E27FC236}">
                <a16:creationId xmlns:a16="http://schemas.microsoft.com/office/drawing/2014/main" id="{A40AB405-B2E9-4C4B-930C-CF1B63342F1D}"/>
              </a:ext>
            </a:extLst>
          </p:cNvPr>
          <p:cNvSpPr>
            <a:spLocks noGrp="1"/>
          </p:cNvSpPr>
          <p:nvPr>
            <p:ph type="pic" idx="1"/>
          </p:nvPr>
        </p:nvSpPr>
        <p:spPr>
          <a:xfrm>
            <a:off x="5674810" y="657055"/>
            <a:ext cx="5831389" cy="5515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8AF82ED-5295-4670-A3A8-B7813FF4713F}"/>
              </a:ext>
            </a:extLst>
          </p:cNvPr>
          <p:cNvSpPr>
            <a:spLocks noGrp="1"/>
          </p:cNvSpPr>
          <p:nvPr>
            <p:ph type="body" sz="half" idx="2"/>
          </p:nvPr>
        </p:nvSpPr>
        <p:spPr>
          <a:xfrm>
            <a:off x="1219199" y="3484210"/>
            <a:ext cx="3768934" cy="23768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8BCDD2-4389-41FA-BE68-6805E3290FCE}"/>
              </a:ext>
            </a:extLst>
          </p:cNvPr>
          <p:cNvSpPr>
            <a:spLocks noGrp="1"/>
          </p:cNvSpPr>
          <p:nvPr>
            <p:ph type="dt" sz="half" idx="10"/>
          </p:nvPr>
        </p:nvSpPr>
        <p:spPr/>
        <p:txBody>
          <a:bodyPr/>
          <a:lstStyle/>
          <a:p>
            <a:fld id="{8C1E1FAD-7351-4908-963A-08EA8E4AB7A0}" type="datetimeFigureOut">
              <a:rPr lang="en-US" smtClean="0"/>
              <a:t>10/10/2025</a:t>
            </a:fld>
            <a:endParaRPr lang="en-US"/>
          </a:p>
        </p:txBody>
      </p:sp>
      <p:sp>
        <p:nvSpPr>
          <p:cNvPr id="6" name="Footer Placeholder 5">
            <a:extLst>
              <a:ext uri="{FF2B5EF4-FFF2-40B4-BE49-F238E27FC236}">
                <a16:creationId xmlns:a16="http://schemas.microsoft.com/office/drawing/2014/main" id="{33C1D4C8-D966-41BE-B38F-54B9134FF7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7339F-1169-4FB1-8FAA-781335ECB2AB}"/>
              </a:ext>
            </a:extLst>
          </p:cNvPr>
          <p:cNvSpPr>
            <a:spLocks noGrp="1"/>
          </p:cNvSpPr>
          <p:nvPr>
            <p:ph type="sldNum" sz="quarter" idx="12"/>
          </p:nvPr>
        </p:nvSpPr>
        <p:spPr/>
        <p:txBody>
          <a:bodyPr/>
          <a:lstStyle/>
          <a:p>
            <a:fld id="{1CF2D47E-0AF1-4C27-801F-64E3E5BF7F72}" type="slidenum">
              <a:rPr lang="en-US" smtClean="0"/>
              <a:t>‹#›</a:t>
            </a:fld>
            <a:endParaRPr lang="en-US"/>
          </a:p>
        </p:txBody>
      </p:sp>
    </p:spTree>
    <p:extLst>
      <p:ext uri="{BB962C8B-B14F-4D97-AF65-F5344CB8AC3E}">
        <p14:creationId xmlns:p14="http://schemas.microsoft.com/office/powerpoint/2010/main" val="2611876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104591-A10E-46C3-952B-F25DCBDAD1BC}"/>
              </a:ext>
            </a:extLst>
          </p:cNvPr>
          <p:cNvSpPr>
            <a:spLocks noGrp="1"/>
          </p:cNvSpPr>
          <p:nvPr>
            <p:ph type="title"/>
          </p:nvPr>
        </p:nvSpPr>
        <p:spPr>
          <a:xfrm>
            <a:off x="1219200" y="365125"/>
            <a:ext cx="9493249" cy="1577975"/>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1F77F62-7300-4B81-8F9B-D040A0EE1797}"/>
              </a:ext>
            </a:extLst>
          </p:cNvPr>
          <p:cNvSpPr>
            <a:spLocks noGrp="1"/>
          </p:cNvSpPr>
          <p:nvPr>
            <p:ph type="body" idx="1"/>
          </p:nvPr>
        </p:nvSpPr>
        <p:spPr>
          <a:xfrm>
            <a:off x="1219200" y="2318032"/>
            <a:ext cx="9493250" cy="38541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52CF0-2C7E-4A4C-BD7E-B7CEFF0DC458}"/>
              </a:ext>
            </a:extLst>
          </p:cNvPr>
          <p:cNvSpPr>
            <a:spLocks noGrp="1"/>
          </p:cNvSpPr>
          <p:nvPr>
            <p:ph type="dt" sz="half" idx="2"/>
          </p:nvPr>
        </p:nvSpPr>
        <p:spPr>
          <a:xfrm rot="16200000">
            <a:off x="-1029207" y="4680813"/>
            <a:ext cx="2758330" cy="365125"/>
          </a:xfrm>
          <a:prstGeom prst="rect">
            <a:avLst/>
          </a:prstGeom>
        </p:spPr>
        <p:txBody>
          <a:bodyPr vert="horz" lIns="91440" tIns="45720" rIns="91440" bIns="45720" rtlCol="0" anchor="ctr"/>
          <a:lstStyle>
            <a:lvl1pPr algn="l">
              <a:defRPr sz="1100">
                <a:solidFill>
                  <a:schemeClr val="tx1"/>
                </a:solidFill>
              </a:defRPr>
            </a:lvl1pPr>
          </a:lstStyle>
          <a:p>
            <a:fld id="{8C1E1FAD-7351-4908-963A-08EA8E4AB7A0}" type="datetimeFigureOut">
              <a:rPr lang="en-US" smtClean="0"/>
              <a:t>10/10/2025</a:t>
            </a:fld>
            <a:endParaRPr lang="en-US"/>
          </a:p>
        </p:txBody>
      </p:sp>
      <p:sp>
        <p:nvSpPr>
          <p:cNvPr id="5" name="Footer Placeholder 4">
            <a:extLst>
              <a:ext uri="{FF2B5EF4-FFF2-40B4-BE49-F238E27FC236}">
                <a16:creationId xmlns:a16="http://schemas.microsoft.com/office/drawing/2014/main" id="{D2B49E98-61B4-4398-B18F-534336EA1747}"/>
              </a:ext>
            </a:extLst>
          </p:cNvPr>
          <p:cNvSpPr>
            <a:spLocks noGrp="1"/>
          </p:cNvSpPr>
          <p:nvPr>
            <p:ph type="ftr" sz="quarter" idx="3"/>
          </p:nvPr>
        </p:nvSpPr>
        <p:spPr>
          <a:xfrm>
            <a:off x="661112" y="6356350"/>
            <a:ext cx="5509684" cy="365125"/>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676DC5D-5820-4314-ADE6-9CD1C7D4AB68}"/>
              </a:ext>
            </a:extLst>
          </p:cNvPr>
          <p:cNvSpPr>
            <a:spLocks noGrp="1"/>
          </p:cNvSpPr>
          <p:nvPr>
            <p:ph type="sldNum" sz="quarter" idx="4"/>
          </p:nvPr>
        </p:nvSpPr>
        <p:spPr>
          <a:xfrm>
            <a:off x="10905482" y="6356350"/>
            <a:ext cx="1112082" cy="365125"/>
          </a:xfrm>
          <a:prstGeom prst="rect">
            <a:avLst/>
          </a:prstGeom>
        </p:spPr>
        <p:txBody>
          <a:bodyPr vert="horz" lIns="91440" tIns="45720" rIns="91440" bIns="45720" rtlCol="0" anchor="ctr"/>
          <a:lstStyle>
            <a:lvl1pPr algn="r">
              <a:defRPr sz="1100">
                <a:solidFill>
                  <a:schemeClr val="tx1"/>
                </a:solidFill>
              </a:defRPr>
            </a:lvl1pPr>
          </a:lstStyle>
          <a:p>
            <a:fld id="{1CF2D47E-0AF1-4C27-801F-64E3E5BF7F72}" type="slidenum">
              <a:rPr lang="en-US" smtClean="0"/>
              <a:t>‹#›</a:t>
            </a:fld>
            <a:endParaRPr lang="en-US"/>
          </a:p>
        </p:txBody>
      </p:sp>
      <p:grpSp>
        <p:nvGrpSpPr>
          <p:cNvPr id="7" name="Group 6">
            <a:extLst>
              <a:ext uri="{FF2B5EF4-FFF2-40B4-BE49-F238E27FC236}">
                <a16:creationId xmlns:a16="http://schemas.microsoft.com/office/drawing/2014/main" id="{23F5135F-115E-423C-BE4A-B56C35DC9F3E}"/>
              </a:ext>
            </a:extLst>
          </p:cNvPr>
          <p:cNvGrpSpPr/>
          <p:nvPr/>
        </p:nvGrpSpPr>
        <p:grpSpPr>
          <a:xfrm>
            <a:off x="174436" y="6356005"/>
            <a:ext cx="358083" cy="358083"/>
            <a:chOff x="4135740" y="1745599"/>
            <a:chExt cx="558732" cy="558732"/>
          </a:xfrm>
        </p:grpSpPr>
        <p:grpSp>
          <p:nvGrpSpPr>
            <p:cNvPr id="8" name="Group 7">
              <a:extLst>
                <a:ext uri="{FF2B5EF4-FFF2-40B4-BE49-F238E27FC236}">
                  <a16:creationId xmlns:a16="http://schemas.microsoft.com/office/drawing/2014/main" id="{82C1E318-0F1F-4920-8C7D-FBAC66631B54}"/>
                </a:ext>
              </a:extLst>
            </p:cNvPr>
            <p:cNvGrpSpPr/>
            <p:nvPr/>
          </p:nvGrpSpPr>
          <p:grpSpPr>
            <a:xfrm>
              <a:off x="4135740" y="1745599"/>
              <a:ext cx="558732" cy="558732"/>
              <a:chOff x="1028007" y="1706560"/>
              <a:chExt cx="575710" cy="575710"/>
            </a:xfrm>
          </p:grpSpPr>
          <p:cxnSp>
            <p:nvCxnSpPr>
              <p:cNvPr id="10" name="Straight Connector 9">
                <a:extLst>
                  <a:ext uri="{FF2B5EF4-FFF2-40B4-BE49-F238E27FC236}">
                    <a16:creationId xmlns:a16="http://schemas.microsoft.com/office/drawing/2014/main" id="{DE4A7237-B6EB-4FB7-8B68-7C27438D477D}"/>
                  </a:ext>
                </a:extLst>
              </p:cNvPr>
              <p:cNvCxnSpPr>
                <a:cxnSpLocks/>
              </p:cNvCxnSpPr>
              <p:nvPr/>
            </p:nvCxnSpPr>
            <p:spPr>
              <a:xfrm>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00FDE-0838-4B5B-A782-6B6C92DB0A89}"/>
                  </a:ext>
                </a:extLst>
              </p:cNvPr>
              <p:cNvCxnSpPr>
                <a:cxnSpLocks/>
              </p:cNvCxnSpPr>
              <p:nvPr/>
            </p:nvCxnSpPr>
            <p:spPr>
              <a:xfrm rot="16200000">
                <a:off x="1028007" y="1994415"/>
                <a:ext cx="57571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Oval 8">
              <a:extLst>
                <a:ext uri="{FF2B5EF4-FFF2-40B4-BE49-F238E27FC236}">
                  <a16:creationId xmlns:a16="http://schemas.microsoft.com/office/drawing/2014/main" id="{2BC1B2F3-8E83-4A70-B103-979C67EECED1}"/>
                </a:ext>
              </a:extLst>
            </p:cNvPr>
            <p:cNvSpPr/>
            <p:nvPr/>
          </p:nvSpPr>
          <p:spPr>
            <a:xfrm>
              <a:off x="4336389" y="1946248"/>
              <a:ext cx="157434" cy="157434"/>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12167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9" r:id="rId6"/>
    <p:sldLayoutId id="2147483744" r:id="rId7"/>
    <p:sldLayoutId id="2147483745" r:id="rId8"/>
    <p:sldLayoutId id="2147483746" r:id="rId9"/>
    <p:sldLayoutId id="2147483748" r:id="rId10"/>
    <p:sldLayoutId id="2147483747" r:id="rId11"/>
  </p:sldLayoutIdLst>
  <p:txStyles>
    <p:title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Consolas" panose="020B0609020204030204" pitchFamily="49" charset="0"/>
        <a:buChar char="+"/>
        <a:defRPr sz="1400" kern="1200">
          <a:solidFill>
            <a:schemeClr val="tx1"/>
          </a:solidFill>
          <a:latin typeface="+mn-lt"/>
          <a:ea typeface="+mn-ea"/>
          <a:cs typeface="+mn-cs"/>
        </a:defRPr>
      </a:lvl2pPr>
      <a:lvl3pPr marL="64008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22960" indent="-228600" algn="l" defTabSz="914400" rtl="0" eaLnBrk="1" latinLnBrk="0" hangingPunct="1">
        <a:lnSpc>
          <a:spcPct val="120000"/>
        </a:lnSpc>
        <a:spcBef>
          <a:spcPts val="500"/>
        </a:spcBef>
        <a:buFont typeface="Consolas" panose="020B0609020204030204" pitchFamily="49" charset="0"/>
        <a:buChar char="+"/>
        <a:defRPr sz="1200" kern="1200">
          <a:solidFill>
            <a:schemeClr val="tx1"/>
          </a:solidFill>
          <a:latin typeface="+mn-lt"/>
          <a:ea typeface="+mn-ea"/>
          <a:cs typeface="+mn-cs"/>
        </a:defRPr>
      </a:lvl4pPr>
      <a:lvl5pPr marL="100584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cgregor@wilmslowhigh.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blue and white shield with shells&#10;&#10;Description automatically generated">
            <a:extLst>
              <a:ext uri="{FF2B5EF4-FFF2-40B4-BE49-F238E27FC236}">
                <a16:creationId xmlns:a16="http://schemas.microsoft.com/office/drawing/2014/main" id="{B704BD29-8AA8-F473-84A4-C1CDB1B8B614}"/>
              </a:ext>
            </a:extLst>
          </p:cNvPr>
          <p:cNvPicPr>
            <a:picLocks noChangeAspect="1"/>
          </p:cNvPicPr>
          <p:nvPr/>
        </p:nvPicPr>
        <p:blipFill>
          <a:blip r:embed="rId2"/>
          <a:stretch>
            <a:fillRect/>
          </a:stretch>
        </p:blipFill>
        <p:spPr>
          <a:xfrm>
            <a:off x="155569" y="199246"/>
            <a:ext cx="3124354" cy="3479269"/>
          </a:xfrm>
          <a:prstGeom prst="rect">
            <a:avLst/>
          </a:prstGeom>
        </p:spPr>
      </p:pic>
      <p:sp>
        <p:nvSpPr>
          <p:cNvPr id="6" name="TextBox 5">
            <a:extLst>
              <a:ext uri="{FF2B5EF4-FFF2-40B4-BE49-F238E27FC236}">
                <a16:creationId xmlns:a16="http://schemas.microsoft.com/office/drawing/2014/main" id="{1E5077A0-6CE1-7E7A-33C3-7041C17C99B1}"/>
              </a:ext>
            </a:extLst>
          </p:cNvPr>
          <p:cNvSpPr txBox="1"/>
          <p:nvPr/>
        </p:nvSpPr>
        <p:spPr>
          <a:xfrm>
            <a:off x="3564012" y="195205"/>
            <a:ext cx="8473221" cy="648143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lnSpcReduction="20000"/>
          </a:bodyPr>
          <a:lstStyle/>
          <a:p>
            <a:pPr algn="just"/>
            <a:r>
              <a:rPr lang="en-US" sz="1600" dirty="0">
                <a:solidFill>
                  <a:schemeClr val="tx1"/>
                </a:solidFill>
                <a:latin typeface="Aptos"/>
              </a:rPr>
              <a:t>Congratulations to you on a successful start to Year 13. We are extremely impressed with how well you have started your A Level year thus far.</a:t>
            </a:r>
            <a:endParaRPr lang="en-US" sz="2400" dirty="0">
              <a:solidFill>
                <a:schemeClr val="tx1"/>
              </a:solidFill>
            </a:endParaRPr>
          </a:p>
          <a:p>
            <a:pPr algn="just">
              <a:buFont typeface="Arial"/>
              <a:buChar char="•"/>
            </a:pPr>
            <a:endParaRPr lang="en-US" sz="1600" dirty="0">
              <a:solidFill>
                <a:schemeClr val="tx1"/>
              </a:solidFill>
              <a:latin typeface="Aptos"/>
            </a:endParaRPr>
          </a:p>
          <a:p>
            <a:pPr algn="just"/>
            <a:r>
              <a:rPr lang="en-US" sz="1600" dirty="0">
                <a:solidFill>
                  <a:schemeClr val="tx1"/>
                </a:solidFill>
                <a:latin typeface="Aptos"/>
              </a:rPr>
              <a:t>As you will know, your Year 13 mocks are just around the corner. Many of you will have already started revising and thinking about how to structure your revision for your exams.</a:t>
            </a:r>
            <a:endParaRPr lang="en-US" sz="2400" dirty="0">
              <a:solidFill>
                <a:schemeClr val="tx1"/>
              </a:solidFill>
            </a:endParaRPr>
          </a:p>
          <a:p>
            <a:pPr algn="just"/>
            <a:endParaRPr lang="en-US" sz="1600" dirty="0">
              <a:solidFill>
                <a:schemeClr val="tx1"/>
              </a:solidFill>
              <a:latin typeface="Aptos"/>
            </a:endParaRPr>
          </a:p>
          <a:p>
            <a:pPr algn="just">
              <a:buFont typeface="Arial"/>
            </a:pPr>
            <a:r>
              <a:rPr lang="en-US" sz="1600" dirty="0">
                <a:solidFill>
                  <a:schemeClr val="tx1"/>
                </a:solidFill>
                <a:latin typeface="Aptos"/>
              </a:rPr>
              <a:t>Mock exams play an important role in preparing you for your final exams. They provide you all with the following: </a:t>
            </a:r>
            <a:endParaRPr lang="en-US" sz="2400">
              <a:solidFill>
                <a:schemeClr val="tx1"/>
              </a:solidFill>
            </a:endParaRPr>
          </a:p>
          <a:p>
            <a:pPr lvl="1" algn="just">
              <a:buFont typeface="Courier New"/>
              <a:buChar char="o"/>
            </a:pPr>
            <a:r>
              <a:rPr lang="en-US" sz="1600" dirty="0">
                <a:solidFill>
                  <a:schemeClr val="tx1"/>
                </a:solidFill>
                <a:latin typeface="Aptos"/>
              </a:rPr>
              <a:t> Being able to </a:t>
            </a:r>
            <a:r>
              <a:rPr lang="en-US" sz="1600" b="1" dirty="0">
                <a:solidFill>
                  <a:schemeClr val="tx1"/>
                </a:solidFill>
                <a:latin typeface="Aptos"/>
              </a:rPr>
              <a:t>experience</a:t>
            </a:r>
            <a:r>
              <a:rPr lang="en-US" sz="1600" dirty="0">
                <a:solidFill>
                  <a:schemeClr val="tx1"/>
                </a:solidFill>
                <a:latin typeface="Aptos"/>
              </a:rPr>
              <a:t> sitting exams in larger venues and having to follow the rules and routines required by the exam boards. </a:t>
            </a:r>
          </a:p>
          <a:p>
            <a:pPr lvl="1" algn="just">
              <a:buFont typeface="Courier New"/>
              <a:buChar char="o"/>
            </a:pPr>
            <a:r>
              <a:rPr lang="en-US" sz="1600" dirty="0">
                <a:solidFill>
                  <a:schemeClr val="tx1"/>
                </a:solidFill>
                <a:latin typeface="Aptos"/>
              </a:rPr>
              <a:t>An opportunity to </a:t>
            </a:r>
            <a:r>
              <a:rPr lang="en-US" sz="1600" b="1" dirty="0">
                <a:solidFill>
                  <a:schemeClr val="tx1"/>
                </a:solidFill>
                <a:latin typeface="Aptos"/>
              </a:rPr>
              <a:t>practice</a:t>
            </a:r>
            <a:r>
              <a:rPr lang="en-US" sz="1600" dirty="0">
                <a:solidFill>
                  <a:schemeClr val="tx1"/>
                </a:solidFill>
                <a:latin typeface="Aptos"/>
              </a:rPr>
              <a:t> sitting assessments under timed conditions and to </a:t>
            </a:r>
            <a:r>
              <a:rPr lang="en-US" sz="1600" b="1" dirty="0">
                <a:solidFill>
                  <a:schemeClr val="tx1"/>
                </a:solidFill>
                <a:latin typeface="Aptos"/>
              </a:rPr>
              <a:t>build stamina. </a:t>
            </a:r>
            <a:r>
              <a:rPr lang="en-US" sz="1600" dirty="0">
                <a:solidFill>
                  <a:schemeClr val="tx1"/>
                </a:solidFill>
                <a:latin typeface="Aptos"/>
              </a:rPr>
              <a:t>You will have to focus and write for longer periods of time!</a:t>
            </a:r>
          </a:p>
          <a:p>
            <a:pPr lvl="1" algn="just">
              <a:buFont typeface="Courier New"/>
              <a:buChar char="o"/>
            </a:pPr>
            <a:r>
              <a:rPr lang="en-US" sz="1600" dirty="0">
                <a:solidFill>
                  <a:schemeClr val="tx1"/>
                </a:solidFill>
                <a:latin typeface="Aptos"/>
              </a:rPr>
              <a:t>An opportunity to </a:t>
            </a:r>
            <a:r>
              <a:rPr lang="en-US" sz="1600" b="1" dirty="0">
                <a:solidFill>
                  <a:schemeClr val="tx1"/>
                </a:solidFill>
                <a:latin typeface="Aptos"/>
              </a:rPr>
              <a:t>build strong habits</a:t>
            </a:r>
            <a:r>
              <a:rPr lang="en-US" sz="1600" dirty="0">
                <a:solidFill>
                  <a:schemeClr val="tx1"/>
                </a:solidFill>
                <a:latin typeface="Aptos"/>
              </a:rPr>
              <a:t> in terms of revision.</a:t>
            </a:r>
          </a:p>
          <a:p>
            <a:pPr lvl="1" algn="just">
              <a:buFont typeface="Courier New"/>
              <a:buChar char="o"/>
            </a:pPr>
            <a:r>
              <a:rPr lang="en-US" sz="1600" dirty="0">
                <a:solidFill>
                  <a:schemeClr val="tx1"/>
                </a:solidFill>
                <a:latin typeface="Aptos"/>
              </a:rPr>
              <a:t>An opportunity for your teachers and yourselves to </a:t>
            </a:r>
            <a:r>
              <a:rPr lang="en-US" sz="1600" b="1" dirty="0">
                <a:solidFill>
                  <a:schemeClr val="tx1"/>
                </a:solidFill>
                <a:latin typeface="Aptos"/>
              </a:rPr>
              <a:t>identify gaps in knowledge</a:t>
            </a:r>
            <a:r>
              <a:rPr lang="en-US" sz="1600" dirty="0">
                <a:solidFill>
                  <a:schemeClr val="tx1"/>
                </a:solidFill>
                <a:latin typeface="Aptos"/>
              </a:rPr>
              <a:t>, which in turn informs revision and future teaching.</a:t>
            </a:r>
          </a:p>
          <a:p>
            <a:pPr algn="just"/>
            <a:endParaRPr lang="en-US" sz="1600" dirty="0">
              <a:solidFill>
                <a:schemeClr val="tx1"/>
              </a:solidFill>
              <a:latin typeface="Aptos"/>
            </a:endParaRPr>
          </a:p>
          <a:p>
            <a:pPr algn="just"/>
            <a:r>
              <a:rPr lang="en-US" sz="1600" dirty="0">
                <a:solidFill>
                  <a:schemeClr val="tx1"/>
                </a:solidFill>
                <a:latin typeface="Aptos"/>
              </a:rPr>
              <a:t>In this booklet you will find your exam timetable, a reflective RAG rating document, and a blank revision timetable to help structure your revision. Your form tutor will help you to work through this, so you are able to approach your mock exam preparation effectively.</a:t>
            </a:r>
            <a:endParaRPr lang="en-US" sz="2400" dirty="0">
              <a:solidFill>
                <a:schemeClr val="tx1"/>
              </a:solidFill>
            </a:endParaRPr>
          </a:p>
          <a:p>
            <a:pPr algn="just"/>
            <a:endParaRPr lang="en-US" sz="1600" dirty="0">
              <a:solidFill>
                <a:schemeClr val="tx1"/>
              </a:solidFill>
              <a:latin typeface="Aptos"/>
            </a:endParaRPr>
          </a:p>
          <a:p>
            <a:pPr algn="just"/>
            <a:r>
              <a:rPr lang="en-US" sz="1600" dirty="0">
                <a:solidFill>
                  <a:schemeClr val="tx1"/>
                </a:solidFill>
                <a:latin typeface="Aptos"/>
              </a:rPr>
              <a:t>Please use your time wisely. This is a great opportunity for you to practice not only your exam technique, but how to manage your time properly, plan a solid revision timetable and reflect on your studies so far.</a:t>
            </a:r>
          </a:p>
          <a:p>
            <a:pPr algn="just"/>
            <a:endParaRPr lang="en-US" sz="1600" dirty="0">
              <a:solidFill>
                <a:schemeClr val="tx1"/>
              </a:solidFill>
              <a:latin typeface="Aptos"/>
            </a:endParaRPr>
          </a:p>
          <a:p>
            <a:pPr algn="just">
              <a:buFont typeface="Arial"/>
            </a:pPr>
            <a:r>
              <a:rPr lang="en-US" sz="1600" dirty="0">
                <a:solidFill>
                  <a:schemeClr val="tx1"/>
                </a:solidFill>
                <a:latin typeface="Aptos"/>
              </a:rPr>
              <a:t>Good luck! We are here to support you and ensure you do the very best you can in your mock exams.</a:t>
            </a:r>
            <a:endParaRPr lang="en-US" sz="2400" dirty="0">
              <a:solidFill>
                <a:schemeClr val="tx1"/>
              </a:solidFill>
            </a:endParaRPr>
          </a:p>
          <a:p>
            <a:pPr algn="just"/>
            <a:endParaRPr lang="en-US" sz="1600" dirty="0">
              <a:solidFill>
                <a:schemeClr val="tx1"/>
              </a:solidFill>
              <a:latin typeface="Aptos"/>
            </a:endParaRPr>
          </a:p>
          <a:p>
            <a:pPr algn="just">
              <a:buFont typeface="Arial"/>
            </a:pPr>
            <a:r>
              <a:rPr lang="en-US" sz="1600" dirty="0">
                <a:solidFill>
                  <a:schemeClr val="tx1"/>
                </a:solidFill>
                <a:latin typeface="Aptos"/>
              </a:rPr>
              <a:t>All the best,</a:t>
            </a:r>
            <a:endParaRPr lang="en-US" sz="2400" dirty="0">
              <a:solidFill>
                <a:schemeClr val="tx1"/>
              </a:solidFill>
            </a:endParaRPr>
          </a:p>
          <a:p>
            <a:pPr algn="just">
              <a:buFont typeface="Arial"/>
            </a:pPr>
            <a:endParaRPr lang="en-US" sz="1600" dirty="0">
              <a:solidFill>
                <a:schemeClr val="tx1"/>
              </a:solidFill>
              <a:latin typeface="Aptos"/>
            </a:endParaRPr>
          </a:p>
          <a:p>
            <a:pPr algn="just"/>
            <a:r>
              <a:rPr lang="en-US" sz="1600" dirty="0" err="1">
                <a:solidFill>
                  <a:schemeClr val="tx1"/>
                </a:solidFill>
                <a:latin typeface="Aptos"/>
              </a:rPr>
              <a:t>Ms</a:t>
            </a:r>
            <a:r>
              <a:rPr lang="en-US" sz="1600" dirty="0">
                <a:solidFill>
                  <a:schemeClr val="tx1"/>
                </a:solidFill>
                <a:latin typeface="Aptos"/>
              </a:rPr>
              <a:t> Cradock</a:t>
            </a:r>
          </a:p>
          <a:p>
            <a:pPr algn="just"/>
            <a:endParaRPr lang="en-GB" sz="1600" b="1" dirty="0">
              <a:solidFill>
                <a:schemeClr val="tx1"/>
              </a:solidFill>
              <a:latin typeface="Aptos"/>
            </a:endParaRPr>
          </a:p>
          <a:p>
            <a:pPr algn="just"/>
            <a:r>
              <a:rPr lang="en-GB" sz="1600" b="1" dirty="0">
                <a:solidFill>
                  <a:schemeClr val="tx1"/>
                </a:solidFill>
                <a:latin typeface="Aptos"/>
              </a:rPr>
              <a:t>KS5 Achievement Lead</a:t>
            </a:r>
            <a:endParaRPr lang="en-US" sz="1600" dirty="0">
              <a:solidFill>
                <a:schemeClr val="tx1"/>
              </a:solidFill>
              <a:latin typeface="Aptos"/>
            </a:endParaRPr>
          </a:p>
          <a:p>
            <a:pPr algn="just"/>
            <a:endParaRPr lang="en-GB" sz="1600" b="1" dirty="0">
              <a:solidFill>
                <a:schemeClr val="tx1"/>
              </a:solidFill>
              <a:latin typeface="Aptos"/>
            </a:endParaRPr>
          </a:p>
          <a:p>
            <a:r>
              <a:rPr lang="en-GB" sz="1600" u="sng" dirty="0">
                <a:solidFill>
                  <a:schemeClr val="tx1"/>
                </a:solidFill>
                <a:latin typeface="Aptos"/>
                <a:hlinkClick r:id="rId3">
                  <a:extLst>
                    <a:ext uri="{A12FA001-AC4F-418D-AE19-62706E023703}">
                      <ahyp:hlinkClr xmlns:ahyp="http://schemas.microsoft.com/office/drawing/2018/hyperlinkcolor" val="tx"/>
                    </a:ext>
                  </a:extLst>
                </a:hlinkClick>
              </a:rPr>
              <a:t>ccradock@wilmslowhigh.com</a:t>
            </a:r>
            <a:endParaRPr lang="en-US" sz="1600" dirty="0">
              <a:solidFill>
                <a:schemeClr val="tx1"/>
              </a:solidFill>
              <a:latin typeface="Aptos"/>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1298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blue and white shield with shells&#10;&#10;Description automatically generated">
            <a:extLst>
              <a:ext uri="{FF2B5EF4-FFF2-40B4-BE49-F238E27FC236}">
                <a16:creationId xmlns:a16="http://schemas.microsoft.com/office/drawing/2014/main" id="{B704BD29-8AA8-F473-84A4-C1CDB1B8B614}"/>
              </a:ext>
            </a:extLst>
          </p:cNvPr>
          <p:cNvPicPr>
            <a:picLocks noChangeAspect="1"/>
          </p:cNvPicPr>
          <p:nvPr/>
        </p:nvPicPr>
        <p:blipFill>
          <a:blip r:embed="rId2"/>
          <a:stretch>
            <a:fillRect/>
          </a:stretch>
        </p:blipFill>
        <p:spPr>
          <a:xfrm>
            <a:off x="155569" y="199246"/>
            <a:ext cx="1563484" cy="1746334"/>
          </a:xfrm>
          <a:prstGeom prst="rect">
            <a:avLst/>
          </a:prstGeom>
        </p:spPr>
      </p:pic>
      <p:sp>
        <p:nvSpPr>
          <p:cNvPr id="6" name="TextBox 5">
            <a:extLst>
              <a:ext uri="{FF2B5EF4-FFF2-40B4-BE49-F238E27FC236}">
                <a16:creationId xmlns:a16="http://schemas.microsoft.com/office/drawing/2014/main" id="{1E5077A0-6CE1-7E7A-33C3-7041C17C99B1}"/>
              </a:ext>
            </a:extLst>
          </p:cNvPr>
          <p:cNvSpPr txBox="1"/>
          <p:nvPr/>
        </p:nvSpPr>
        <p:spPr>
          <a:xfrm>
            <a:off x="2076885" y="195205"/>
            <a:ext cx="9960348" cy="1405532"/>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r>
              <a:rPr lang="en-US" sz="1400" dirty="0">
                <a:solidFill>
                  <a:srgbClr val="191919"/>
                </a:solidFill>
                <a:ea typeface="+mn-lt"/>
                <a:cs typeface="+mn-lt"/>
              </a:rPr>
              <a:t>As exam season approaches, you might be feeling the pressure to succeed in your exams. While this is an important time in your life, your mental health is just as significant - in order to achieve your best, you have to mentally believe that you can achieve your best.</a:t>
            </a:r>
            <a:endParaRPr lang="en-US" sz="1600" dirty="0"/>
          </a:p>
          <a:p>
            <a:pPr algn="just"/>
            <a:endParaRPr lang="en-US" sz="1400" dirty="0">
              <a:solidFill>
                <a:srgbClr val="191919"/>
              </a:solidFill>
              <a:ea typeface="+mn-lt"/>
              <a:cs typeface="+mn-lt"/>
            </a:endParaRPr>
          </a:p>
          <a:p>
            <a:pPr algn="just"/>
            <a:r>
              <a:rPr lang="en-US" sz="1400" dirty="0">
                <a:solidFill>
                  <a:srgbClr val="191919"/>
                </a:solidFill>
                <a:ea typeface="+mn-lt"/>
                <a:cs typeface="+mn-lt"/>
              </a:rPr>
              <a:t>Here are our tips on how to revise and stay mentally healthy throughout the exam season. For further guidance and support, see the resources on </a:t>
            </a:r>
            <a:r>
              <a:rPr lang="en-US" sz="1400" dirty="0" err="1">
                <a:solidFill>
                  <a:srgbClr val="191919"/>
                </a:solidFill>
                <a:ea typeface="+mn-lt"/>
                <a:cs typeface="+mn-lt"/>
              </a:rPr>
              <a:t>FireFly</a:t>
            </a:r>
            <a:r>
              <a:rPr lang="en-US" sz="1400" dirty="0">
                <a:solidFill>
                  <a:srgbClr val="191919"/>
                </a:solidFill>
                <a:ea typeface="+mn-lt"/>
                <a:cs typeface="+mn-lt"/>
              </a:rPr>
              <a:t> and Young Minds.</a:t>
            </a:r>
            <a:endParaRPr lang="en-US" sz="1600" dirty="0">
              <a:ea typeface="+mn-lt"/>
              <a:cs typeface="+mn-lt"/>
            </a:endParaRPr>
          </a:p>
        </p:txBody>
      </p:sp>
      <p:sp>
        <p:nvSpPr>
          <p:cNvPr id="2" name="TextBox 1">
            <a:extLst>
              <a:ext uri="{FF2B5EF4-FFF2-40B4-BE49-F238E27FC236}">
                <a16:creationId xmlns:a16="http://schemas.microsoft.com/office/drawing/2014/main" id="{C812821B-CFF0-44B8-F20C-D0CE7EA88FCC}"/>
              </a:ext>
            </a:extLst>
          </p:cNvPr>
          <p:cNvSpPr txBox="1"/>
          <p:nvPr/>
        </p:nvSpPr>
        <p:spPr>
          <a:xfrm>
            <a:off x="3047816" y="1706914"/>
            <a:ext cx="8989415" cy="130720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r>
              <a:rPr lang="en-US" b="1" dirty="0">
                <a:highlight>
                  <a:srgbClr val="FFFF00"/>
                </a:highlight>
              </a:rPr>
              <a:t>Find a balance</a:t>
            </a:r>
            <a:endParaRPr lang="en-US" dirty="0">
              <a:highlight>
                <a:srgbClr val="FFFF00"/>
              </a:highlight>
            </a:endParaRPr>
          </a:p>
          <a:p>
            <a:pPr algn="just"/>
            <a:r>
              <a:rPr lang="en-US" sz="1200" dirty="0">
                <a:solidFill>
                  <a:srgbClr val="191919"/>
                </a:solidFill>
                <a:ea typeface="+mn-lt"/>
                <a:cs typeface="+mn-lt"/>
              </a:rPr>
              <a:t>The most important thing is to use your time wisely, and find a balance between revising and spending time doing the things you enjoy. Constantly revising without a break can make you feel emotionally and physically drained, so it’s crucial to take time to step back and do something that you enjoy. Whether it’s a hobby, or getting some rest, it can help you to recharge. It also lets your brain digest what you’ve just revised, instead of cramming lots of information in at once.</a:t>
            </a:r>
            <a:endParaRPr lang="en-US" dirty="0">
              <a:ea typeface="+mn-lt"/>
              <a:cs typeface="+mn-lt"/>
            </a:endParaRPr>
          </a:p>
        </p:txBody>
      </p:sp>
      <p:pic>
        <p:nvPicPr>
          <p:cNvPr id="4" name="Picture 3" descr="Young Minds | The Phandom Wiki | Fandom">
            <a:extLst>
              <a:ext uri="{FF2B5EF4-FFF2-40B4-BE49-F238E27FC236}">
                <a16:creationId xmlns:a16="http://schemas.microsoft.com/office/drawing/2014/main" id="{DD8753A6-DA8B-D0F7-D43E-56FA63E2C2A5}"/>
              </a:ext>
            </a:extLst>
          </p:cNvPr>
          <p:cNvPicPr>
            <a:picLocks noChangeAspect="1"/>
          </p:cNvPicPr>
          <p:nvPr/>
        </p:nvPicPr>
        <p:blipFill>
          <a:blip r:embed="rId3"/>
          <a:stretch>
            <a:fillRect/>
          </a:stretch>
        </p:blipFill>
        <p:spPr>
          <a:xfrm>
            <a:off x="54077" y="2118309"/>
            <a:ext cx="2890684" cy="888445"/>
          </a:xfrm>
          <a:prstGeom prst="rect">
            <a:avLst/>
          </a:prstGeom>
        </p:spPr>
      </p:pic>
      <p:sp>
        <p:nvSpPr>
          <p:cNvPr id="5" name="TextBox 4">
            <a:extLst>
              <a:ext uri="{FF2B5EF4-FFF2-40B4-BE49-F238E27FC236}">
                <a16:creationId xmlns:a16="http://schemas.microsoft.com/office/drawing/2014/main" id="{363CC317-EBAA-C934-E047-47434BB13EB2}"/>
              </a:ext>
            </a:extLst>
          </p:cNvPr>
          <p:cNvSpPr txBox="1"/>
          <p:nvPr/>
        </p:nvSpPr>
        <p:spPr>
          <a:xfrm>
            <a:off x="159592" y="3108010"/>
            <a:ext cx="5130254" cy="158988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r>
              <a:rPr lang="en-US" b="1" dirty="0">
                <a:highlight>
                  <a:srgbClr val="FFFF00"/>
                </a:highlight>
              </a:rPr>
              <a:t>Stay in touch with friends</a:t>
            </a:r>
            <a:endParaRPr lang="en-US" dirty="0">
              <a:highlight>
                <a:srgbClr val="FFFF00"/>
              </a:highlight>
            </a:endParaRPr>
          </a:p>
          <a:p>
            <a:pPr algn="just"/>
            <a:r>
              <a:rPr lang="en-US" sz="1200" dirty="0">
                <a:solidFill>
                  <a:srgbClr val="191919"/>
                </a:solidFill>
                <a:ea typeface="+mn-lt"/>
                <a:cs typeface="+mn-lt"/>
              </a:rPr>
              <a:t>It is important to stay in regular contact with friends. Talking to friends about revision and the anxiety of what’s to come, reminds you that you have a support network. Your friends may be feeling the same nervous feelings, which are completely normal to have when preparing for exams.</a:t>
            </a:r>
            <a:endParaRPr lang="en-US" dirty="0">
              <a:ea typeface="+mn-lt"/>
              <a:cs typeface="+mn-lt"/>
            </a:endParaRPr>
          </a:p>
        </p:txBody>
      </p:sp>
      <p:sp>
        <p:nvSpPr>
          <p:cNvPr id="8" name="TextBox 7">
            <a:extLst>
              <a:ext uri="{FF2B5EF4-FFF2-40B4-BE49-F238E27FC236}">
                <a16:creationId xmlns:a16="http://schemas.microsoft.com/office/drawing/2014/main" id="{47EEDC36-6493-7B96-70DF-0FFCE282A490}"/>
              </a:ext>
            </a:extLst>
          </p:cNvPr>
          <p:cNvSpPr txBox="1"/>
          <p:nvPr/>
        </p:nvSpPr>
        <p:spPr>
          <a:xfrm>
            <a:off x="5407559" y="3108008"/>
            <a:ext cx="6629671" cy="1589888"/>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r>
              <a:rPr lang="en-US" b="1" dirty="0">
                <a:highlight>
                  <a:srgbClr val="FFFF00"/>
                </a:highlight>
              </a:rPr>
              <a:t>Be </a:t>
            </a:r>
            <a:r>
              <a:rPr lang="en-US" b="1" dirty="0" err="1">
                <a:highlight>
                  <a:srgbClr val="FFFF00"/>
                </a:highlight>
              </a:rPr>
              <a:t>organised</a:t>
            </a:r>
            <a:endParaRPr lang="en-US" dirty="0" err="1">
              <a:highlight>
                <a:srgbClr val="FFFF00"/>
              </a:highlight>
            </a:endParaRPr>
          </a:p>
          <a:p>
            <a:pPr algn="just"/>
            <a:r>
              <a:rPr lang="en-US" sz="1200" dirty="0">
                <a:solidFill>
                  <a:srgbClr val="191919"/>
                </a:solidFill>
                <a:ea typeface="+mn-lt"/>
                <a:cs typeface="+mn-lt"/>
              </a:rPr>
              <a:t>Not creating a revision plan can lead to a big mess and the stress of not knowing where to start may add to exam nerves. Try creating a plan of what you need to do, or put each subject in order of what you need to revise first, to eliminate some of the stress that can cloud your mind. Being </a:t>
            </a:r>
            <a:r>
              <a:rPr lang="en-US" sz="1200" dirty="0" err="1">
                <a:solidFill>
                  <a:srgbClr val="191919"/>
                </a:solidFill>
                <a:ea typeface="+mn-lt"/>
                <a:cs typeface="+mn-lt"/>
              </a:rPr>
              <a:t>organised</a:t>
            </a:r>
            <a:r>
              <a:rPr lang="en-US" sz="1200" dirty="0">
                <a:solidFill>
                  <a:srgbClr val="191919"/>
                </a:solidFill>
                <a:ea typeface="+mn-lt"/>
                <a:cs typeface="+mn-lt"/>
              </a:rPr>
              <a:t> can help you approach your revision in a manageable way and helps if you find yourself crumbling under stress.</a:t>
            </a:r>
            <a:endParaRPr lang="en-US">
              <a:ea typeface="+mn-lt"/>
              <a:cs typeface="+mn-lt"/>
            </a:endParaRPr>
          </a:p>
        </p:txBody>
      </p:sp>
      <p:sp>
        <p:nvSpPr>
          <p:cNvPr id="9" name="TextBox 8">
            <a:extLst>
              <a:ext uri="{FF2B5EF4-FFF2-40B4-BE49-F238E27FC236}">
                <a16:creationId xmlns:a16="http://schemas.microsoft.com/office/drawing/2014/main" id="{B45B2A2C-E454-093B-9359-949ECE91BA90}"/>
              </a:ext>
            </a:extLst>
          </p:cNvPr>
          <p:cNvSpPr txBox="1"/>
          <p:nvPr/>
        </p:nvSpPr>
        <p:spPr>
          <a:xfrm>
            <a:off x="5407558" y="4853234"/>
            <a:ext cx="6629673" cy="190943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r>
              <a:rPr lang="en-US" b="1" dirty="0">
                <a:highlight>
                  <a:srgbClr val="FFFF00"/>
                </a:highlight>
              </a:rPr>
              <a:t>Set up study dates</a:t>
            </a:r>
            <a:endParaRPr lang="en-US" dirty="0">
              <a:highlight>
                <a:srgbClr val="FFFF00"/>
              </a:highlight>
            </a:endParaRPr>
          </a:p>
          <a:p>
            <a:pPr algn="just"/>
            <a:r>
              <a:rPr lang="en-US" sz="1200" dirty="0">
                <a:solidFill>
                  <a:srgbClr val="191919"/>
                </a:solidFill>
                <a:ea typeface="+mn-lt"/>
                <a:cs typeface="+mn-lt"/>
              </a:rPr>
              <a:t>Even though it’s a good idea to separate your social life and study life, setting up study dates with friends to all revise together can create a more relaxing study environment. It also means getting extra help and support from friends and is a great way to give you a confidence boost!</a:t>
            </a:r>
            <a:endParaRPr lang="en-US" dirty="0">
              <a:ea typeface="+mn-lt"/>
              <a:cs typeface="+mn-lt"/>
            </a:endParaRPr>
          </a:p>
          <a:p>
            <a:pPr algn="just"/>
            <a:r>
              <a:rPr lang="en-US" sz="1200" dirty="0">
                <a:solidFill>
                  <a:srgbClr val="191919"/>
                </a:solidFill>
                <a:ea typeface="+mn-lt"/>
                <a:cs typeface="+mn-lt"/>
              </a:rPr>
              <a:t>All these little things really help you to stay on track, maintain a positive mind set and keep yourself mentally healthy whilst revising. Even if it’s just changing some little things, it can make a big difference.</a:t>
            </a:r>
            <a:endParaRPr lang="en-US" dirty="0">
              <a:ea typeface="+mn-lt"/>
              <a:cs typeface="+mn-lt"/>
            </a:endParaRPr>
          </a:p>
        </p:txBody>
      </p:sp>
      <p:sp>
        <p:nvSpPr>
          <p:cNvPr id="7" name="TextBox 6">
            <a:extLst>
              <a:ext uri="{FF2B5EF4-FFF2-40B4-BE49-F238E27FC236}">
                <a16:creationId xmlns:a16="http://schemas.microsoft.com/office/drawing/2014/main" id="{68097186-F397-0F0A-910F-D11077DAB85B}"/>
              </a:ext>
            </a:extLst>
          </p:cNvPr>
          <p:cNvSpPr txBox="1"/>
          <p:nvPr/>
        </p:nvSpPr>
        <p:spPr>
          <a:xfrm>
            <a:off x="159590" y="4853233"/>
            <a:ext cx="5130253" cy="190943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just"/>
            <a:r>
              <a:rPr lang="en-US" b="1" dirty="0">
                <a:highlight>
                  <a:srgbClr val="FFFF00"/>
                </a:highlight>
              </a:rPr>
              <a:t>Separate where you rest and revise</a:t>
            </a:r>
            <a:endParaRPr lang="en-US" dirty="0">
              <a:highlight>
                <a:srgbClr val="FFFF00"/>
              </a:highlight>
            </a:endParaRPr>
          </a:p>
          <a:p>
            <a:pPr algn="just"/>
            <a:r>
              <a:rPr lang="en-US" sz="1200" dirty="0">
                <a:solidFill>
                  <a:srgbClr val="191919"/>
                </a:solidFill>
                <a:ea typeface="+mn-lt"/>
                <a:cs typeface="+mn-lt"/>
              </a:rPr>
              <a:t>When revising, many students make the mistake of blending the places where they revise and rest. For example, revising in your bedroom makes it hard to get away from revision when you want to rest or sleep. Instead of resting when you need to, you may feel anxious about not using this time to revise. Using a separate space such as the library or living room instead can help you to escape and have a proper break from revision.</a:t>
            </a:r>
            <a:endParaRPr lang="en-US" dirty="0">
              <a:ea typeface="+mn-lt"/>
              <a:cs typeface="+mn-lt"/>
            </a:endParaRPr>
          </a:p>
        </p:txBody>
      </p:sp>
    </p:spTree>
    <p:extLst>
      <p:ext uri="{BB962C8B-B14F-4D97-AF65-F5344CB8AC3E}">
        <p14:creationId xmlns:p14="http://schemas.microsoft.com/office/powerpoint/2010/main" val="1301318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F7751-01C4-CA87-7AAB-55EAACD1D228}"/>
              </a:ext>
            </a:extLst>
          </p:cNvPr>
          <p:cNvSpPr txBox="1"/>
          <p:nvPr/>
        </p:nvSpPr>
        <p:spPr>
          <a:xfrm>
            <a:off x="152401" y="141677"/>
            <a:ext cx="11874908" cy="892552"/>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en-GB" sz="2000" b="1" dirty="0">
                <a:latin typeface="Aptos"/>
                <a:ea typeface="Calibri"/>
                <a:cs typeface="Calibri"/>
              </a:rPr>
              <a:t>Mock Revision Planning</a:t>
            </a:r>
            <a:endParaRPr lang="en-US" sz="2000" dirty="0">
              <a:latin typeface="Aptos"/>
              <a:ea typeface="Calibri"/>
              <a:cs typeface="Calibri"/>
            </a:endParaRPr>
          </a:p>
          <a:p>
            <a:pPr marL="228600" indent="-228600" algn="just">
              <a:buFont typeface="Aptos"/>
              <a:buAutoNum type="arabicPeriod"/>
            </a:pPr>
            <a:r>
              <a:rPr lang="en-GB" sz="1600" dirty="0">
                <a:latin typeface="Aptos"/>
                <a:ea typeface="Calibri"/>
                <a:cs typeface="Calibri"/>
              </a:rPr>
              <a:t>Write down the topics that you will need for each subject you will be examined in. Ask your teacher if you are unsure about this.</a:t>
            </a:r>
          </a:p>
          <a:p>
            <a:pPr marL="228600" indent="-228600" algn="just">
              <a:buAutoNum type="arabicPeriod"/>
            </a:pPr>
            <a:r>
              <a:rPr lang="en-GB" sz="1600" dirty="0">
                <a:latin typeface="Aptos"/>
                <a:ea typeface="Calibri"/>
                <a:cs typeface="Calibri"/>
              </a:rPr>
              <a:t>RAG rate each topic of each subject.</a:t>
            </a:r>
            <a:r>
              <a:rPr lang="en-US" sz="1600" dirty="0">
                <a:latin typeface="Aptos"/>
                <a:ea typeface="Calibri"/>
                <a:cs typeface="Calibri"/>
              </a:rPr>
              <a:t> </a:t>
            </a:r>
            <a:endParaRPr lang="en-US" sz="2000"/>
          </a:p>
        </p:txBody>
      </p:sp>
      <p:sp>
        <p:nvSpPr>
          <p:cNvPr id="3" name="TextBox 2">
            <a:extLst>
              <a:ext uri="{FF2B5EF4-FFF2-40B4-BE49-F238E27FC236}">
                <a16:creationId xmlns:a16="http://schemas.microsoft.com/office/drawing/2014/main" id="{0A872893-B5A7-0E99-D002-3C048E85B43E}"/>
              </a:ext>
            </a:extLst>
          </p:cNvPr>
          <p:cNvSpPr txBox="1"/>
          <p:nvPr/>
        </p:nvSpPr>
        <p:spPr>
          <a:xfrm>
            <a:off x="152400" y="1201937"/>
            <a:ext cx="11874908" cy="4278094"/>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en-GB" sz="1600" dirty="0">
                <a:latin typeface="Aptos"/>
                <a:ea typeface="Calibri"/>
                <a:cs typeface="Calibri"/>
              </a:rPr>
              <a:t>You should RAG rate against the following criteria:</a:t>
            </a:r>
            <a:r>
              <a:rPr lang="en-US" sz="1600" dirty="0">
                <a:latin typeface="Aptos"/>
                <a:ea typeface="Calibri"/>
                <a:cs typeface="Calibri"/>
              </a:rPr>
              <a:t> </a:t>
            </a:r>
            <a:endParaRPr lang="en-US" sz="2000" dirty="0"/>
          </a:p>
          <a:p>
            <a:pPr algn="just"/>
            <a:r>
              <a:rPr lang="en-GB" sz="1600" b="1" dirty="0">
                <a:solidFill>
                  <a:srgbClr val="00B050"/>
                </a:solidFill>
                <a:latin typeface="Aptos"/>
                <a:ea typeface="Calibri"/>
                <a:cs typeface="Calibri"/>
              </a:rPr>
              <a:t>Green: </a:t>
            </a:r>
            <a:r>
              <a:rPr lang="en-GB" sz="1600" dirty="0">
                <a:solidFill>
                  <a:srgbClr val="00B050"/>
                </a:solidFill>
                <a:latin typeface="Aptos"/>
                <a:ea typeface="Calibri"/>
                <a:cs typeface="Calibri"/>
              </a:rPr>
              <a:t>I would happily answer an exam question on this topic</a:t>
            </a:r>
            <a:r>
              <a:rPr lang="en-US" sz="1600" dirty="0">
                <a:solidFill>
                  <a:srgbClr val="00B050"/>
                </a:solidFill>
                <a:latin typeface="Aptos"/>
                <a:ea typeface="Calibri"/>
                <a:cs typeface="Calibri"/>
              </a:rPr>
              <a:t> </a:t>
            </a:r>
          </a:p>
          <a:p>
            <a:pPr marL="228600" indent="-228600" algn="just">
              <a:buFont typeface="Symbol"/>
              <a:buChar char="•"/>
            </a:pPr>
            <a:r>
              <a:rPr lang="en-GB" sz="1600" dirty="0">
                <a:latin typeface="Aptos"/>
                <a:ea typeface="Calibri"/>
                <a:cs typeface="Calibri"/>
              </a:rPr>
              <a:t>You should spend the </a:t>
            </a:r>
            <a:r>
              <a:rPr lang="en-GB" sz="1600" b="1" u="sng" dirty="0">
                <a:latin typeface="Aptos"/>
                <a:ea typeface="Calibri"/>
                <a:cs typeface="Calibri"/>
              </a:rPr>
              <a:t>least</a:t>
            </a:r>
            <a:r>
              <a:rPr lang="en-GB" sz="1600" dirty="0">
                <a:latin typeface="Aptos"/>
                <a:ea typeface="Calibri"/>
                <a:cs typeface="Calibri"/>
              </a:rPr>
              <a:t> amount of time on these topics.</a:t>
            </a:r>
            <a:r>
              <a:rPr lang="en-US" sz="1600" dirty="0">
                <a:latin typeface="Aptos"/>
                <a:ea typeface="Calibri"/>
                <a:cs typeface="Calibri"/>
              </a:rPr>
              <a:t> </a:t>
            </a:r>
          </a:p>
          <a:p>
            <a:pPr marL="228600" indent="-228600" algn="just">
              <a:buFont typeface="Symbol"/>
              <a:buChar char="•"/>
            </a:pPr>
            <a:r>
              <a:rPr lang="en-GB" sz="1600" dirty="0">
                <a:latin typeface="Aptos"/>
                <a:ea typeface="Calibri"/>
                <a:cs typeface="Calibri"/>
              </a:rPr>
              <a:t>You could practise some of these questions and ask your teachers why you aren’t getting full marks.</a:t>
            </a:r>
            <a:r>
              <a:rPr lang="en-US" sz="1600" dirty="0">
                <a:latin typeface="Aptos"/>
                <a:ea typeface="Calibri"/>
                <a:cs typeface="Calibri"/>
              </a:rPr>
              <a:t> </a:t>
            </a:r>
          </a:p>
          <a:p>
            <a:pPr marL="228600" indent="-228600" algn="just">
              <a:buFont typeface="Symbol"/>
              <a:buChar char="•"/>
            </a:pPr>
            <a:r>
              <a:rPr lang="en-GB" sz="1600" dirty="0">
                <a:latin typeface="Aptos"/>
                <a:ea typeface="Calibri"/>
                <a:cs typeface="Calibri"/>
              </a:rPr>
              <a:t>Try and find the most challenging questions on these topics and have a go.</a:t>
            </a:r>
            <a:r>
              <a:rPr lang="en-US" sz="1600" dirty="0">
                <a:latin typeface="Aptos"/>
                <a:ea typeface="Calibri"/>
                <a:cs typeface="Calibri"/>
              </a:rPr>
              <a:t> </a:t>
            </a:r>
          </a:p>
          <a:p>
            <a:pPr algn="just"/>
            <a:r>
              <a:rPr lang="en-GB" sz="1600" b="1" dirty="0">
                <a:solidFill>
                  <a:srgbClr val="FFC000"/>
                </a:solidFill>
                <a:latin typeface="Aptos"/>
                <a:ea typeface="Calibri"/>
                <a:cs typeface="Calibri"/>
              </a:rPr>
              <a:t>Amber: </a:t>
            </a:r>
            <a:r>
              <a:rPr lang="en-GB" sz="1600" dirty="0">
                <a:solidFill>
                  <a:srgbClr val="FFC000"/>
                </a:solidFill>
                <a:latin typeface="Aptos"/>
                <a:ea typeface="Calibri"/>
                <a:cs typeface="Calibri"/>
              </a:rPr>
              <a:t>I feel like I understand this topic, but I do not know how to answer an exam question, or I often forget this material quickly</a:t>
            </a:r>
            <a:r>
              <a:rPr lang="en-US" sz="1600" dirty="0">
                <a:solidFill>
                  <a:srgbClr val="FFC000"/>
                </a:solidFill>
                <a:latin typeface="Aptos"/>
                <a:ea typeface="Calibri"/>
                <a:cs typeface="Calibri"/>
              </a:rPr>
              <a:t> </a:t>
            </a:r>
          </a:p>
          <a:p>
            <a:pPr marL="228600" indent="-228600" algn="just">
              <a:buFont typeface="Symbol"/>
              <a:buChar char="•"/>
            </a:pPr>
            <a:r>
              <a:rPr lang="en-GB" sz="1600" dirty="0">
                <a:latin typeface="Aptos"/>
                <a:ea typeface="Calibri"/>
                <a:cs typeface="Calibri"/>
              </a:rPr>
              <a:t>Access past exam questions and start to practise them.</a:t>
            </a:r>
            <a:r>
              <a:rPr lang="en-US" sz="1600" dirty="0">
                <a:latin typeface="Aptos"/>
                <a:ea typeface="Calibri"/>
                <a:cs typeface="Calibri"/>
              </a:rPr>
              <a:t> </a:t>
            </a:r>
          </a:p>
          <a:p>
            <a:pPr marL="228600" indent="-228600" algn="just">
              <a:buFont typeface="Symbol"/>
              <a:buChar char="•"/>
            </a:pPr>
            <a:r>
              <a:rPr lang="en-GB" sz="1600" dirty="0">
                <a:latin typeface="Aptos"/>
                <a:ea typeface="Calibri"/>
                <a:cs typeface="Calibri"/>
              </a:rPr>
              <a:t>Ask your teacher about the most effective structure if it is a longer question (do you know exactly how to get the marks).</a:t>
            </a:r>
            <a:r>
              <a:rPr lang="en-US" sz="1600" dirty="0">
                <a:latin typeface="Aptos"/>
                <a:ea typeface="Calibri"/>
                <a:cs typeface="Calibri"/>
              </a:rPr>
              <a:t> </a:t>
            </a:r>
          </a:p>
          <a:p>
            <a:pPr marL="228600" indent="-228600" algn="just">
              <a:buFont typeface="Symbol"/>
              <a:buChar char="•"/>
            </a:pPr>
            <a:r>
              <a:rPr lang="en-GB" sz="1600" dirty="0">
                <a:latin typeface="Aptos"/>
                <a:ea typeface="Calibri"/>
                <a:cs typeface="Calibri"/>
              </a:rPr>
              <a:t>Look at model answers and annotate where they have achieved the assessment objectives.</a:t>
            </a:r>
            <a:r>
              <a:rPr lang="en-US" sz="1600" dirty="0">
                <a:latin typeface="Aptos"/>
                <a:ea typeface="Calibri"/>
                <a:cs typeface="Calibri"/>
              </a:rPr>
              <a:t> </a:t>
            </a:r>
          </a:p>
          <a:p>
            <a:pPr marL="228600" indent="-228600" algn="just">
              <a:buFont typeface="Symbol"/>
              <a:buChar char="•"/>
            </a:pPr>
            <a:r>
              <a:rPr lang="en-GB" sz="1600" dirty="0">
                <a:latin typeface="Aptos"/>
                <a:ea typeface="Calibri"/>
                <a:cs typeface="Calibri"/>
              </a:rPr>
              <a:t>Look at mark schemes to see which points are most relevant.</a:t>
            </a:r>
            <a:r>
              <a:rPr lang="en-US" sz="1600" dirty="0">
                <a:latin typeface="Aptos"/>
                <a:ea typeface="Calibri"/>
                <a:cs typeface="Calibri"/>
              </a:rPr>
              <a:t> </a:t>
            </a:r>
          </a:p>
          <a:p>
            <a:pPr marL="228600" indent="-228600" algn="just">
              <a:buFont typeface="Symbol"/>
              <a:buChar char="•"/>
            </a:pPr>
            <a:r>
              <a:rPr lang="en-GB" sz="1600" dirty="0">
                <a:latin typeface="Aptos"/>
                <a:ea typeface="Calibri"/>
                <a:cs typeface="Calibri"/>
              </a:rPr>
              <a:t>Use cue cards/mind maps to aid recall.</a:t>
            </a:r>
            <a:r>
              <a:rPr lang="en-US" sz="1600" dirty="0">
                <a:latin typeface="Aptos"/>
                <a:ea typeface="Calibri"/>
                <a:cs typeface="Calibri"/>
              </a:rPr>
              <a:t> </a:t>
            </a:r>
          </a:p>
          <a:p>
            <a:pPr algn="just"/>
            <a:r>
              <a:rPr lang="en-GB" sz="1600" b="1" dirty="0">
                <a:solidFill>
                  <a:srgbClr val="FF0000"/>
                </a:solidFill>
                <a:latin typeface="Aptos"/>
                <a:ea typeface="Calibri"/>
                <a:cs typeface="Calibri"/>
              </a:rPr>
              <a:t>Red: </a:t>
            </a:r>
            <a:r>
              <a:rPr lang="en-GB" sz="1600" dirty="0">
                <a:solidFill>
                  <a:srgbClr val="FF0000"/>
                </a:solidFill>
                <a:latin typeface="Aptos"/>
                <a:ea typeface="Calibri"/>
                <a:cs typeface="Calibri"/>
              </a:rPr>
              <a:t>I do not understand this topic</a:t>
            </a:r>
            <a:r>
              <a:rPr lang="en-US" sz="1600" dirty="0">
                <a:solidFill>
                  <a:srgbClr val="FF0000"/>
                </a:solidFill>
                <a:latin typeface="Aptos"/>
                <a:ea typeface="Calibri"/>
                <a:cs typeface="Calibri"/>
              </a:rPr>
              <a:t> </a:t>
            </a:r>
          </a:p>
          <a:p>
            <a:pPr marL="228600" indent="-228600" algn="just">
              <a:buFont typeface="Symbol"/>
              <a:buChar char="•"/>
            </a:pPr>
            <a:r>
              <a:rPr lang="en-GB" sz="1600" dirty="0">
                <a:latin typeface="Aptos"/>
                <a:ea typeface="Calibri"/>
                <a:cs typeface="Calibri"/>
              </a:rPr>
              <a:t>You should </a:t>
            </a:r>
            <a:r>
              <a:rPr lang="en-GB" sz="1600" b="1" dirty="0">
                <a:latin typeface="Aptos"/>
                <a:ea typeface="Calibri"/>
                <a:cs typeface="Calibri"/>
              </a:rPr>
              <a:t>prioritise </a:t>
            </a:r>
            <a:r>
              <a:rPr lang="en-GB" sz="1600" dirty="0">
                <a:latin typeface="Aptos"/>
                <a:ea typeface="Calibri"/>
                <a:cs typeface="Calibri"/>
              </a:rPr>
              <a:t>these topics, looking to address key misconceptions by accessing/practising:</a:t>
            </a:r>
            <a:r>
              <a:rPr lang="en-US" sz="1600" dirty="0">
                <a:latin typeface="Aptos"/>
                <a:ea typeface="Calibri"/>
                <a:cs typeface="Calibri"/>
              </a:rPr>
              <a:t> </a:t>
            </a:r>
          </a:p>
          <a:p>
            <a:pPr marL="228600" indent="-228600" algn="just">
              <a:buFont typeface="Aptos"/>
              <a:buChar char="•"/>
            </a:pPr>
            <a:r>
              <a:rPr lang="en-GB" sz="1600" dirty="0">
                <a:latin typeface="Aptos"/>
                <a:ea typeface="Calibri"/>
                <a:cs typeface="Calibri"/>
              </a:rPr>
              <a:t>Online resources (YouTube channels, Firefly etc.).</a:t>
            </a:r>
            <a:r>
              <a:rPr lang="en-US" sz="1600" dirty="0">
                <a:latin typeface="Aptos"/>
                <a:ea typeface="Calibri"/>
                <a:cs typeface="Calibri"/>
              </a:rPr>
              <a:t> </a:t>
            </a:r>
          </a:p>
          <a:p>
            <a:pPr marL="228600" indent="-228600" algn="just">
              <a:buFont typeface="Aptos"/>
              <a:buChar char="•"/>
            </a:pPr>
            <a:r>
              <a:rPr lang="en-GB" sz="1600" dirty="0">
                <a:latin typeface="Aptos"/>
                <a:ea typeface="Calibri"/>
                <a:cs typeface="Calibri"/>
              </a:rPr>
              <a:t>Knowledge organisers.</a:t>
            </a:r>
            <a:r>
              <a:rPr lang="en-US" sz="1600" dirty="0">
                <a:latin typeface="Aptos"/>
                <a:ea typeface="Calibri"/>
                <a:cs typeface="Calibri"/>
              </a:rPr>
              <a:t> </a:t>
            </a:r>
          </a:p>
          <a:p>
            <a:pPr marL="228600" indent="-228600" algn="just">
              <a:buFont typeface="Aptos"/>
              <a:buChar char="•"/>
            </a:pPr>
            <a:r>
              <a:rPr lang="en-GB" sz="1600" dirty="0">
                <a:latin typeface="Aptos"/>
                <a:ea typeface="Calibri"/>
                <a:cs typeface="Calibri"/>
              </a:rPr>
              <a:t>See your teacher/revision sessions.</a:t>
            </a:r>
            <a:r>
              <a:rPr lang="en-US" sz="1600" dirty="0">
                <a:latin typeface="Aptos"/>
                <a:ea typeface="Calibri"/>
                <a:cs typeface="Calibri"/>
              </a:rPr>
              <a:t> </a:t>
            </a:r>
          </a:p>
          <a:p>
            <a:pPr marL="228600" indent="-228600" algn="just">
              <a:buFont typeface="Aptos"/>
              <a:buChar char="•"/>
            </a:pPr>
            <a:r>
              <a:rPr lang="en-GB" sz="1600" dirty="0">
                <a:latin typeface="Aptos"/>
                <a:ea typeface="Calibri"/>
                <a:cs typeface="Calibri"/>
              </a:rPr>
              <a:t>Textbook.</a:t>
            </a:r>
            <a:r>
              <a:rPr lang="en-US" sz="1600" dirty="0">
                <a:latin typeface="Aptos"/>
                <a:ea typeface="Calibri"/>
                <a:cs typeface="Calibri"/>
              </a:rPr>
              <a:t> </a:t>
            </a:r>
          </a:p>
        </p:txBody>
      </p:sp>
      <p:sp>
        <p:nvSpPr>
          <p:cNvPr id="6" name="TextBox 5">
            <a:extLst>
              <a:ext uri="{FF2B5EF4-FFF2-40B4-BE49-F238E27FC236}">
                <a16:creationId xmlns:a16="http://schemas.microsoft.com/office/drawing/2014/main" id="{441B6F2C-49A3-1BDF-D7F9-D3BFC9556881}"/>
              </a:ext>
            </a:extLst>
          </p:cNvPr>
          <p:cNvSpPr txBox="1"/>
          <p:nvPr/>
        </p:nvSpPr>
        <p:spPr>
          <a:xfrm>
            <a:off x="152399" y="5666019"/>
            <a:ext cx="11874908" cy="107721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just"/>
            <a:r>
              <a:rPr lang="en-GB" sz="1600" dirty="0">
                <a:latin typeface="Aptos"/>
                <a:ea typeface="Calibri"/>
                <a:cs typeface="Calibri"/>
              </a:rPr>
              <a:t>Once you have RAG rated each topic, you can use the actions above to guide your revision. </a:t>
            </a:r>
            <a:r>
              <a:rPr lang="en-GB" sz="1600" b="1" dirty="0">
                <a:solidFill>
                  <a:srgbClr val="FF0000"/>
                </a:solidFill>
                <a:latin typeface="Aptos"/>
                <a:ea typeface="Calibri"/>
                <a:cs typeface="Calibri"/>
              </a:rPr>
              <a:t>Start with the RED topics for each subject</a:t>
            </a:r>
            <a:r>
              <a:rPr lang="en-GB" sz="1600" b="1" dirty="0">
                <a:latin typeface="Aptos"/>
                <a:ea typeface="Calibri"/>
                <a:cs typeface="Calibri"/>
              </a:rPr>
              <a:t>. </a:t>
            </a:r>
            <a:r>
              <a:rPr lang="en-GB" sz="1600" dirty="0">
                <a:latin typeface="Aptos"/>
                <a:ea typeface="Calibri"/>
                <a:cs typeface="Calibri"/>
              </a:rPr>
              <a:t>A lot of these actions are tangible and measurable so you will be able to guide your revision in an objective manner. For example, you could do two or three essay plans for your essay-based subjects, or you could make two or three sets of cue cards on a particular topic after school. This is much more effective than simply reading through notes. </a:t>
            </a:r>
            <a:endParaRPr lang="en-US" sz="2000" dirty="0"/>
          </a:p>
        </p:txBody>
      </p:sp>
    </p:spTree>
    <p:extLst>
      <p:ext uri="{BB962C8B-B14F-4D97-AF65-F5344CB8AC3E}">
        <p14:creationId xmlns:p14="http://schemas.microsoft.com/office/powerpoint/2010/main" val="290676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CB66B8F-4CBA-F006-7859-CBFBC0ACA3FC}"/>
              </a:ext>
            </a:extLst>
          </p:cNvPr>
          <p:cNvGraphicFramePr>
            <a:graphicFrameLocks noGrp="1"/>
          </p:cNvGraphicFramePr>
          <p:nvPr>
            <p:extLst>
              <p:ext uri="{D42A27DB-BD31-4B8C-83A1-F6EECF244321}">
                <p14:modId xmlns:p14="http://schemas.microsoft.com/office/powerpoint/2010/main" val="2200177169"/>
              </p:ext>
            </p:extLst>
          </p:nvPr>
        </p:nvGraphicFramePr>
        <p:xfrm>
          <a:off x="118971" y="181602"/>
          <a:ext cx="11888470" cy="6602453"/>
        </p:xfrm>
        <a:graphic>
          <a:graphicData uri="http://schemas.openxmlformats.org/drawingml/2006/table">
            <a:tbl>
              <a:tblPr firstRow="1" bandRow="1">
                <a:tableStyleId>{5C22544A-7EE6-4342-B048-85BDC9FD1C3A}</a:tableStyleId>
              </a:tblPr>
              <a:tblGrid>
                <a:gridCol w="1581646">
                  <a:extLst>
                    <a:ext uri="{9D8B030D-6E8A-4147-A177-3AD203B41FA5}">
                      <a16:colId xmlns:a16="http://schemas.microsoft.com/office/drawing/2014/main" val="980860803"/>
                    </a:ext>
                  </a:extLst>
                </a:gridCol>
                <a:gridCol w="3435608">
                  <a:extLst>
                    <a:ext uri="{9D8B030D-6E8A-4147-A177-3AD203B41FA5}">
                      <a16:colId xmlns:a16="http://schemas.microsoft.com/office/drawing/2014/main" val="1924913964"/>
                    </a:ext>
                  </a:extLst>
                </a:gridCol>
                <a:gridCol w="3435608">
                  <a:extLst>
                    <a:ext uri="{9D8B030D-6E8A-4147-A177-3AD203B41FA5}">
                      <a16:colId xmlns:a16="http://schemas.microsoft.com/office/drawing/2014/main" val="3365215291"/>
                    </a:ext>
                  </a:extLst>
                </a:gridCol>
                <a:gridCol w="3435608">
                  <a:extLst>
                    <a:ext uri="{9D8B030D-6E8A-4147-A177-3AD203B41FA5}">
                      <a16:colId xmlns:a16="http://schemas.microsoft.com/office/drawing/2014/main" val="139763119"/>
                    </a:ext>
                  </a:extLst>
                </a:gridCol>
              </a:tblGrid>
              <a:tr h="476777">
                <a:tc>
                  <a:txBody>
                    <a:bodyPr/>
                    <a:lstStyle/>
                    <a:p>
                      <a:pPr algn="ctr"/>
                      <a:r>
                        <a:rPr lang="en-US" dirty="0">
                          <a:solidFill>
                            <a:schemeClr val="tx1"/>
                          </a:solidFill>
                        </a:rPr>
                        <a:t>Subject</a:t>
                      </a:r>
                    </a:p>
                  </a:txBody>
                  <a:tcPr anchor="ctr"/>
                </a:tc>
                <a:tc>
                  <a:txBody>
                    <a:bodyPr/>
                    <a:lstStyle/>
                    <a:p>
                      <a:pPr lvl="0" algn="ctr">
                        <a:buNone/>
                      </a:pPr>
                      <a:r>
                        <a:rPr lang="en-US" dirty="0">
                          <a:solidFill>
                            <a:schemeClr val="tx1"/>
                          </a:solidFill>
                        </a:rPr>
                        <a:t>Sociology</a:t>
                      </a:r>
                    </a:p>
                  </a:txBody>
                  <a:tcPr anchor="ctr"/>
                </a:tc>
                <a:tc>
                  <a:txBody>
                    <a:bodyPr/>
                    <a:lstStyle/>
                    <a:p>
                      <a:pPr lvl="0" algn="ctr">
                        <a:buNone/>
                      </a:pPr>
                      <a:endParaRPr lang="en-US" dirty="0">
                        <a:solidFill>
                          <a:schemeClr val="tx1"/>
                        </a:solidFill>
                      </a:endParaRPr>
                    </a:p>
                  </a:txBody>
                  <a:tcPr anchor="ctr"/>
                </a:tc>
                <a:tc>
                  <a:txBody>
                    <a:bodyPr/>
                    <a:lstStyle/>
                    <a:p>
                      <a:pPr lvl="0" algn="ctr">
                        <a:buNone/>
                      </a:pPr>
                      <a:endParaRPr lang="en-US" dirty="0">
                        <a:solidFill>
                          <a:schemeClr val="tx1"/>
                        </a:solidFill>
                      </a:endParaRPr>
                    </a:p>
                  </a:txBody>
                  <a:tcPr anchor="ctr"/>
                </a:tc>
                <a:extLst>
                  <a:ext uri="{0D108BD9-81ED-4DB2-BD59-A6C34878D82A}">
                    <a16:rowId xmlns:a16="http://schemas.microsoft.com/office/drawing/2014/main" val="3280135963"/>
                  </a:ext>
                </a:extLst>
              </a:tr>
              <a:tr h="1138113">
                <a:tc>
                  <a:txBody>
                    <a:bodyPr/>
                    <a:lstStyle/>
                    <a:p>
                      <a:pPr lvl="0" algn="ctr">
                        <a:buNone/>
                      </a:pPr>
                      <a:r>
                        <a:rPr lang="en-US" b="1" dirty="0">
                          <a:solidFill>
                            <a:schemeClr val="tx1"/>
                          </a:solidFill>
                        </a:rPr>
                        <a:t>Topics</a:t>
                      </a:r>
                    </a:p>
                  </a:txBody>
                  <a:tcPr anchor="ctr"/>
                </a:tc>
                <a:tc>
                  <a:txBody>
                    <a:bodyPr/>
                    <a:lstStyle/>
                    <a:p>
                      <a:pPr lvl="0" algn="ctr">
                        <a:buNone/>
                      </a:pPr>
                      <a:r>
                        <a:rPr lang="en-US" dirty="0">
                          <a:solidFill>
                            <a:schemeClr val="tx1"/>
                          </a:solidFill>
                        </a:rPr>
                        <a:t>Crime and Deviance</a:t>
                      </a:r>
                    </a:p>
                    <a:p>
                      <a:pPr lvl="0" algn="ctr">
                        <a:buNone/>
                      </a:pPr>
                      <a:r>
                        <a:rPr lang="en-US" dirty="0">
                          <a:solidFill>
                            <a:schemeClr val="tx1"/>
                          </a:solidFill>
                        </a:rPr>
                        <a:t>Theory</a:t>
                      </a:r>
                    </a:p>
                    <a:p>
                      <a:pPr lvl="0" algn="ctr">
                        <a:buNone/>
                      </a:pPr>
                      <a:r>
                        <a:rPr lang="en-US" dirty="0">
                          <a:solidFill>
                            <a:schemeClr val="tx1"/>
                          </a:solidFill>
                        </a:rPr>
                        <a:t>Methods</a:t>
                      </a:r>
                    </a:p>
                    <a:p>
                      <a:pPr lvl="0" algn="ctr">
                        <a:buNone/>
                      </a:pPr>
                      <a:r>
                        <a:rPr lang="en-US" dirty="0">
                          <a:solidFill>
                            <a:schemeClr val="tx1"/>
                          </a:solidFill>
                        </a:rPr>
                        <a:t>Global Development</a:t>
                      </a:r>
                    </a:p>
                  </a:txBody>
                  <a:tcPr anchor="ctr"/>
                </a:tc>
                <a:tc>
                  <a:txBody>
                    <a:bodyPr/>
                    <a:lstStyle/>
                    <a:p>
                      <a:pPr lvl="0" algn="ctr">
                        <a:buNone/>
                      </a:pPr>
                      <a:endParaRPr lang="en-US" dirty="0">
                        <a:solidFill>
                          <a:schemeClr val="tx1"/>
                        </a:solidFill>
                      </a:endParaRPr>
                    </a:p>
                  </a:txBody>
                  <a:tcPr anchor="ctr"/>
                </a:tc>
                <a:tc>
                  <a:txBody>
                    <a:bodyPr/>
                    <a:lstStyle/>
                    <a:p>
                      <a:pPr lvl="0" algn="ctr">
                        <a:buNone/>
                      </a:pPr>
                      <a:endParaRPr lang="en-US" dirty="0">
                        <a:solidFill>
                          <a:schemeClr val="tx1"/>
                        </a:solidFill>
                      </a:endParaRPr>
                    </a:p>
                  </a:txBody>
                  <a:tcPr anchor="ctr"/>
                </a:tc>
                <a:extLst>
                  <a:ext uri="{0D108BD9-81ED-4DB2-BD59-A6C34878D82A}">
                    <a16:rowId xmlns:a16="http://schemas.microsoft.com/office/drawing/2014/main" val="3313050792"/>
                  </a:ext>
                </a:extLst>
              </a:tr>
              <a:tr h="1645652">
                <a:tc>
                  <a:txBody>
                    <a:bodyPr/>
                    <a:lstStyle/>
                    <a:p>
                      <a:pPr algn="ctr"/>
                      <a:r>
                        <a:rPr lang="en-US" b="1" dirty="0">
                          <a:solidFill>
                            <a:srgbClr val="FF0000"/>
                          </a:solidFill>
                        </a:rPr>
                        <a:t>High Priority</a:t>
                      </a:r>
                    </a:p>
                  </a:txBody>
                  <a:tcPr anchor="ctr"/>
                </a:tc>
                <a:tc>
                  <a:txBody>
                    <a:bodyPr/>
                    <a:lstStyle/>
                    <a:p>
                      <a:pPr algn="ctr"/>
                      <a:r>
                        <a:rPr lang="en-US" dirty="0"/>
                        <a:t>Theory – Interactionism</a:t>
                      </a:r>
                      <a:endParaRPr lang="en-US" dirty="0" err="1"/>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861143865"/>
                  </a:ext>
                </a:extLst>
              </a:tr>
              <a:tr h="1645652">
                <a:tc>
                  <a:txBody>
                    <a:bodyPr/>
                    <a:lstStyle/>
                    <a:p>
                      <a:pPr algn="ctr"/>
                      <a:r>
                        <a:rPr lang="en-US" b="1" dirty="0">
                          <a:solidFill>
                            <a:srgbClr val="FFC000"/>
                          </a:solidFill>
                        </a:rPr>
                        <a:t>Medium Priority</a:t>
                      </a:r>
                    </a:p>
                  </a:txBody>
                  <a:tcPr anchor="ctr"/>
                </a:tc>
                <a:tc>
                  <a:txBody>
                    <a:bodyPr/>
                    <a:lstStyle/>
                    <a:p>
                      <a:pPr algn="ctr"/>
                      <a:r>
                        <a:rPr lang="en-US" dirty="0"/>
                        <a:t>Methods – Sampling</a:t>
                      </a:r>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3470479883"/>
                  </a:ext>
                </a:extLst>
              </a:tr>
              <a:tr h="1645652">
                <a:tc>
                  <a:txBody>
                    <a:bodyPr/>
                    <a:lstStyle/>
                    <a:p>
                      <a:pPr algn="ctr"/>
                      <a:r>
                        <a:rPr lang="en-US" b="1" dirty="0">
                          <a:solidFill>
                            <a:srgbClr val="00B050"/>
                          </a:solidFill>
                        </a:rPr>
                        <a:t>Low Priority</a:t>
                      </a:r>
                    </a:p>
                  </a:txBody>
                  <a:tcPr anchor="ctr"/>
                </a:tc>
                <a:tc>
                  <a:txBody>
                    <a:bodyPr/>
                    <a:lstStyle/>
                    <a:p>
                      <a:pPr algn="ctr"/>
                      <a:r>
                        <a:rPr lang="en-US" dirty="0"/>
                        <a:t>Theory – Feminism</a:t>
                      </a:r>
                    </a:p>
                    <a:p>
                      <a:pPr lvl="0" algn="ctr">
                        <a:buNone/>
                      </a:pPr>
                      <a:r>
                        <a:rPr lang="en-US" dirty="0"/>
                        <a:t>Global Development - </a:t>
                      </a:r>
                      <a:r>
                        <a:rPr lang="en-US" dirty="0" err="1"/>
                        <a:t>Globalisation</a:t>
                      </a:r>
                      <a:endParaRPr lang="en-US"/>
                    </a:p>
                  </a:txBody>
                  <a:tcPr anchor="ctr"/>
                </a:tc>
                <a:tc>
                  <a:txBody>
                    <a:bodyPr/>
                    <a:lstStyle/>
                    <a:p>
                      <a:pPr algn="ctr"/>
                      <a:endParaRPr lang="en-US"/>
                    </a:p>
                  </a:txBody>
                  <a:tcPr anchor="ctr"/>
                </a:tc>
                <a:tc>
                  <a:txBody>
                    <a:bodyPr/>
                    <a:lstStyle/>
                    <a:p>
                      <a:pPr algn="ctr"/>
                      <a:endParaRPr lang="en-US"/>
                    </a:p>
                  </a:txBody>
                  <a:tcPr anchor="ctr"/>
                </a:tc>
                <a:extLst>
                  <a:ext uri="{0D108BD9-81ED-4DB2-BD59-A6C34878D82A}">
                    <a16:rowId xmlns:a16="http://schemas.microsoft.com/office/drawing/2014/main" val="1206316838"/>
                  </a:ext>
                </a:extLst>
              </a:tr>
            </a:tbl>
          </a:graphicData>
        </a:graphic>
      </p:graphicFrame>
      <p:pic>
        <p:nvPicPr>
          <p:cNvPr id="3" name="Picture 2" descr="Sample stamp in rubber style, red round grunge Sample sign, rubber stamp on  white, vector illustration 6091020 Vector Art at Vecteezy">
            <a:extLst>
              <a:ext uri="{FF2B5EF4-FFF2-40B4-BE49-F238E27FC236}">
                <a16:creationId xmlns:a16="http://schemas.microsoft.com/office/drawing/2014/main" id="{D214A3F6-30DF-94C2-6370-CC06F8537A6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600000">
            <a:off x="7333730" y="2953997"/>
            <a:ext cx="4675694" cy="3820683"/>
          </a:xfrm>
          <a:prstGeom prst="rect">
            <a:avLst/>
          </a:prstGeom>
        </p:spPr>
      </p:pic>
      <p:sp>
        <p:nvSpPr>
          <p:cNvPr id="5" name="Speech Bubble: Rectangle with Corners Rounded 4">
            <a:extLst>
              <a:ext uri="{FF2B5EF4-FFF2-40B4-BE49-F238E27FC236}">
                <a16:creationId xmlns:a16="http://schemas.microsoft.com/office/drawing/2014/main" id="{8A278B00-27B6-5B39-9DAD-C611197A3069}"/>
              </a:ext>
            </a:extLst>
          </p:cNvPr>
          <p:cNvSpPr/>
          <p:nvPr/>
        </p:nvSpPr>
        <p:spPr>
          <a:xfrm>
            <a:off x="5802669" y="181901"/>
            <a:ext cx="6203692" cy="3594922"/>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200" b="1" dirty="0"/>
              <a:t>Task – </a:t>
            </a:r>
            <a:r>
              <a:rPr lang="en-US" sz="3200" dirty="0"/>
              <a:t>Find out the topics for each of your mock exams</a:t>
            </a:r>
          </a:p>
          <a:p>
            <a:pPr algn="ctr"/>
            <a:endParaRPr lang="en-US" sz="3200" dirty="0"/>
          </a:p>
          <a:p>
            <a:pPr algn="ctr"/>
            <a:r>
              <a:rPr lang="en-US" sz="3200" dirty="0"/>
              <a:t>RAG rate each topic to help you </a:t>
            </a:r>
            <a:r>
              <a:rPr lang="en-US" sz="3200" dirty="0" err="1"/>
              <a:t>prioritise</a:t>
            </a:r>
            <a:r>
              <a:rPr lang="en-US" sz="3200" dirty="0"/>
              <a:t> your revision</a:t>
            </a:r>
          </a:p>
        </p:txBody>
      </p:sp>
    </p:spTree>
    <p:extLst>
      <p:ext uri="{BB962C8B-B14F-4D97-AF65-F5344CB8AC3E}">
        <p14:creationId xmlns:p14="http://schemas.microsoft.com/office/powerpoint/2010/main" val="108833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descr="A blue and white shield with shells&#10;&#10;Description automatically generated">
            <a:extLst>
              <a:ext uri="{FF2B5EF4-FFF2-40B4-BE49-F238E27FC236}">
                <a16:creationId xmlns:a16="http://schemas.microsoft.com/office/drawing/2014/main" id="{B704BD29-8AA8-F473-84A4-C1CDB1B8B614}"/>
              </a:ext>
            </a:extLst>
          </p:cNvPr>
          <p:cNvPicPr>
            <a:picLocks noChangeAspect="1"/>
          </p:cNvPicPr>
          <p:nvPr/>
        </p:nvPicPr>
        <p:blipFill>
          <a:blip r:embed="rId2"/>
          <a:stretch>
            <a:fillRect/>
          </a:stretch>
        </p:blipFill>
        <p:spPr>
          <a:xfrm>
            <a:off x="929859" y="641698"/>
            <a:ext cx="4746677" cy="5187624"/>
          </a:xfrm>
          <a:prstGeom prst="rect">
            <a:avLst/>
          </a:prstGeom>
        </p:spPr>
      </p:pic>
      <p:sp>
        <p:nvSpPr>
          <p:cNvPr id="2" name="Title 1"/>
          <p:cNvSpPr>
            <a:spLocks noGrp="1"/>
          </p:cNvSpPr>
          <p:nvPr>
            <p:ph type="ctrTitle"/>
          </p:nvPr>
        </p:nvSpPr>
        <p:spPr>
          <a:xfrm>
            <a:off x="-2750465" y="5885063"/>
            <a:ext cx="7655824" cy="976472"/>
          </a:xfrm>
        </p:spPr>
        <p:txBody>
          <a:bodyPr vert="horz" lIns="91440" tIns="45720" rIns="91440" bIns="45720" rtlCol="0" anchor="b">
            <a:normAutofit/>
          </a:bodyPr>
          <a:lstStyle/>
          <a:p>
            <a:pPr algn="r"/>
            <a:r>
              <a:rPr lang="en-US" sz="4800" dirty="0"/>
              <a:t>Weekly Revision</a:t>
            </a:r>
            <a:endParaRPr lang="en-US" dirty="0"/>
          </a:p>
        </p:txBody>
      </p:sp>
      <p:graphicFrame>
        <p:nvGraphicFramePr>
          <p:cNvPr id="5" name="Table 4">
            <a:extLst>
              <a:ext uri="{FF2B5EF4-FFF2-40B4-BE49-F238E27FC236}">
                <a16:creationId xmlns:a16="http://schemas.microsoft.com/office/drawing/2014/main" id="{70CFA917-7E50-9D16-8E8C-8A967B3253B8}"/>
              </a:ext>
            </a:extLst>
          </p:cNvPr>
          <p:cNvGraphicFramePr>
            <a:graphicFrameLocks noGrp="1"/>
          </p:cNvGraphicFramePr>
          <p:nvPr>
            <p:extLst>
              <p:ext uri="{D42A27DB-BD31-4B8C-83A1-F6EECF244321}">
                <p14:modId xmlns:p14="http://schemas.microsoft.com/office/powerpoint/2010/main" val="1691688615"/>
              </p:ext>
            </p:extLst>
          </p:nvPr>
        </p:nvGraphicFramePr>
        <p:xfrm>
          <a:off x="5813322" y="282677"/>
          <a:ext cx="6218590" cy="6510109"/>
        </p:xfrm>
        <a:graphic>
          <a:graphicData uri="http://schemas.openxmlformats.org/drawingml/2006/table">
            <a:tbl>
              <a:tblPr bandRow="1">
                <a:tableStyleId>{5C22544A-7EE6-4342-B048-85BDC9FD1C3A}</a:tableStyleId>
              </a:tblPr>
              <a:tblGrid>
                <a:gridCol w="1201116">
                  <a:extLst>
                    <a:ext uri="{9D8B030D-6E8A-4147-A177-3AD203B41FA5}">
                      <a16:colId xmlns:a16="http://schemas.microsoft.com/office/drawing/2014/main" val="1935272934"/>
                    </a:ext>
                  </a:extLst>
                </a:gridCol>
                <a:gridCol w="2499000">
                  <a:extLst>
                    <a:ext uri="{9D8B030D-6E8A-4147-A177-3AD203B41FA5}">
                      <a16:colId xmlns:a16="http://schemas.microsoft.com/office/drawing/2014/main" val="307670158"/>
                    </a:ext>
                  </a:extLst>
                </a:gridCol>
                <a:gridCol w="2518474">
                  <a:extLst>
                    <a:ext uri="{9D8B030D-6E8A-4147-A177-3AD203B41FA5}">
                      <a16:colId xmlns:a16="http://schemas.microsoft.com/office/drawing/2014/main" val="2798484738"/>
                    </a:ext>
                  </a:extLst>
                </a:gridCol>
              </a:tblGrid>
              <a:tr h="916983">
                <a:tc>
                  <a:txBody>
                    <a:bodyPr/>
                    <a:lstStyle/>
                    <a:p>
                      <a:pPr algn="ctr" fontAlgn="base">
                        <a:lnSpc>
                          <a:spcPts val="1350"/>
                        </a:lnSpc>
                        <a:buNone/>
                      </a:pPr>
                      <a:r>
                        <a:rPr lang="en-US" sz="1800" b="1" dirty="0">
                          <a:effectLst/>
                          <a:latin typeface="Aptos Narrow"/>
                        </a:rPr>
                        <a:t>WC</a:t>
                      </a:r>
                      <a:endParaRPr lang="en-US" sz="3200">
                        <a:effectLst/>
                        <a:latin typeface="Aptos Narrow"/>
                      </a:endParaRPr>
                    </a:p>
                  </a:txBody>
                  <a:tcPr marL="9515" marR="9515" marT="9515" anchor="ct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b="1" dirty="0">
                          <a:effectLst/>
                          <a:latin typeface="Aptos Narrow"/>
                        </a:rPr>
                        <a:t>Revision Focus</a:t>
                      </a:r>
                      <a:endParaRPr lang="en-US" sz="3200">
                        <a:effectLst/>
                        <a:latin typeface="Aptos Narrow"/>
                      </a:endParaRPr>
                    </a:p>
                  </a:txBody>
                  <a:tcPr marL="9515" marR="9515" marT="951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b="1" dirty="0">
                          <a:effectLst/>
                          <a:latin typeface="Aptos Narrow"/>
                        </a:rPr>
                        <a:t>Wellbeing Focus</a:t>
                      </a:r>
                      <a:endParaRPr lang="en-US" sz="3200">
                        <a:effectLst/>
                        <a:latin typeface="Aptos Narrow"/>
                      </a:endParaRPr>
                    </a:p>
                  </a:txBody>
                  <a:tcPr marL="9515" marR="9515" marT="9515" anchor="ct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7125052"/>
                  </a:ext>
                </a:extLst>
              </a:tr>
              <a:tr h="916983">
                <a:tc>
                  <a:txBody>
                    <a:bodyPr/>
                    <a:lstStyle/>
                    <a:p>
                      <a:pPr algn="ctr" fontAlgn="base">
                        <a:lnSpc>
                          <a:spcPts val="1350"/>
                        </a:lnSpc>
                        <a:buNone/>
                      </a:pPr>
                      <a:r>
                        <a:rPr lang="en-US" sz="1800" dirty="0">
                          <a:effectLst/>
                          <a:latin typeface="Aptos Narrow"/>
                        </a:rPr>
                        <a:t>13/10/2025</a:t>
                      </a:r>
                      <a:endParaRPr lang="en-US" sz="3200">
                        <a:effectLst/>
                        <a:latin typeface="Aptos Narrow"/>
                      </a:endParaRPr>
                    </a:p>
                  </a:txBody>
                  <a:tcPr marL="9525" marR="9525" marT="9525" anchor="ct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Writing an effective revision timetable</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How to cope when you are feeling overwhelmed</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3761356"/>
                  </a:ext>
                </a:extLst>
              </a:tr>
              <a:tr h="916983">
                <a:tc>
                  <a:txBody>
                    <a:bodyPr/>
                    <a:lstStyle/>
                    <a:p>
                      <a:pPr algn="ctr" fontAlgn="base">
                        <a:lnSpc>
                          <a:spcPts val="1350"/>
                        </a:lnSpc>
                        <a:buNone/>
                      </a:pPr>
                      <a:r>
                        <a:rPr lang="en-US" sz="1800" dirty="0">
                          <a:effectLst/>
                          <a:latin typeface="Aptos Narrow"/>
                        </a:rPr>
                        <a:t>03/11/2025</a:t>
                      </a:r>
                      <a:endParaRPr lang="en-US" sz="3200">
                        <a:effectLst/>
                        <a:latin typeface="Aptos Narrow"/>
                      </a:endParaRPr>
                    </a:p>
                  </a:txBody>
                  <a:tcPr marL="9525" marR="9525" marT="9525" anchor="ct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Identifying gaps in knowledge</a:t>
                      </a:r>
                      <a:endParaRPr lang="en-US" sz="3200">
                        <a:effectLst/>
                        <a:latin typeface="Aptos Narrow"/>
                      </a:endParaRPr>
                    </a:p>
                    <a:p>
                      <a:pPr algn="ctr" fontAlgn="base">
                        <a:lnSpc>
                          <a:spcPts val="1350"/>
                        </a:lnSpc>
                        <a:buNone/>
                      </a:pPr>
                      <a:r>
                        <a:rPr lang="en-US" sz="1800" b="1" dirty="0">
                          <a:effectLst/>
                          <a:latin typeface="Aptos Narrow"/>
                        </a:rPr>
                        <a:t>Assembly </a:t>
                      </a:r>
                      <a:endParaRPr lang="en-US" sz="3200">
                        <a:effectLst/>
                        <a:latin typeface="Aptos Narrow"/>
                      </a:endParaRPr>
                    </a:p>
                    <a:p>
                      <a:pPr algn="ctr" fontAlgn="base">
                        <a:lnSpc>
                          <a:spcPts val="1350"/>
                        </a:lnSpc>
                        <a:buNone/>
                      </a:pPr>
                      <a:r>
                        <a:rPr lang="en-US" sz="1800" dirty="0">
                          <a:effectLst/>
                          <a:latin typeface="Aptos Narrow"/>
                        </a:rPr>
                        <a:t>The use of AI - JCQ Exam Guidelines</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The importance of asking for help</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2968682"/>
                  </a:ext>
                </a:extLst>
              </a:tr>
              <a:tr h="916983">
                <a:tc>
                  <a:txBody>
                    <a:bodyPr/>
                    <a:lstStyle/>
                    <a:p>
                      <a:pPr algn="ctr" fontAlgn="base">
                        <a:lnSpc>
                          <a:spcPts val="1350"/>
                        </a:lnSpc>
                        <a:buNone/>
                      </a:pPr>
                      <a:r>
                        <a:rPr lang="en-US" sz="1800" dirty="0">
                          <a:effectLst/>
                          <a:latin typeface="Aptos Narrow"/>
                        </a:rPr>
                        <a:t>10/11/2025</a:t>
                      </a:r>
                      <a:endParaRPr lang="en-US" sz="3200">
                        <a:effectLst/>
                        <a:latin typeface="Aptos Narrow"/>
                      </a:endParaRPr>
                    </a:p>
                  </a:txBody>
                  <a:tcPr marL="9525" marR="9525" marT="9525" anchor="ct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Deepening Subject Knowledge</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Top tips for tackling procrastination</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2757930"/>
                  </a:ext>
                </a:extLst>
              </a:tr>
              <a:tr h="916983">
                <a:tc>
                  <a:txBody>
                    <a:bodyPr/>
                    <a:lstStyle/>
                    <a:p>
                      <a:pPr algn="ctr" fontAlgn="base">
                        <a:lnSpc>
                          <a:spcPts val="1350"/>
                        </a:lnSpc>
                        <a:buNone/>
                      </a:pPr>
                      <a:r>
                        <a:rPr lang="en-US" sz="1800" dirty="0">
                          <a:effectLst/>
                          <a:latin typeface="Aptos Narrow"/>
                        </a:rPr>
                        <a:t>17/11/2025</a:t>
                      </a:r>
                      <a:endParaRPr lang="en-US" sz="3200">
                        <a:effectLst/>
                        <a:latin typeface="Aptos Narrow"/>
                      </a:endParaRPr>
                    </a:p>
                  </a:txBody>
                  <a:tcPr marL="9525" marR="9525" marT="9525" anchor="ct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Using AI for Socratic Questions</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The importance of good sleep</a:t>
                      </a:r>
                      <a:endParaRPr lang="en-US" sz="3200">
                        <a:effectLst/>
                        <a:latin typeface="Aptos Narrow"/>
                      </a:endParaRPr>
                    </a:p>
                    <a:p>
                      <a:pPr algn="ctr" fontAlgn="base">
                        <a:lnSpc>
                          <a:spcPts val="1350"/>
                        </a:lnSpc>
                        <a:buNone/>
                      </a:pPr>
                      <a:r>
                        <a:rPr lang="en-US" sz="1800" dirty="0">
                          <a:effectLst/>
                          <a:latin typeface="Aptos Narrow"/>
                        </a:rPr>
                        <a:t>Ted Talk - How to get your brain to focus</a:t>
                      </a:r>
                      <a:endParaRPr lang="en-US" sz="3200" dirty="0">
                        <a:effectLst/>
                      </a:endParaRPr>
                    </a:p>
                  </a:txBody>
                  <a:tcPr marL="9525" marR="9525" marT="9525" anchor="ct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62981984"/>
                  </a:ext>
                </a:extLst>
              </a:tr>
              <a:tr h="916983">
                <a:tc>
                  <a:txBody>
                    <a:bodyPr/>
                    <a:lstStyle/>
                    <a:p>
                      <a:pPr algn="ctr" fontAlgn="base">
                        <a:lnSpc>
                          <a:spcPts val="1350"/>
                        </a:lnSpc>
                        <a:buNone/>
                      </a:pPr>
                      <a:r>
                        <a:rPr lang="en-US" sz="1800" dirty="0">
                          <a:effectLst/>
                          <a:latin typeface="Aptos Narrow"/>
                        </a:rPr>
                        <a:t>24/11/2025</a:t>
                      </a:r>
                      <a:endParaRPr lang="en-US" sz="3200">
                        <a:effectLst/>
                        <a:latin typeface="Aptos Narrow"/>
                      </a:endParaRPr>
                    </a:p>
                  </a:txBody>
                  <a:tcPr marL="9525" marR="9525" marT="9525" anchor="ct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Using AI to enhance your use of essay feedback</a:t>
                      </a:r>
                      <a:endParaRPr lang="en-US" sz="3200" dirty="0">
                        <a:effectLst/>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Social Media and procrastination – the importance of taking breaks</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2646089"/>
                  </a:ext>
                </a:extLst>
              </a:tr>
              <a:tr h="916983">
                <a:tc>
                  <a:txBody>
                    <a:bodyPr/>
                    <a:lstStyle/>
                    <a:p>
                      <a:pPr algn="ctr" fontAlgn="base">
                        <a:lnSpc>
                          <a:spcPts val="1350"/>
                        </a:lnSpc>
                        <a:buNone/>
                      </a:pPr>
                      <a:r>
                        <a:rPr lang="en-US" sz="1800" dirty="0">
                          <a:effectLst/>
                          <a:latin typeface="Aptos Narrow"/>
                        </a:rPr>
                        <a:t>01/12/2025</a:t>
                      </a:r>
                      <a:endParaRPr lang="en-US" sz="3200">
                        <a:effectLst/>
                        <a:latin typeface="Aptos Narrow"/>
                      </a:endParaRPr>
                    </a:p>
                  </a:txBody>
                  <a:tcPr marL="9525" marR="9525" marT="9525" anchor="ctr">
                    <a:lnL w="12700" cap="flat" cmpd="sng" algn="ctr">
                      <a:solidFill>
                        <a:srgbClr val="FFFFF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Revision prompts for effective use of AI</a:t>
                      </a:r>
                      <a:endParaRPr lang="en-US" sz="3200">
                        <a:effectLst/>
                        <a:latin typeface="Aptos Narrow"/>
                      </a:endParaRPr>
                    </a:p>
                    <a:p>
                      <a:pPr algn="ctr" fontAlgn="base">
                        <a:lnSpc>
                          <a:spcPts val="1350"/>
                        </a:lnSpc>
                        <a:buNone/>
                      </a:pPr>
                      <a:r>
                        <a:rPr lang="en-US" sz="1800" b="1" dirty="0">
                          <a:effectLst/>
                          <a:latin typeface="Aptos Narrow"/>
                        </a:rPr>
                        <a:t>Assembly</a:t>
                      </a:r>
                      <a:endParaRPr lang="en-US" sz="3200">
                        <a:effectLst/>
                        <a:latin typeface="Aptos Narrow"/>
                      </a:endParaRPr>
                    </a:p>
                    <a:p>
                      <a:pPr algn="ctr" fontAlgn="base">
                        <a:lnSpc>
                          <a:spcPts val="1350"/>
                        </a:lnSpc>
                        <a:buNone/>
                      </a:pPr>
                      <a:r>
                        <a:rPr lang="en-US" sz="1800" dirty="0">
                          <a:effectLst/>
                          <a:latin typeface="Aptos Narrow"/>
                        </a:rPr>
                        <a:t> Mock Admin</a:t>
                      </a:r>
                      <a:endParaRPr lang="en-US" sz="3200">
                        <a:effectLst/>
                        <a:latin typeface="Aptos Narrow"/>
                      </a:endParaRPr>
                    </a:p>
                  </a:txBody>
                  <a:tcPr marL="9525" marR="9525" marT="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algn="ctr" fontAlgn="base">
                        <a:lnSpc>
                          <a:spcPts val="1350"/>
                        </a:lnSpc>
                        <a:buNone/>
                      </a:pPr>
                      <a:r>
                        <a:rPr lang="en-US" sz="1800" dirty="0">
                          <a:effectLst/>
                          <a:latin typeface="Aptos Narrow"/>
                        </a:rPr>
                        <a:t>Tips for staying healthy during exams</a:t>
                      </a:r>
                      <a:endParaRPr lang="en-US" sz="3200">
                        <a:effectLst/>
                        <a:latin typeface="Aptos Narrow"/>
                      </a:endParaRPr>
                    </a:p>
                    <a:p>
                      <a:pPr algn="ctr" fontAlgn="base">
                        <a:lnSpc>
                          <a:spcPts val="1350"/>
                        </a:lnSpc>
                        <a:buNone/>
                      </a:pPr>
                      <a:r>
                        <a:rPr lang="en-US" sz="1800" dirty="0">
                          <a:effectLst/>
                          <a:latin typeface="Aptos Narrow"/>
                        </a:rPr>
                        <a:t>Ted Talk - How to protect your brain from stress</a:t>
                      </a:r>
                      <a:endParaRPr lang="en-US" sz="3200" dirty="0">
                        <a:effectLst/>
                      </a:endParaRPr>
                    </a:p>
                  </a:txBody>
                  <a:tcPr marL="9525" marR="9525" marT="9525" anchor="ct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643295027"/>
                  </a:ext>
                </a:extLst>
              </a:tr>
            </a:tbl>
          </a:graphicData>
        </a:graphic>
      </p:graphicFrame>
    </p:spTree>
    <p:extLst>
      <p:ext uri="{BB962C8B-B14F-4D97-AF65-F5344CB8AC3E}">
        <p14:creationId xmlns:p14="http://schemas.microsoft.com/office/powerpoint/2010/main" val="780669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descr="A screenshot of a computer&#10;&#10;Description automatically generated">
            <a:extLst>
              <a:ext uri="{FF2B5EF4-FFF2-40B4-BE49-F238E27FC236}">
                <a16:creationId xmlns:a16="http://schemas.microsoft.com/office/drawing/2014/main" id="{FB619B9C-73EB-8933-04B3-CA800537E160}"/>
              </a:ext>
            </a:extLst>
          </p:cNvPr>
          <p:cNvPicPr>
            <a:picLocks noGrp="1" noChangeAspect="1"/>
          </p:cNvPicPr>
          <p:nvPr>
            <p:ph idx="1"/>
          </p:nvPr>
        </p:nvPicPr>
        <p:blipFill>
          <a:blip r:embed="rId2"/>
          <a:srcRect l="14151" t="9650" r="51286" b="5128"/>
          <a:stretch/>
        </p:blipFill>
        <p:spPr>
          <a:xfrm rot="151251">
            <a:off x="5622703" y="729227"/>
            <a:ext cx="5151228" cy="5080554"/>
          </a:xfrm>
          <a:prstGeom prst="rect">
            <a:avLst/>
          </a:prstGeom>
        </p:spPr>
      </p:pic>
      <p:sp>
        <p:nvSpPr>
          <p:cNvPr id="2" name="Title 1">
            <a:extLst>
              <a:ext uri="{FF2B5EF4-FFF2-40B4-BE49-F238E27FC236}">
                <a16:creationId xmlns:a16="http://schemas.microsoft.com/office/drawing/2014/main" id="{3799AD74-7825-1D9E-7181-68E7D331E25F}"/>
              </a:ext>
            </a:extLst>
          </p:cNvPr>
          <p:cNvSpPr>
            <a:spLocks noGrp="1"/>
          </p:cNvSpPr>
          <p:nvPr>
            <p:ph type="title"/>
          </p:nvPr>
        </p:nvSpPr>
        <p:spPr>
          <a:xfrm>
            <a:off x="185979" y="3155284"/>
            <a:ext cx="5316454" cy="3075602"/>
          </a:xfrm>
        </p:spPr>
        <p:txBody>
          <a:bodyPr vert="horz" lIns="91440" tIns="45720" rIns="91440" bIns="45720" rtlCol="0" anchor="b">
            <a:normAutofit/>
          </a:bodyPr>
          <a:lstStyle/>
          <a:p>
            <a:r>
              <a:rPr lang="en-US" dirty="0"/>
              <a:t>All subjects have uploaded resources to Firefly to support your revision</a:t>
            </a:r>
          </a:p>
        </p:txBody>
      </p:sp>
      <p:sp>
        <p:nvSpPr>
          <p:cNvPr id="6" name="Oval 5">
            <a:extLst>
              <a:ext uri="{FF2B5EF4-FFF2-40B4-BE49-F238E27FC236}">
                <a16:creationId xmlns:a16="http://schemas.microsoft.com/office/drawing/2014/main" id="{0A138751-82F6-A486-8D6A-87C0D76E6800}"/>
              </a:ext>
            </a:extLst>
          </p:cNvPr>
          <p:cNvSpPr/>
          <p:nvPr/>
        </p:nvSpPr>
        <p:spPr>
          <a:xfrm>
            <a:off x="8187939" y="1845889"/>
            <a:ext cx="1358088" cy="988182"/>
          </a:xfrm>
          <a:prstGeom prst="ellipse">
            <a:avLst/>
          </a:prstGeom>
          <a:noFill/>
          <a:ln w="571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0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735691E-10EE-C965-02EA-0EBFB5C9829E}"/>
              </a:ext>
            </a:extLst>
          </p:cNvPr>
          <p:cNvSpPr txBox="1">
            <a:spLocks/>
          </p:cNvSpPr>
          <p:nvPr/>
        </p:nvSpPr>
        <p:spPr>
          <a:xfrm>
            <a:off x="4537696" y="5688418"/>
            <a:ext cx="7655824" cy="976472"/>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4000" i="1" kern="1200">
                <a:solidFill>
                  <a:srgbClr val="000000"/>
                </a:solidFill>
                <a:highlight>
                  <a:srgbClr val="FFFF00"/>
                </a:highlight>
                <a:latin typeface="+mj-lt"/>
                <a:ea typeface="+mj-ea"/>
                <a:cs typeface="+mj-cs"/>
              </a:defRPr>
            </a:lvl1pPr>
          </a:lstStyle>
          <a:p>
            <a:pPr algn="r"/>
            <a:r>
              <a:rPr lang="en-US" sz="4800" dirty="0"/>
              <a:t>Revision Apps</a:t>
            </a:r>
            <a:endParaRPr lang="en-US" dirty="0"/>
          </a:p>
        </p:txBody>
      </p:sp>
      <p:pic>
        <p:nvPicPr>
          <p:cNvPr id="8" name="Picture 7" descr="Adapt (@adapt_app) / X">
            <a:extLst>
              <a:ext uri="{FF2B5EF4-FFF2-40B4-BE49-F238E27FC236}">
                <a16:creationId xmlns:a16="http://schemas.microsoft.com/office/drawing/2014/main" id="{C0B037A1-09B7-4C30-CFDF-F153775CED15}"/>
              </a:ext>
            </a:extLst>
          </p:cNvPr>
          <p:cNvPicPr>
            <a:picLocks noChangeAspect="1"/>
          </p:cNvPicPr>
          <p:nvPr/>
        </p:nvPicPr>
        <p:blipFill>
          <a:blip r:embed="rId2"/>
          <a:stretch>
            <a:fillRect/>
          </a:stretch>
        </p:blipFill>
        <p:spPr>
          <a:xfrm>
            <a:off x="147871" y="137333"/>
            <a:ext cx="2201160" cy="2138315"/>
          </a:xfrm>
          <a:prstGeom prst="rect">
            <a:avLst/>
          </a:prstGeom>
          <a:ln w="28575">
            <a:solidFill>
              <a:schemeClr val="tx1"/>
            </a:solidFill>
          </a:ln>
        </p:spPr>
      </p:pic>
      <p:sp>
        <p:nvSpPr>
          <p:cNvPr id="4" name="TextBox 3">
            <a:extLst>
              <a:ext uri="{FF2B5EF4-FFF2-40B4-BE49-F238E27FC236}">
                <a16:creationId xmlns:a16="http://schemas.microsoft.com/office/drawing/2014/main" id="{1F4C0687-3CEA-C4C1-F819-1A9CC508B4E6}"/>
              </a:ext>
            </a:extLst>
          </p:cNvPr>
          <p:cNvSpPr txBox="1"/>
          <p:nvPr/>
        </p:nvSpPr>
        <p:spPr>
          <a:xfrm>
            <a:off x="309879" y="1854525"/>
            <a:ext cx="3387366" cy="2754809"/>
          </a:xfrm>
          <a:prstGeom prst="foldedCorner">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1600" dirty="0">
                <a:highlight>
                  <a:srgbClr val="FFFF00"/>
                </a:highlight>
                <a:latin typeface="Consolas"/>
              </a:rPr>
              <a:t>Adapt</a:t>
            </a:r>
            <a:endParaRPr lang="en-US" sz="2800" dirty="0">
              <a:highlight>
                <a:srgbClr val="FFFF00"/>
              </a:highlight>
              <a:latin typeface="Consolas"/>
              <a:cs typeface="Segoe UI"/>
            </a:endParaRPr>
          </a:p>
          <a:p>
            <a:pPr algn="ctr"/>
            <a:r>
              <a:rPr lang="en-US" sz="1600" b="1" dirty="0">
                <a:latin typeface="Consolas"/>
                <a:cs typeface="Segoe UI"/>
              </a:rPr>
              <a:t>E</a:t>
            </a:r>
            <a:r>
              <a:rPr lang="en-US" sz="1600" dirty="0">
                <a:latin typeface="Consolas"/>
                <a:cs typeface="Segoe UI"/>
              </a:rPr>
              <a:t>nter your subjects and exam boards and a revision timetable will be generated. </a:t>
            </a:r>
            <a:endParaRPr lang="en-US" sz="2800">
              <a:latin typeface="Consolas"/>
              <a:cs typeface="Segoe UI"/>
            </a:endParaRPr>
          </a:p>
          <a:p>
            <a:pPr algn="ctr"/>
            <a:endParaRPr lang="en-US" sz="1600" dirty="0">
              <a:latin typeface="Consolas"/>
              <a:cs typeface="Segoe UI"/>
            </a:endParaRPr>
          </a:p>
          <a:p>
            <a:pPr algn="ctr"/>
            <a:r>
              <a:rPr lang="en-US" sz="1600" dirty="0">
                <a:latin typeface="Consolas"/>
                <a:cs typeface="Segoe UI"/>
              </a:rPr>
              <a:t>You can also access past-paper questions alongside the specific topics you are studying.</a:t>
            </a:r>
            <a:endParaRPr lang="en-US" sz="2800" dirty="0">
              <a:latin typeface="Consolas"/>
            </a:endParaRPr>
          </a:p>
        </p:txBody>
      </p:sp>
      <p:pic>
        <p:nvPicPr>
          <p:cNvPr id="9" name="Picture 8" descr="Revisely">
            <a:extLst>
              <a:ext uri="{FF2B5EF4-FFF2-40B4-BE49-F238E27FC236}">
                <a16:creationId xmlns:a16="http://schemas.microsoft.com/office/drawing/2014/main" id="{66A14389-E974-1429-27C6-9F2BBA5EEC15}"/>
              </a:ext>
            </a:extLst>
          </p:cNvPr>
          <p:cNvPicPr>
            <a:picLocks noChangeAspect="1"/>
          </p:cNvPicPr>
          <p:nvPr/>
        </p:nvPicPr>
        <p:blipFill>
          <a:blip r:embed="rId3"/>
          <a:stretch>
            <a:fillRect/>
          </a:stretch>
        </p:blipFill>
        <p:spPr>
          <a:xfrm>
            <a:off x="10299032" y="145578"/>
            <a:ext cx="1774883" cy="1664905"/>
          </a:xfrm>
          <a:prstGeom prst="rect">
            <a:avLst/>
          </a:prstGeom>
          <a:ln w="28575">
            <a:solidFill>
              <a:schemeClr val="tx1"/>
            </a:solidFill>
          </a:ln>
        </p:spPr>
      </p:pic>
      <p:pic>
        <p:nvPicPr>
          <p:cNvPr id="10" name="Picture 9" descr="Quizlet - Fallibroome AcademyFallibroome Academy">
            <a:extLst>
              <a:ext uri="{FF2B5EF4-FFF2-40B4-BE49-F238E27FC236}">
                <a16:creationId xmlns:a16="http://schemas.microsoft.com/office/drawing/2014/main" id="{80CCC385-1826-2F53-0CC6-7FEFF402168D}"/>
              </a:ext>
            </a:extLst>
          </p:cNvPr>
          <p:cNvPicPr>
            <a:picLocks noChangeAspect="1"/>
          </p:cNvPicPr>
          <p:nvPr/>
        </p:nvPicPr>
        <p:blipFill>
          <a:blip r:embed="rId4"/>
          <a:stretch>
            <a:fillRect/>
          </a:stretch>
        </p:blipFill>
        <p:spPr>
          <a:xfrm>
            <a:off x="9689183" y="1490556"/>
            <a:ext cx="2209014" cy="1056702"/>
          </a:xfrm>
          <a:prstGeom prst="rect">
            <a:avLst/>
          </a:prstGeom>
          <a:ln w="28575">
            <a:solidFill>
              <a:schemeClr val="tx1"/>
            </a:solidFill>
          </a:ln>
        </p:spPr>
      </p:pic>
      <p:pic>
        <p:nvPicPr>
          <p:cNvPr id="11" name="Picture 10" descr="Create customized anki cards by Adamifr | Fiverr">
            <a:extLst>
              <a:ext uri="{FF2B5EF4-FFF2-40B4-BE49-F238E27FC236}">
                <a16:creationId xmlns:a16="http://schemas.microsoft.com/office/drawing/2014/main" id="{551A5EFB-0895-3AA9-1C8B-30B7C7C6BA47}"/>
              </a:ext>
            </a:extLst>
          </p:cNvPr>
          <p:cNvPicPr>
            <a:picLocks noChangeAspect="1"/>
          </p:cNvPicPr>
          <p:nvPr/>
        </p:nvPicPr>
        <p:blipFill>
          <a:blip r:embed="rId5"/>
          <a:stretch>
            <a:fillRect/>
          </a:stretch>
        </p:blipFill>
        <p:spPr>
          <a:xfrm>
            <a:off x="7788111" y="379929"/>
            <a:ext cx="2334705" cy="1329750"/>
          </a:xfrm>
          <a:prstGeom prst="rect">
            <a:avLst/>
          </a:prstGeom>
          <a:ln w="28575">
            <a:solidFill>
              <a:schemeClr val="tx1"/>
            </a:solidFill>
          </a:ln>
        </p:spPr>
      </p:pic>
      <p:sp>
        <p:nvSpPr>
          <p:cNvPr id="3" name="TextBox 2">
            <a:extLst>
              <a:ext uri="{FF2B5EF4-FFF2-40B4-BE49-F238E27FC236}">
                <a16:creationId xmlns:a16="http://schemas.microsoft.com/office/drawing/2014/main" id="{EB095D99-821F-5938-EFD4-B17C7D0B99C8}"/>
              </a:ext>
            </a:extLst>
          </p:cNvPr>
          <p:cNvSpPr txBox="1"/>
          <p:nvPr/>
        </p:nvSpPr>
        <p:spPr>
          <a:xfrm>
            <a:off x="4540680" y="116308"/>
            <a:ext cx="3293095" cy="2167116"/>
          </a:xfrm>
          <a:prstGeom prst="foldedCorner">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highlight>
                  <a:srgbClr val="FFFF00"/>
                </a:highlight>
                <a:latin typeface="Consolas"/>
              </a:rPr>
              <a:t>Anki, </a:t>
            </a:r>
            <a:r>
              <a:rPr lang="en-US" sz="1600" b="1" dirty="0" err="1">
                <a:highlight>
                  <a:srgbClr val="FFFF00"/>
                </a:highlight>
                <a:latin typeface="Consolas"/>
              </a:rPr>
              <a:t>Revisely</a:t>
            </a:r>
            <a:r>
              <a:rPr lang="en-US" sz="1600" b="1" dirty="0">
                <a:highlight>
                  <a:srgbClr val="FFFF00"/>
                </a:highlight>
                <a:latin typeface="Consolas"/>
              </a:rPr>
              <a:t>,</a:t>
            </a:r>
            <a:r>
              <a:rPr lang="en-US" sz="1600" b="1" dirty="0">
                <a:highlight>
                  <a:srgbClr val="FFFF00"/>
                </a:highlight>
                <a:latin typeface="Consolas"/>
                <a:cs typeface="Segoe UI"/>
              </a:rPr>
              <a:t> Quizlet</a:t>
            </a:r>
            <a:endParaRPr lang="en-US" sz="1600">
              <a:highlight>
                <a:srgbClr val="FFFF00"/>
              </a:highlight>
              <a:latin typeface="Consolas"/>
              <a:cs typeface="Segoe UI"/>
            </a:endParaRPr>
          </a:p>
          <a:p>
            <a:pPr algn="ctr"/>
            <a:r>
              <a:rPr lang="en-US" sz="1600" dirty="0">
                <a:latin typeface="Consolas"/>
                <a:cs typeface="Segoe UI"/>
              </a:rPr>
              <a:t>Generate </a:t>
            </a:r>
            <a:r>
              <a:rPr lang="en-US" sz="1600" dirty="0" err="1">
                <a:latin typeface="Consolas"/>
                <a:cs typeface="Segoe UI"/>
              </a:rPr>
              <a:t>flashbards</a:t>
            </a:r>
            <a:r>
              <a:rPr lang="en-US" sz="1600" dirty="0">
                <a:latin typeface="Consolas"/>
                <a:cs typeface="Segoe UI"/>
              </a:rPr>
              <a:t> by uploading documents. You can upload knowledge </a:t>
            </a:r>
            <a:r>
              <a:rPr lang="en-US" sz="1600" dirty="0" err="1">
                <a:latin typeface="Consolas"/>
                <a:cs typeface="Segoe UI"/>
              </a:rPr>
              <a:t>organisers</a:t>
            </a:r>
            <a:r>
              <a:rPr lang="en-US" sz="1600" dirty="0">
                <a:latin typeface="Consolas"/>
                <a:cs typeface="Segoe UI"/>
              </a:rPr>
              <a:t>, textbook pages or even class notes.</a:t>
            </a:r>
          </a:p>
          <a:p>
            <a:pPr algn="ctr"/>
            <a:endParaRPr lang="en-US" sz="1600" dirty="0">
              <a:latin typeface="Consolas"/>
              <a:cs typeface="Segoe UI"/>
            </a:endParaRPr>
          </a:p>
        </p:txBody>
      </p:sp>
      <p:pic>
        <p:nvPicPr>
          <p:cNvPr id="12" name="Picture 11" descr="Flora - Green Focus">
            <a:extLst>
              <a:ext uri="{FF2B5EF4-FFF2-40B4-BE49-F238E27FC236}">
                <a16:creationId xmlns:a16="http://schemas.microsoft.com/office/drawing/2014/main" id="{2E48BFC6-EE55-A707-5FE5-4CA9989F2952}"/>
              </a:ext>
            </a:extLst>
          </p:cNvPr>
          <p:cNvPicPr>
            <a:picLocks noChangeAspect="1"/>
          </p:cNvPicPr>
          <p:nvPr/>
        </p:nvPicPr>
        <p:blipFill>
          <a:blip r:embed="rId6"/>
          <a:stretch>
            <a:fillRect/>
          </a:stretch>
        </p:blipFill>
        <p:spPr>
          <a:xfrm>
            <a:off x="4144602" y="3033024"/>
            <a:ext cx="2567331" cy="2512341"/>
          </a:xfrm>
          <a:prstGeom prst="rect">
            <a:avLst/>
          </a:prstGeom>
          <a:ln w="28575">
            <a:solidFill>
              <a:schemeClr val="tx1"/>
            </a:solidFill>
          </a:ln>
        </p:spPr>
      </p:pic>
      <p:sp>
        <p:nvSpPr>
          <p:cNvPr id="2" name="TextBox 1">
            <a:extLst>
              <a:ext uri="{FF2B5EF4-FFF2-40B4-BE49-F238E27FC236}">
                <a16:creationId xmlns:a16="http://schemas.microsoft.com/office/drawing/2014/main" id="{54F9083F-EAC7-D345-C4C2-59B6479E8BBD}"/>
              </a:ext>
            </a:extLst>
          </p:cNvPr>
          <p:cNvSpPr txBox="1"/>
          <p:nvPr/>
        </p:nvSpPr>
        <p:spPr>
          <a:xfrm>
            <a:off x="1244128" y="5084949"/>
            <a:ext cx="4290766" cy="1579424"/>
          </a:xfrm>
          <a:prstGeom prst="foldedCorner">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highlight>
                  <a:srgbClr val="FFFF00"/>
                </a:highlight>
                <a:latin typeface="Consolas"/>
              </a:rPr>
              <a:t>Flora</a:t>
            </a:r>
            <a:endParaRPr lang="en-US" sz="2800" b="1">
              <a:highlight>
                <a:srgbClr val="FFFF00"/>
              </a:highlight>
              <a:latin typeface="Consolas"/>
            </a:endParaRPr>
          </a:p>
          <a:p>
            <a:pPr algn="ctr"/>
            <a:r>
              <a:rPr lang="en-US" sz="1600" b="1" dirty="0">
                <a:latin typeface="Consolas"/>
              </a:rPr>
              <a:t>H</a:t>
            </a:r>
            <a:r>
              <a:rPr lang="en-US" sz="1600" dirty="0">
                <a:latin typeface="Consolas"/>
              </a:rPr>
              <a:t>elps you to remain focused whilst revising. Compete with your friends to grow the most trees. If you leave the app, the tree dies.</a:t>
            </a:r>
          </a:p>
        </p:txBody>
      </p:sp>
      <p:pic>
        <p:nvPicPr>
          <p:cNvPr id="13" name="Picture 12" descr="Télécharger Knowunity: revision &amp; devoir. - Audio - Les Numériques">
            <a:extLst>
              <a:ext uri="{FF2B5EF4-FFF2-40B4-BE49-F238E27FC236}">
                <a16:creationId xmlns:a16="http://schemas.microsoft.com/office/drawing/2014/main" id="{E6C59C93-D479-8567-16C8-200DA950B1FA}"/>
              </a:ext>
            </a:extLst>
          </p:cNvPr>
          <p:cNvPicPr>
            <a:picLocks noChangeAspect="1"/>
          </p:cNvPicPr>
          <p:nvPr/>
        </p:nvPicPr>
        <p:blipFill>
          <a:blip r:embed="rId7"/>
          <a:stretch>
            <a:fillRect/>
          </a:stretch>
        </p:blipFill>
        <p:spPr>
          <a:xfrm>
            <a:off x="10129101" y="3722801"/>
            <a:ext cx="1949779" cy="1973346"/>
          </a:xfrm>
          <a:prstGeom prst="rect">
            <a:avLst/>
          </a:prstGeom>
        </p:spPr>
      </p:pic>
      <p:sp>
        <p:nvSpPr>
          <p:cNvPr id="5" name="TextBox 4">
            <a:extLst>
              <a:ext uri="{FF2B5EF4-FFF2-40B4-BE49-F238E27FC236}">
                <a16:creationId xmlns:a16="http://schemas.microsoft.com/office/drawing/2014/main" id="{EAF8726E-7932-4B87-97C9-7629A380A2A3}"/>
              </a:ext>
            </a:extLst>
          </p:cNvPr>
          <p:cNvSpPr txBox="1"/>
          <p:nvPr/>
        </p:nvSpPr>
        <p:spPr>
          <a:xfrm>
            <a:off x="7128235" y="2823329"/>
            <a:ext cx="3426642" cy="2167116"/>
          </a:xfrm>
          <a:prstGeom prst="foldedCorner">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err="1">
                <a:highlight>
                  <a:srgbClr val="FFFF00"/>
                </a:highlight>
                <a:latin typeface="Consolas"/>
              </a:rPr>
              <a:t>Knowunity</a:t>
            </a:r>
            <a:r>
              <a:rPr lang="en-US" sz="1600" dirty="0">
                <a:latin typeface="Consolas"/>
                <a:cs typeface="Segoe UI"/>
              </a:rPr>
              <a:t> </a:t>
            </a:r>
          </a:p>
          <a:p>
            <a:pPr algn="ctr"/>
            <a:r>
              <a:rPr lang="en-US" sz="1600" dirty="0">
                <a:latin typeface="Consolas"/>
                <a:cs typeface="Segoe UI"/>
              </a:rPr>
              <a:t>Type in the topic you want, and it’ll bring up another student’s notes. The notes are high quality, so it is particularly helpful if you have missed a topic.</a:t>
            </a:r>
          </a:p>
        </p:txBody>
      </p:sp>
    </p:spTree>
    <p:extLst>
      <p:ext uri="{BB962C8B-B14F-4D97-AF65-F5344CB8AC3E}">
        <p14:creationId xmlns:p14="http://schemas.microsoft.com/office/powerpoint/2010/main" val="369551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ision Strategies - St Sampsons High School">
            <a:extLst>
              <a:ext uri="{FF2B5EF4-FFF2-40B4-BE49-F238E27FC236}">
                <a16:creationId xmlns:a16="http://schemas.microsoft.com/office/drawing/2014/main" id="{8A485449-D382-3472-09AE-CA42192F9BBB}"/>
              </a:ext>
            </a:extLst>
          </p:cNvPr>
          <p:cNvPicPr>
            <a:picLocks noChangeAspect="1"/>
          </p:cNvPicPr>
          <p:nvPr/>
        </p:nvPicPr>
        <p:blipFill>
          <a:blip r:embed="rId2"/>
          <a:stretch>
            <a:fillRect/>
          </a:stretch>
        </p:blipFill>
        <p:spPr>
          <a:xfrm>
            <a:off x="202982" y="0"/>
            <a:ext cx="11786037" cy="6858000"/>
          </a:xfrm>
          <a:prstGeom prst="rect">
            <a:avLst/>
          </a:prstGeom>
        </p:spPr>
      </p:pic>
    </p:spTree>
    <p:extLst>
      <p:ext uri="{BB962C8B-B14F-4D97-AF65-F5344CB8AC3E}">
        <p14:creationId xmlns:p14="http://schemas.microsoft.com/office/powerpoint/2010/main" val="315092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C7256-29C0-9BF4-3BF1-C78F70ED13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2B1F5B-481F-45FE-1569-48E929EB9543}"/>
              </a:ext>
            </a:extLst>
          </p:cNvPr>
          <p:cNvSpPr>
            <a:spLocks noGrp="1"/>
          </p:cNvSpPr>
          <p:nvPr>
            <p:ph type="title"/>
          </p:nvPr>
        </p:nvSpPr>
        <p:spPr>
          <a:xfrm>
            <a:off x="235974" y="168480"/>
            <a:ext cx="9493249" cy="852847"/>
          </a:xfrm>
        </p:spPr>
        <p:txBody>
          <a:bodyPr/>
          <a:lstStyle/>
          <a:p>
            <a:r>
              <a:rPr lang="en-US" dirty="0"/>
              <a:t>The use of AI</a:t>
            </a:r>
          </a:p>
        </p:txBody>
      </p:sp>
      <p:pic>
        <p:nvPicPr>
          <p:cNvPr id="7" name="Picture 6" descr="Wilmslow High School (@wilmslowhigh) / X">
            <a:extLst>
              <a:ext uri="{FF2B5EF4-FFF2-40B4-BE49-F238E27FC236}">
                <a16:creationId xmlns:a16="http://schemas.microsoft.com/office/drawing/2014/main" id="{C4AC41AB-0E22-E75F-2DBA-F6BA3395399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6" y="5046023"/>
            <a:ext cx="1820047" cy="1815041"/>
          </a:xfrm>
          <a:prstGeom prst="rect">
            <a:avLst/>
          </a:prstGeom>
        </p:spPr>
      </p:pic>
      <p:pic>
        <p:nvPicPr>
          <p:cNvPr id="4" name="Content Placeholder 3" descr="A poster of a person sitting on a computer&#10;&#10;AI-generated content may be incorrect.">
            <a:extLst>
              <a:ext uri="{FF2B5EF4-FFF2-40B4-BE49-F238E27FC236}">
                <a16:creationId xmlns:a16="http://schemas.microsoft.com/office/drawing/2014/main" id="{E7EF271A-51EF-A2DD-A7A4-CEB97453BFC6}"/>
              </a:ext>
            </a:extLst>
          </p:cNvPr>
          <p:cNvPicPr>
            <a:picLocks noGrp="1" noChangeAspect="1"/>
          </p:cNvPicPr>
          <p:nvPr>
            <p:ph idx="1"/>
          </p:nvPr>
        </p:nvPicPr>
        <p:blipFill>
          <a:blip r:embed="rId4"/>
          <a:stretch>
            <a:fillRect/>
          </a:stretch>
        </p:blipFill>
        <p:spPr>
          <a:xfrm>
            <a:off x="7344807" y="4762"/>
            <a:ext cx="4838700" cy="6848475"/>
          </a:xfrm>
        </p:spPr>
      </p:pic>
      <p:sp>
        <p:nvSpPr>
          <p:cNvPr id="3" name="Thought Bubble: Cloud 1">
            <a:extLst>
              <a:ext uri="{FF2B5EF4-FFF2-40B4-BE49-F238E27FC236}">
                <a16:creationId xmlns:a16="http://schemas.microsoft.com/office/drawing/2014/main" id="{9FEBB2C7-DA74-CABE-969E-81C9C11765A6}"/>
              </a:ext>
            </a:extLst>
          </p:cNvPr>
          <p:cNvSpPr/>
          <p:nvPr/>
        </p:nvSpPr>
        <p:spPr>
          <a:xfrm>
            <a:off x="232284" y="1152131"/>
            <a:ext cx="6821054" cy="1321651"/>
          </a:xfrm>
          <a:custGeom>
            <a:avLst/>
            <a:gdLst>
              <a:gd name="connsiteX0" fmla="*/ 0 w 6821054"/>
              <a:gd name="connsiteY0" fmla="*/ 0 h 1321651"/>
              <a:gd name="connsiteX1" fmla="*/ 545684 w 6821054"/>
              <a:gd name="connsiteY1" fmla="*/ 0 h 1321651"/>
              <a:gd name="connsiteX2" fmla="*/ 1091369 w 6821054"/>
              <a:gd name="connsiteY2" fmla="*/ 0 h 1321651"/>
              <a:gd name="connsiteX3" fmla="*/ 1637053 w 6821054"/>
              <a:gd name="connsiteY3" fmla="*/ 0 h 1321651"/>
              <a:gd name="connsiteX4" fmla="*/ 2387369 w 6821054"/>
              <a:gd name="connsiteY4" fmla="*/ 0 h 1321651"/>
              <a:gd name="connsiteX5" fmla="*/ 2864843 w 6821054"/>
              <a:gd name="connsiteY5" fmla="*/ 0 h 1321651"/>
              <a:gd name="connsiteX6" fmla="*/ 3546948 w 6821054"/>
              <a:gd name="connsiteY6" fmla="*/ 0 h 1321651"/>
              <a:gd name="connsiteX7" fmla="*/ 4092632 w 6821054"/>
              <a:gd name="connsiteY7" fmla="*/ 0 h 1321651"/>
              <a:gd name="connsiteX8" fmla="*/ 4570106 w 6821054"/>
              <a:gd name="connsiteY8" fmla="*/ 0 h 1321651"/>
              <a:gd name="connsiteX9" fmla="*/ 5047580 w 6821054"/>
              <a:gd name="connsiteY9" fmla="*/ 0 h 1321651"/>
              <a:gd name="connsiteX10" fmla="*/ 5866106 w 6821054"/>
              <a:gd name="connsiteY10" fmla="*/ 0 h 1321651"/>
              <a:gd name="connsiteX11" fmla="*/ 6821054 w 6821054"/>
              <a:gd name="connsiteY11" fmla="*/ 0 h 1321651"/>
              <a:gd name="connsiteX12" fmla="*/ 6821054 w 6821054"/>
              <a:gd name="connsiteY12" fmla="*/ 621176 h 1321651"/>
              <a:gd name="connsiteX13" fmla="*/ 6821054 w 6821054"/>
              <a:gd name="connsiteY13" fmla="*/ 1321651 h 1321651"/>
              <a:gd name="connsiteX14" fmla="*/ 6070738 w 6821054"/>
              <a:gd name="connsiteY14" fmla="*/ 1321651 h 1321651"/>
              <a:gd name="connsiteX15" fmla="*/ 5456843 w 6821054"/>
              <a:gd name="connsiteY15" fmla="*/ 1321651 h 1321651"/>
              <a:gd name="connsiteX16" fmla="*/ 4842948 w 6821054"/>
              <a:gd name="connsiteY16" fmla="*/ 1321651 h 1321651"/>
              <a:gd name="connsiteX17" fmla="*/ 4297264 w 6821054"/>
              <a:gd name="connsiteY17" fmla="*/ 1321651 h 1321651"/>
              <a:gd name="connsiteX18" fmla="*/ 3683369 w 6821054"/>
              <a:gd name="connsiteY18" fmla="*/ 1321651 h 1321651"/>
              <a:gd name="connsiteX19" fmla="*/ 3205895 w 6821054"/>
              <a:gd name="connsiteY19" fmla="*/ 1321651 h 1321651"/>
              <a:gd name="connsiteX20" fmla="*/ 2387369 w 6821054"/>
              <a:gd name="connsiteY20" fmla="*/ 1321651 h 1321651"/>
              <a:gd name="connsiteX21" fmla="*/ 1841685 w 6821054"/>
              <a:gd name="connsiteY21" fmla="*/ 1321651 h 1321651"/>
              <a:gd name="connsiteX22" fmla="*/ 1227790 w 6821054"/>
              <a:gd name="connsiteY22" fmla="*/ 1321651 h 1321651"/>
              <a:gd name="connsiteX23" fmla="*/ 750316 w 6821054"/>
              <a:gd name="connsiteY23" fmla="*/ 1321651 h 1321651"/>
              <a:gd name="connsiteX24" fmla="*/ 0 w 6821054"/>
              <a:gd name="connsiteY24" fmla="*/ 1321651 h 1321651"/>
              <a:gd name="connsiteX25" fmla="*/ 0 w 6821054"/>
              <a:gd name="connsiteY25" fmla="*/ 647609 h 1321651"/>
              <a:gd name="connsiteX26" fmla="*/ 0 w 6821054"/>
              <a:gd name="connsiteY26" fmla="*/ 0 h 13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21054" h="1321651" fill="none" extrusionOk="0">
                <a:moveTo>
                  <a:pt x="0" y="0"/>
                </a:moveTo>
                <a:cubicBezTo>
                  <a:pt x="143394" y="6888"/>
                  <a:pt x="402469" y="-20916"/>
                  <a:pt x="545684" y="0"/>
                </a:cubicBezTo>
                <a:cubicBezTo>
                  <a:pt x="688899" y="20916"/>
                  <a:pt x="886953" y="-18755"/>
                  <a:pt x="1091369" y="0"/>
                </a:cubicBezTo>
                <a:cubicBezTo>
                  <a:pt x="1295785" y="18755"/>
                  <a:pt x="1365466" y="-22540"/>
                  <a:pt x="1637053" y="0"/>
                </a:cubicBezTo>
                <a:cubicBezTo>
                  <a:pt x="1908640" y="22540"/>
                  <a:pt x="2144602" y="31681"/>
                  <a:pt x="2387369" y="0"/>
                </a:cubicBezTo>
                <a:cubicBezTo>
                  <a:pt x="2630136" y="-31681"/>
                  <a:pt x="2668494" y="10288"/>
                  <a:pt x="2864843" y="0"/>
                </a:cubicBezTo>
                <a:cubicBezTo>
                  <a:pt x="3061192" y="-10288"/>
                  <a:pt x="3234478" y="-14499"/>
                  <a:pt x="3546948" y="0"/>
                </a:cubicBezTo>
                <a:cubicBezTo>
                  <a:pt x="3859418" y="14499"/>
                  <a:pt x="3915082" y="1838"/>
                  <a:pt x="4092632" y="0"/>
                </a:cubicBezTo>
                <a:cubicBezTo>
                  <a:pt x="4270182" y="-1838"/>
                  <a:pt x="4375138" y="-3492"/>
                  <a:pt x="4570106" y="0"/>
                </a:cubicBezTo>
                <a:cubicBezTo>
                  <a:pt x="4765074" y="3492"/>
                  <a:pt x="4836359" y="23398"/>
                  <a:pt x="5047580" y="0"/>
                </a:cubicBezTo>
                <a:cubicBezTo>
                  <a:pt x="5258801" y="-23398"/>
                  <a:pt x="5635074" y="32857"/>
                  <a:pt x="5866106" y="0"/>
                </a:cubicBezTo>
                <a:cubicBezTo>
                  <a:pt x="6097138" y="-32857"/>
                  <a:pt x="6518277" y="-28676"/>
                  <a:pt x="6821054" y="0"/>
                </a:cubicBezTo>
                <a:cubicBezTo>
                  <a:pt x="6814413" y="141095"/>
                  <a:pt x="6835316" y="491087"/>
                  <a:pt x="6821054" y="621176"/>
                </a:cubicBezTo>
                <a:cubicBezTo>
                  <a:pt x="6806792" y="751265"/>
                  <a:pt x="6820257" y="1173705"/>
                  <a:pt x="6821054" y="1321651"/>
                </a:cubicBezTo>
                <a:cubicBezTo>
                  <a:pt x="6456745" y="1301551"/>
                  <a:pt x="6293348" y="1326833"/>
                  <a:pt x="6070738" y="1321651"/>
                </a:cubicBezTo>
                <a:cubicBezTo>
                  <a:pt x="5848128" y="1316469"/>
                  <a:pt x="5649911" y="1346180"/>
                  <a:pt x="5456843" y="1321651"/>
                </a:cubicBezTo>
                <a:cubicBezTo>
                  <a:pt x="5263776" y="1297122"/>
                  <a:pt x="5131674" y="1305182"/>
                  <a:pt x="4842948" y="1321651"/>
                </a:cubicBezTo>
                <a:cubicBezTo>
                  <a:pt x="4554222" y="1338120"/>
                  <a:pt x="4432675" y="1296093"/>
                  <a:pt x="4297264" y="1321651"/>
                </a:cubicBezTo>
                <a:cubicBezTo>
                  <a:pt x="4161853" y="1347209"/>
                  <a:pt x="3837159" y="1307239"/>
                  <a:pt x="3683369" y="1321651"/>
                </a:cubicBezTo>
                <a:cubicBezTo>
                  <a:pt x="3529580" y="1336063"/>
                  <a:pt x="3374186" y="1326000"/>
                  <a:pt x="3205895" y="1321651"/>
                </a:cubicBezTo>
                <a:cubicBezTo>
                  <a:pt x="3037604" y="1317302"/>
                  <a:pt x="2717106" y="1286685"/>
                  <a:pt x="2387369" y="1321651"/>
                </a:cubicBezTo>
                <a:cubicBezTo>
                  <a:pt x="2057632" y="1356617"/>
                  <a:pt x="2012360" y="1338643"/>
                  <a:pt x="1841685" y="1321651"/>
                </a:cubicBezTo>
                <a:cubicBezTo>
                  <a:pt x="1671010" y="1304659"/>
                  <a:pt x="1425977" y="1349380"/>
                  <a:pt x="1227790" y="1321651"/>
                </a:cubicBezTo>
                <a:cubicBezTo>
                  <a:pt x="1029604" y="1293922"/>
                  <a:pt x="908916" y="1345267"/>
                  <a:pt x="750316" y="1321651"/>
                </a:cubicBezTo>
                <a:cubicBezTo>
                  <a:pt x="591716" y="1298035"/>
                  <a:pt x="368258" y="1323927"/>
                  <a:pt x="0" y="1321651"/>
                </a:cubicBezTo>
                <a:cubicBezTo>
                  <a:pt x="-21711" y="1103661"/>
                  <a:pt x="14538" y="876087"/>
                  <a:pt x="0" y="647609"/>
                </a:cubicBezTo>
                <a:cubicBezTo>
                  <a:pt x="-14538" y="419131"/>
                  <a:pt x="30726" y="209484"/>
                  <a:pt x="0" y="0"/>
                </a:cubicBezTo>
                <a:close/>
              </a:path>
              <a:path w="6821054" h="1321651" stroke="0" extrusionOk="0">
                <a:moveTo>
                  <a:pt x="0" y="0"/>
                </a:moveTo>
                <a:cubicBezTo>
                  <a:pt x="244873" y="14965"/>
                  <a:pt x="377402" y="7892"/>
                  <a:pt x="613895" y="0"/>
                </a:cubicBezTo>
                <a:cubicBezTo>
                  <a:pt x="850389" y="-7892"/>
                  <a:pt x="910499" y="16101"/>
                  <a:pt x="1159579" y="0"/>
                </a:cubicBezTo>
                <a:cubicBezTo>
                  <a:pt x="1408659" y="-16101"/>
                  <a:pt x="1563222" y="23695"/>
                  <a:pt x="1705264" y="0"/>
                </a:cubicBezTo>
                <a:cubicBezTo>
                  <a:pt x="1847306" y="-23695"/>
                  <a:pt x="2023879" y="-6161"/>
                  <a:pt x="2182737" y="0"/>
                </a:cubicBezTo>
                <a:cubicBezTo>
                  <a:pt x="2341595" y="6161"/>
                  <a:pt x="2560724" y="21916"/>
                  <a:pt x="2660211" y="0"/>
                </a:cubicBezTo>
                <a:cubicBezTo>
                  <a:pt x="2759698" y="-21916"/>
                  <a:pt x="3023625" y="5966"/>
                  <a:pt x="3137685" y="0"/>
                </a:cubicBezTo>
                <a:cubicBezTo>
                  <a:pt x="3251745" y="-5966"/>
                  <a:pt x="3556412" y="-33049"/>
                  <a:pt x="3888001" y="0"/>
                </a:cubicBezTo>
                <a:cubicBezTo>
                  <a:pt x="4219590" y="33049"/>
                  <a:pt x="4164079" y="9923"/>
                  <a:pt x="4365475" y="0"/>
                </a:cubicBezTo>
                <a:cubicBezTo>
                  <a:pt x="4566871" y="-9923"/>
                  <a:pt x="4674562" y="-1351"/>
                  <a:pt x="4911159" y="0"/>
                </a:cubicBezTo>
                <a:cubicBezTo>
                  <a:pt x="5147756" y="1351"/>
                  <a:pt x="5196115" y="-5131"/>
                  <a:pt x="5456843" y="0"/>
                </a:cubicBezTo>
                <a:cubicBezTo>
                  <a:pt x="5717571" y="5131"/>
                  <a:pt x="6380871" y="-61486"/>
                  <a:pt x="6821054" y="0"/>
                </a:cubicBezTo>
                <a:cubicBezTo>
                  <a:pt x="6795021" y="302792"/>
                  <a:pt x="6790759" y="414444"/>
                  <a:pt x="6821054" y="621176"/>
                </a:cubicBezTo>
                <a:cubicBezTo>
                  <a:pt x="6851349" y="827908"/>
                  <a:pt x="6851786" y="1115652"/>
                  <a:pt x="6821054" y="1321651"/>
                </a:cubicBezTo>
                <a:cubicBezTo>
                  <a:pt x="6637334" y="1301641"/>
                  <a:pt x="6423388" y="1290922"/>
                  <a:pt x="6070738" y="1321651"/>
                </a:cubicBezTo>
                <a:cubicBezTo>
                  <a:pt x="5718088" y="1352380"/>
                  <a:pt x="5642514" y="1350561"/>
                  <a:pt x="5320422" y="1321651"/>
                </a:cubicBezTo>
                <a:cubicBezTo>
                  <a:pt x="4998330" y="1292741"/>
                  <a:pt x="4897755" y="1340052"/>
                  <a:pt x="4706527" y="1321651"/>
                </a:cubicBezTo>
                <a:cubicBezTo>
                  <a:pt x="4515299" y="1303250"/>
                  <a:pt x="4061469" y="1352292"/>
                  <a:pt x="3888001" y="1321651"/>
                </a:cubicBezTo>
                <a:cubicBezTo>
                  <a:pt x="3714533" y="1291010"/>
                  <a:pt x="3517816" y="1329963"/>
                  <a:pt x="3342316" y="1321651"/>
                </a:cubicBezTo>
                <a:cubicBezTo>
                  <a:pt x="3166817" y="1313339"/>
                  <a:pt x="3012719" y="1332955"/>
                  <a:pt x="2728422" y="1321651"/>
                </a:cubicBezTo>
                <a:cubicBezTo>
                  <a:pt x="2444125" y="1310347"/>
                  <a:pt x="2343422" y="1316911"/>
                  <a:pt x="2046316" y="1321651"/>
                </a:cubicBezTo>
                <a:cubicBezTo>
                  <a:pt x="1749210" y="1326391"/>
                  <a:pt x="1652960" y="1341862"/>
                  <a:pt x="1432421" y="1321651"/>
                </a:cubicBezTo>
                <a:cubicBezTo>
                  <a:pt x="1211883" y="1301440"/>
                  <a:pt x="1121328" y="1328061"/>
                  <a:pt x="954948" y="1321651"/>
                </a:cubicBezTo>
                <a:cubicBezTo>
                  <a:pt x="788568" y="1315241"/>
                  <a:pt x="294200" y="1342714"/>
                  <a:pt x="0" y="1321651"/>
                </a:cubicBezTo>
                <a:cubicBezTo>
                  <a:pt x="22919" y="1040701"/>
                  <a:pt x="18682" y="906520"/>
                  <a:pt x="0" y="660826"/>
                </a:cubicBezTo>
                <a:cubicBezTo>
                  <a:pt x="-18682" y="415132"/>
                  <a:pt x="31014" y="219147"/>
                  <a:pt x="0" y="0"/>
                </a:cubicBezTo>
                <a:close/>
              </a:path>
            </a:pathLst>
          </a:custGeom>
          <a:solidFill>
            <a:schemeClr val="accent3">
              <a:lumMod val="20000"/>
              <a:lumOff val="80000"/>
            </a:schemeClr>
          </a:solidFill>
          <a:ln w="28575">
            <a:solidFill>
              <a:schemeClr val="tx1"/>
            </a:solidFill>
            <a:extLst>
              <a:ext uri="{C807C97D-BFC1-408E-A445-0C87EB9F89A2}">
                <ask:lineSketchStyleProps xmlns:ask="http://schemas.microsoft.com/office/drawing/2018/sketchyshapes" sd="3499211612">
                  <a:prstGeom prst="rect">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a:t>Students who misuse AI will have </a:t>
            </a:r>
            <a:r>
              <a:rPr lang="en-US" sz="2000">
                <a:highlight>
                  <a:srgbClr val="FFFF00"/>
                </a:highlight>
              </a:rPr>
              <a:t>committed malpractice. This may result in disqualification from your course.</a:t>
            </a:r>
            <a:endParaRPr lang="en-US" sz="1600">
              <a:highlight>
                <a:srgbClr val="FFFF00"/>
              </a:highlight>
            </a:endParaRPr>
          </a:p>
        </p:txBody>
      </p:sp>
      <p:sp>
        <p:nvSpPr>
          <p:cNvPr id="9" name="Thought Bubble: Cloud 1">
            <a:extLst>
              <a:ext uri="{FF2B5EF4-FFF2-40B4-BE49-F238E27FC236}">
                <a16:creationId xmlns:a16="http://schemas.microsoft.com/office/drawing/2014/main" id="{FF41757E-E4A7-0DFE-262C-8D2105F4AB97}"/>
              </a:ext>
            </a:extLst>
          </p:cNvPr>
          <p:cNvSpPr/>
          <p:nvPr/>
        </p:nvSpPr>
        <p:spPr>
          <a:xfrm>
            <a:off x="232283" y="2713001"/>
            <a:ext cx="6821054" cy="2194262"/>
          </a:xfrm>
          <a:custGeom>
            <a:avLst/>
            <a:gdLst>
              <a:gd name="connsiteX0" fmla="*/ 0 w 6821054"/>
              <a:gd name="connsiteY0" fmla="*/ 0 h 2194262"/>
              <a:gd name="connsiteX1" fmla="*/ 477474 w 6821054"/>
              <a:gd name="connsiteY1" fmla="*/ 0 h 2194262"/>
              <a:gd name="connsiteX2" fmla="*/ 1159579 w 6821054"/>
              <a:gd name="connsiteY2" fmla="*/ 0 h 2194262"/>
              <a:gd name="connsiteX3" fmla="*/ 1705264 w 6821054"/>
              <a:gd name="connsiteY3" fmla="*/ 0 h 2194262"/>
              <a:gd name="connsiteX4" fmla="*/ 2182737 w 6821054"/>
              <a:gd name="connsiteY4" fmla="*/ 0 h 2194262"/>
              <a:gd name="connsiteX5" fmla="*/ 2660211 w 6821054"/>
              <a:gd name="connsiteY5" fmla="*/ 0 h 2194262"/>
              <a:gd name="connsiteX6" fmla="*/ 3478738 w 6821054"/>
              <a:gd name="connsiteY6" fmla="*/ 0 h 2194262"/>
              <a:gd name="connsiteX7" fmla="*/ 4024422 w 6821054"/>
              <a:gd name="connsiteY7" fmla="*/ 0 h 2194262"/>
              <a:gd name="connsiteX8" fmla="*/ 4501896 w 6821054"/>
              <a:gd name="connsiteY8" fmla="*/ 0 h 2194262"/>
              <a:gd name="connsiteX9" fmla="*/ 5047580 w 6821054"/>
              <a:gd name="connsiteY9" fmla="*/ 0 h 2194262"/>
              <a:gd name="connsiteX10" fmla="*/ 5661475 w 6821054"/>
              <a:gd name="connsiteY10" fmla="*/ 0 h 2194262"/>
              <a:gd name="connsiteX11" fmla="*/ 6821054 w 6821054"/>
              <a:gd name="connsiteY11" fmla="*/ 0 h 2194262"/>
              <a:gd name="connsiteX12" fmla="*/ 6821054 w 6821054"/>
              <a:gd name="connsiteY12" fmla="*/ 504680 h 2194262"/>
              <a:gd name="connsiteX13" fmla="*/ 6821054 w 6821054"/>
              <a:gd name="connsiteY13" fmla="*/ 987418 h 2194262"/>
              <a:gd name="connsiteX14" fmla="*/ 6821054 w 6821054"/>
              <a:gd name="connsiteY14" fmla="*/ 1470156 h 2194262"/>
              <a:gd name="connsiteX15" fmla="*/ 6821054 w 6821054"/>
              <a:gd name="connsiteY15" fmla="*/ 2194262 h 2194262"/>
              <a:gd name="connsiteX16" fmla="*/ 6138949 w 6821054"/>
              <a:gd name="connsiteY16" fmla="*/ 2194262 h 2194262"/>
              <a:gd name="connsiteX17" fmla="*/ 5593264 w 6821054"/>
              <a:gd name="connsiteY17" fmla="*/ 2194262 h 2194262"/>
              <a:gd name="connsiteX18" fmla="*/ 4979369 w 6821054"/>
              <a:gd name="connsiteY18" fmla="*/ 2194262 h 2194262"/>
              <a:gd name="connsiteX19" fmla="*/ 4501896 w 6821054"/>
              <a:gd name="connsiteY19" fmla="*/ 2194262 h 2194262"/>
              <a:gd name="connsiteX20" fmla="*/ 3751580 w 6821054"/>
              <a:gd name="connsiteY20" fmla="*/ 2194262 h 2194262"/>
              <a:gd name="connsiteX21" fmla="*/ 3001264 w 6821054"/>
              <a:gd name="connsiteY21" fmla="*/ 2194262 h 2194262"/>
              <a:gd name="connsiteX22" fmla="*/ 2319158 w 6821054"/>
              <a:gd name="connsiteY22" fmla="*/ 2194262 h 2194262"/>
              <a:gd name="connsiteX23" fmla="*/ 1773474 w 6821054"/>
              <a:gd name="connsiteY23" fmla="*/ 2194262 h 2194262"/>
              <a:gd name="connsiteX24" fmla="*/ 1023158 w 6821054"/>
              <a:gd name="connsiteY24" fmla="*/ 2194262 h 2194262"/>
              <a:gd name="connsiteX25" fmla="*/ 0 w 6821054"/>
              <a:gd name="connsiteY25" fmla="*/ 2194262 h 2194262"/>
              <a:gd name="connsiteX26" fmla="*/ 0 w 6821054"/>
              <a:gd name="connsiteY26" fmla="*/ 1601811 h 2194262"/>
              <a:gd name="connsiteX27" fmla="*/ 0 w 6821054"/>
              <a:gd name="connsiteY27" fmla="*/ 1053246 h 2194262"/>
              <a:gd name="connsiteX28" fmla="*/ 0 w 6821054"/>
              <a:gd name="connsiteY28" fmla="*/ 504680 h 2194262"/>
              <a:gd name="connsiteX29" fmla="*/ 0 w 6821054"/>
              <a:gd name="connsiteY29" fmla="*/ 0 h 219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21054" h="2194262" fill="none" extrusionOk="0">
                <a:moveTo>
                  <a:pt x="0" y="0"/>
                </a:moveTo>
                <a:cubicBezTo>
                  <a:pt x="117646" y="-21451"/>
                  <a:pt x="281125" y="10288"/>
                  <a:pt x="477474" y="0"/>
                </a:cubicBezTo>
                <a:cubicBezTo>
                  <a:pt x="673823" y="-10288"/>
                  <a:pt x="847109" y="-14499"/>
                  <a:pt x="1159579" y="0"/>
                </a:cubicBezTo>
                <a:cubicBezTo>
                  <a:pt x="1472049" y="14499"/>
                  <a:pt x="1526505" y="-4394"/>
                  <a:pt x="1705264" y="0"/>
                </a:cubicBezTo>
                <a:cubicBezTo>
                  <a:pt x="1884024" y="4394"/>
                  <a:pt x="1992195" y="-2117"/>
                  <a:pt x="2182737" y="0"/>
                </a:cubicBezTo>
                <a:cubicBezTo>
                  <a:pt x="2373279" y="2117"/>
                  <a:pt x="2448990" y="23398"/>
                  <a:pt x="2660211" y="0"/>
                </a:cubicBezTo>
                <a:cubicBezTo>
                  <a:pt x="2871432" y="-23398"/>
                  <a:pt x="3247049" y="28452"/>
                  <a:pt x="3478738" y="0"/>
                </a:cubicBezTo>
                <a:cubicBezTo>
                  <a:pt x="3710427" y="-28452"/>
                  <a:pt x="3761789" y="8874"/>
                  <a:pt x="4024422" y="0"/>
                </a:cubicBezTo>
                <a:cubicBezTo>
                  <a:pt x="4287055" y="-8874"/>
                  <a:pt x="4365559" y="15928"/>
                  <a:pt x="4501896" y="0"/>
                </a:cubicBezTo>
                <a:cubicBezTo>
                  <a:pt x="4638233" y="-15928"/>
                  <a:pt x="4785592" y="20345"/>
                  <a:pt x="5047580" y="0"/>
                </a:cubicBezTo>
                <a:cubicBezTo>
                  <a:pt x="5309568" y="-20345"/>
                  <a:pt x="5447278" y="-27476"/>
                  <a:pt x="5661475" y="0"/>
                </a:cubicBezTo>
                <a:cubicBezTo>
                  <a:pt x="5875672" y="27476"/>
                  <a:pt x="6384812" y="-43747"/>
                  <a:pt x="6821054" y="0"/>
                </a:cubicBezTo>
                <a:cubicBezTo>
                  <a:pt x="6816382" y="251287"/>
                  <a:pt x="6829534" y="402817"/>
                  <a:pt x="6821054" y="504680"/>
                </a:cubicBezTo>
                <a:cubicBezTo>
                  <a:pt x="6812574" y="606543"/>
                  <a:pt x="6797575" y="799699"/>
                  <a:pt x="6821054" y="987418"/>
                </a:cubicBezTo>
                <a:cubicBezTo>
                  <a:pt x="6844533" y="1175137"/>
                  <a:pt x="6824793" y="1272830"/>
                  <a:pt x="6821054" y="1470156"/>
                </a:cubicBezTo>
                <a:cubicBezTo>
                  <a:pt x="6817315" y="1667482"/>
                  <a:pt x="6811262" y="1852990"/>
                  <a:pt x="6821054" y="2194262"/>
                </a:cubicBezTo>
                <a:cubicBezTo>
                  <a:pt x="6554302" y="2183516"/>
                  <a:pt x="6442614" y="2220686"/>
                  <a:pt x="6138949" y="2194262"/>
                </a:cubicBezTo>
                <a:cubicBezTo>
                  <a:pt x="5835284" y="2167838"/>
                  <a:pt x="5770006" y="2215958"/>
                  <a:pt x="5593264" y="2194262"/>
                </a:cubicBezTo>
                <a:cubicBezTo>
                  <a:pt x="5416522" y="2172566"/>
                  <a:pt x="5177556" y="2221991"/>
                  <a:pt x="4979369" y="2194262"/>
                </a:cubicBezTo>
                <a:cubicBezTo>
                  <a:pt x="4781183" y="2166533"/>
                  <a:pt x="4655964" y="2211033"/>
                  <a:pt x="4501896" y="2194262"/>
                </a:cubicBezTo>
                <a:cubicBezTo>
                  <a:pt x="4347828" y="2177491"/>
                  <a:pt x="4119838" y="2196538"/>
                  <a:pt x="3751580" y="2194262"/>
                </a:cubicBezTo>
                <a:cubicBezTo>
                  <a:pt x="3383322" y="2191986"/>
                  <a:pt x="3201737" y="2216167"/>
                  <a:pt x="3001264" y="2194262"/>
                </a:cubicBezTo>
                <a:cubicBezTo>
                  <a:pt x="2800791" y="2172357"/>
                  <a:pt x="2547016" y="2209266"/>
                  <a:pt x="2319158" y="2194262"/>
                </a:cubicBezTo>
                <a:cubicBezTo>
                  <a:pt x="2091300" y="2179258"/>
                  <a:pt x="1911685" y="2194344"/>
                  <a:pt x="1773474" y="2194262"/>
                </a:cubicBezTo>
                <a:cubicBezTo>
                  <a:pt x="1635263" y="2194180"/>
                  <a:pt x="1360933" y="2195716"/>
                  <a:pt x="1023158" y="2194262"/>
                </a:cubicBezTo>
                <a:cubicBezTo>
                  <a:pt x="685383" y="2192808"/>
                  <a:pt x="305348" y="2221666"/>
                  <a:pt x="0" y="2194262"/>
                </a:cubicBezTo>
                <a:cubicBezTo>
                  <a:pt x="106" y="1985550"/>
                  <a:pt x="12173" y="1776116"/>
                  <a:pt x="0" y="1601811"/>
                </a:cubicBezTo>
                <a:cubicBezTo>
                  <a:pt x="-12173" y="1427506"/>
                  <a:pt x="25080" y="1284520"/>
                  <a:pt x="0" y="1053246"/>
                </a:cubicBezTo>
                <a:cubicBezTo>
                  <a:pt x="-25080" y="821973"/>
                  <a:pt x="-11870" y="725624"/>
                  <a:pt x="0" y="504680"/>
                </a:cubicBezTo>
                <a:cubicBezTo>
                  <a:pt x="11870" y="283736"/>
                  <a:pt x="-5875" y="192412"/>
                  <a:pt x="0" y="0"/>
                </a:cubicBezTo>
                <a:close/>
              </a:path>
              <a:path w="6821054" h="2194262" stroke="0" extrusionOk="0">
                <a:moveTo>
                  <a:pt x="0" y="0"/>
                </a:moveTo>
                <a:cubicBezTo>
                  <a:pt x="244873" y="14965"/>
                  <a:pt x="377402" y="7892"/>
                  <a:pt x="613895" y="0"/>
                </a:cubicBezTo>
                <a:cubicBezTo>
                  <a:pt x="850389" y="-7892"/>
                  <a:pt x="910499" y="16101"/>
                  <a:pt x="1159579" y="0"/>
                </a:cubicBezTo>
                <a:cubicBezTo>
                  <a:pt x="1408659" y="-16101"/>
                  <a:pt x="1563222" y="23695"/>
                  <a:pt x="1705264" y="0"/>
                </a:cubicBezTo>
                <a:cubicBezTo>
                  <a:pt x="1847306" y="-23695"/>
                  <a:pt x="2023879" y="-6161"/>
                  <a:pt x="2182737" y="0"/>
                </a:cubicBezTo>
                <a:cubicBezTo>
                  <a:pt x="2341595" y="6161"/>
                  <a:pt x="2560724" y="21916"/>
                  <a:pt x="2660211" y="0"/>
                </a:cubicBezTo>
                <a:cubicBezTo>
                  <a:pt x="2759698" y="-21916"/>
                  <a:pt x="3023625" y="5966"/>
                  <a:pt x="3137685" y="0"/>
                </a:cubicBezTo>
                <a:cubicBezTo>
                  <a:pt x="3251745" y="-5966"/>
                  <a:pt x="3556412" y="-33049"/>
                  <a:pt x="3888001" y="0"/>
                </a:cubicBezTo>
                <a:cubicBezTo>
                  <a:pt x="4219590" y="33049"/>
                  <a:pt x="4164079" y="9923"/>
                  <a:pt x="4365475" y="0"/>
                </a:cubicBezTo>
                <a:cubicBezTo>
                  <a:pt x="4566871" y="-9923"/>
                  <a:pt x="4674562" y="-1351"/>
                  <a:pt x="4911159" y="0"/>
                </a:cubicBezTo>
                <a:cubicBezTo>
                  <a:pt x="5147756" y="1351"/>
                  <a:pt x="5196115" y="-5131"/>
                  <a:pt x="5456843" y="0"/>
                </a:cubicBezTo>
                <a:cubicBezTo>
                  <a:pt x="5717571" y="5131"/>
                  <a:pt x="6380871" y="-61486"/>
                  <a:pt x="6821054" y="0"/>
                </a:cubicBezTo>
                <a:cubicBezTo>
                  <a:pt x="6818929" y="232887"/>
                  <a:pt x="6804659" y="312065"/>
                  <a:pt x="6821054" y="482738"/>
                </a:cubicBezTo>
                <a:cubicBezTo>
                  <a:pt x="6837449" y="653411"/>
                  <a:pt x="6830600" y="810870"/>
                  <a:pt x="6821054" y="1031303"/>
                </a:cubicBezTo>
                <a:cubicBezTo>
                  <a:pt x="6811508" y="1251737"/>
                  <a:pt x="6809405" y="1432608"/>
                  <a:pt x="6821054" y="1601811"/>
                </a:cubicBezTo>
                <a:cubicBezTo>
                  <a:pt x="6832703" y="1771014"/>
                  <a:pt x="6802091" y="2047696"/>
                  <a:pt x="6821054" y="2194262"/>
                </a:cubicBezTo>
                <a:cubicBezTo>
                  <a:pt x="6667387" y="2221799"/>
                  <a:pt x="6226213" y="2192058"/>
                  <a:pt x="6070738" y="2194262"/>
                </a:cubicBezTo>
                <a:cubicBezTo>
                  <a:pt x="5915263" y="2196466"/>
                  <a:pt x="5425680" y="2224903"/>
                  <a:pt x="5252212" y="2194262"/>
                </a:cubicBezTo>
                <a:cubicBezTo>
                  <a:pt x="5078744" y="2163621"/>
                  <a:pt x="4882027" y="2202574"/>
                  <a:pt x="4706527" y="2194262"/>
                </a:cubicBezTo>
                <a:cubicBezTo>
                  <a:pt x="4531028" y="2185950"/>
                  <a:pt x="4379283" y="2210484"/>
                  <a:pt x="4092632" y="2194262"/>
                </a:cubicBezTo>
                <a:cubicBezTo>
                  <a:pt x="3805982" y="2178040"/>
                  <a:pt x="3706582" y="2185709"/>
                  <a:pt x="3410527" y="2194262"/>
                </a:cubicBezTo>
                <a:cubicBezTo>
                  <a:pt x="3114472" y="2202815"/>
                  <a:pt x="3017171" y="2214473"/>
                  <a:pt x="2796632" y="2194262"/>
                </a:cubicBezTo>
                <a:cubicBezTo>
                  <a:pt x="2576094" y="2174051"/>
                  <a:pt x="2491518" y="2208110"/>
                  <a:pt x="2319158" y="2194262"/>
                </a:cubicBezTo>
                <a:cubicBezTo>
                  <a:pt x="2146798" y="2180414"/>
                  <a:pt x="1917829" y="2185643"/>
                  <a:pt x="1637053" y="2194262"/>
                </a:cubicBezTo>
                <a:cubicBezTo>
                  <a:pt x="1356278" y="2202881"/>
                  <a:pt x="1120592" y="2198241"/>
                  <a:pt x="954948" y="2194262"/>
                </a:cubicBezTo>
                <a:cubicBezTo>
                  <a:pt x="789305" y="2190283"/>
                  <a:pt x="391443" y="2201878"/>
                  <a:pt x="0" y="2194262"/>
                </a:cubicBezTo>
                <a:cubicBezTo>
                  <a:pt x="13456" y="1962682"/>
                  <a:pt x="24446" y="1883932"/>
                  <a:pt x="0" y="1601811"/>
                </a:cubicBezTo>
                <a:cubicBezTo>
                  <a:pt x="-24446" y="1319690"/>
                  <a:pt x="4059" y="1314593"/>
                  <a:pt x="0" y="1075188"/>
                </a:cubicBezTo>
                <a:cubicBezTo>
                  <a:pt x="-4059" y="835783"/>
                  <a:pt x="-15829" y="788338"/>
                  <a:pt x="0" y="570508"/>
                </a:cubicBezTo>
                <a:cubicBezTo>
                  <a:pt x="15829" y="352678"/>
                  <a:pt x="13853" y="160647"/>
                  <a:pt x="0" y="0"/>
                </a:cubicBezTo>
                <a:close/>
              </a:path>
            </a:pathLst>
          </a:custGeom>
          <a:solidFill>
            <a:schemeClr val="accent3">
              <a:lumMod val="20000"/>
              <a:lumOff val="80000"/>
            </a:schemeClr>
          </a:solidFill>
          <a:ln w="28575">
            <a:solidFill>
              <a:schemeClr val="tx1"/>
            </a:solidFill>
            <a:extLst>
              <a:ext uri="{C807C97D-BFC1-408E-A445-0C87EB9F89A2}">
                <ask:lineSketchStyleProps xmlns:ask="http://schemas.microsoft.com/office/drawing/2018/sketchyshapes" sd="3499211612">
                  <a:prstGeom prst="rect">
                    <a:avLst/>
                  </a:prstGeom>
                  <ask:type>
                    <ask:lineSketchFreehand/>
                  </ask:type>
                </ask:lineSketchStyleProps>
              </a:ext>
            </a:extLst>
          </a:ln>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2000" dirty="0"/>
              <a:t>AI cannot be used for the following:</a:t>
            </a:r>
          </a:p>
          <a:p>
            <a:pPr marL="342900" indent="-342900" algn="ctr">
              <a:buFont typeface="Calibri,Sans-Serif"/>
              <a:buChar char="-"/>
            </a:pPr>
            <a:r>
              <a:rPr lang="en-US" sz="2000" dirty="0"/>
              <a:t>Any work which is not your own words</a:t>
            </a:r>
          </a:p>
          <a:p>
            <a:pPr marL="342900" indent="-342900" algn="ctr">
              <a:buFont typeface="Calibri,Sans-Serif"/>
              <a:buChar char="-"/>
            </a:pPr>
            <a:r>
              <a:rPr lang="en-US" sz="2000" dirty="0"/>
              <a:t>Work which is copied or paraphrased from AI</a:t>
            </a:r>
            <a:endParaRPr lang="en-US" sz="2000"/>
          </a:p>
          <a:p>
            <a:pPr marL="342900" indent="-342900" algn="ctr">
              <a:buFont typeface="Calibri,Sans-Serif"/>
              <a:buChar char="-"/>
            </a:pPr>
            <a:r>
              <a:rPr lang="en-US" sz="2000" dirty="0"/>
              <a:t>Using AI to complete assessment material</a:t>
            </a:r>
          </a:p>
          <a:p>
            <a:pPr marL="342900" indent="-342900" algn="ctr">
              <a:buFont typeface="Calibri,Sans-Serif"/>
              <a:buChar char="-"/>
            </a:pPr>
            <a:r>
              <a:rPr lang="en-US" sz="2000" dirty="0"/>
              <a:t>Submitting work with intentionally incomplete or misleading references</a:t>
            </a:r>
          </a:p>
        </p:txBody>
      </p:sp>
    </p:spTree>
    <p:extLst>
      <p:ext uri="{BB962C8B-B14F-4D97-AF65-F5344CB8AC3E}">
        <p14:creationId xmlns:p14="http://schemas.microsoft.com/office/powerpoint/2010/main" val="1685265039"/>
      </p:ext>
    </p:extLst>
  </p:cSld>
  <p:clrMapOvr>
    <a:masterClrMapping/>
  </p:clrMapOvr>
</p:sld>
</file>

<file path=ppt/theme/theme1.xml><?xml version="1.0" encoding="utf-8"?>
<a:theme xmlns:a="http://schemas.openxmlformats.org/drawingml/2006/main" name="StreetscapeVTI">
  <a:themeElements>
    <a:clrScheme name="AnalogousFromRegularSeedRightStep">
      <a:dk1>
        <a:srgbClr val="000000"/>
      </a:dk1>
      <a:lt1>
        <a:srgbClr val="FFFFFF"/>
      </a:lt1>
      <a:dk2>
        <a:srgbClr val="1B2130"/>
      </a:dk2>
      <a:lt2>
        <a:srgbClr val="F3F0F0"/>
      </a:lt2>
      <a:accent1>
        <a:srgbClr val="20B4A9"/>
      </a:accent1>
      <a:accent2>
        <a:srgbClr val="1794D5"/>
      </a:accent2>
      <a:accent3>
        <a:srgbClr val="2957E7"/>
      </a:accent3>
      <a:accent4>
        <a:srgbClr val="4B2CD9"/>
      </a:accent4>
      <a:accent5>
        <a:srgbClr val="9929E7"/>
      </a:accent5>
      <a:accent6>
        <a:srgbClr val="D517D3"/>
      </a:accent6>
      <a:hlink>
        <a:srgbClr val="BF3F49"/>
      </a:hlink>
      <a:folHlink>
        <a:srgbClr val="7F7F7F"/>
      </a:folHlink>
    </a:clrScheme>
    <a:fontScheme name="Street">
      <a:majorFont>
        <a:latin typeface="Franklin Gothic Heavy"/>
        <a:ea typeface=""/>
        <a:cs typeface=""/>
      </a:majorFont>
      <a:minorFont>
        <a:latin typeface="Consola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eetscapeVTI" id="{B20F88EA-96D0-4E96-9207-A1488DAC5867}" vid="{3F7E5CFE-E584-4E58-A75E-141AC45B149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 xmlns="8ef5c83b-e89f-436b-bf27-c322d8ae33f8" xsi:nil="true"/>
    <lcf76f155ced4ddcb4097134ff3c332f xmlns="8ef5c83b-e89f-436b-bf27-c322d8ae33f8">
      <Terms xmlns="http://schemas.microsoft.com/office/infopath/2007/PartnerControls"/>
    </lcf76f155ced4ddcb4097134ff3c332f>
    <TaxCatchAll xmlns="e1ee5a5c-1b0c-449d-8620-46bf48c4e7dd" xsi:nil="true"/>
    <_Flow_SignoffStatus xmlns="8ef5c83b-e89f-436b-bf27-c322d8ae33f8" xsi:nil="true"/>
    <_x002e_ xmlns="8ef5c83b-e89f-436b-bf27-c322d8ae33f8">
      <Url xsi:nil="true"/>
      <Description xsi:nil="true"/>
    </_x002e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BF37000EF6A74689C02CC0DC2F678B" ma:contentTypeVersion="22" ma:contentTypeDescription="Create a new document." ma:contentTypeScope="" ma:versionID="84f3860ba2bb09d4621c825668cdbd53">
  <xsd:schema xmlns:xsd="http://www.w3.org/2001/XMLSchema" xmlns:xs="http://www.w3.org/2001/XMLSchema" xmlns:p="http://schemas.microsoft.com/office/2006/metadata/properties" xmlns:ns2="e1ee5a5c-1b0c-449d-8620-46bf48c4e7dd" xmlns:ns3="8ef5c83b-e89f-436b-bf27-c322d8ae33f8" targetNamespace="http://schemas.microsoft.com/office/2006/metadata/properties" ma:root="true" ma:fieldsID="ba75c179f8b1cec92b04f28f8591b80b" ns2:_="" ns3:_="">
    <xsd:import namespace="e1ee5a5c-1b0c-449d-8620-46bf48c4e7dd"/>
    <xsd:import namespace="8ef5c83b-e89f-436b-bf27-c322d8ae33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Information" minOccurs="0"/>
                <xsd:element ref="ns3:MediaServiceGenerationTime" minOccurs="0"/>
                <xsd:element ref="ns3:MediaServiceEventHashCode" minOccurs="0"/>
                <xsd:element ref="ns3:_x002e_"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e5a5c-1b0c-449d-8620-46bf48c4e7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7b9f010-ecd3-425a-b49b-59b0a47b13ce}" ma:internalName="TaxCatchAll" ma:showField="CatchAllData" ma:web="e1ee5a5c-1b0c-449d-8620-46bf48c4e7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f5c83b-e89f-436b-bf27-c322d8ae33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Information" ma:index="16" nillable="true" ma:displayName="Information" ma:format="Dropdown" ma:internalName="Information">
      <xsd:simpleType>
        <xsd:restriction base="dms:Text">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x002e_" ma:index="19" nillable="true" ma:displayName="." ma:format="Image" ma:internalName="_x002e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10946f2-871d-49b7-964e-fd5a1e125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82DAF9-3D76-4E87-AAD5-4320ADF9ADDD}">
  <ds:schemaRefs>
    <ds:schemaRef ds:uri="http://purl.org/dc/dcmitype/"/>
    <ds:schemaRef ds:uri="http://schemas.microsoft.com/office/infopath/2007/PartnerControls"/>
    <ds:schemaRef ds:uri="e1ee5a5c-1b0c-449d-8620-46bf48c4e7dd"/>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8ef5c83b-e89f-436b-bf27-c322d8ae33f8"/>
    <ds:schemaRef ds:uri="http://schemas.microsoft.com/office/2006/metadata/properties"/>
  </ds:schemaRefs>
</ds:datastoreItem>
</file>

<file path=customXml/itemProps2.xml><?xml version="1.0" encoding="utf-8"?>
<ds:datastoreItem xmlns:ds="http://schemas.openxmlformats.org/officeDocument/2006/customXml" ds:itemID="{8261D32B-BB78-4C3A-B6BF-47138E3108A7}">
  <ds:schemaRefs>
    <ds:schemaRef ds:uri="http://schemas.microsoft.com/sharepoint/v3/contenttype/forms"/>
  </ds:schemaRefs>
</ds:datastoreItem>
</file>

<file path=customXml/itemProps3.xml><?xml version="1.0" encoding="utf-8"?>
<ds:datastoreItem xmlns:ds="http://schemas.openxmlformats.org/officeDocument/2006/customXml" ds:itemID="{15E14E06-33DB-49D7-AC01-26CA66CBCD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ee5a5c-1b0c-449d-8620-46bf48c4e7dd"/>
    <ds:schemaRef ds:uri="8ef5c83b-e89f-436b-bf27-c322d8ae33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1523</Words>
  <Application>Microsoft Office PowerPoint</Application>
  <PresentationFormat>Widescreen</PresentationFormat>
  <Paragraphs>122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Narrow</vt:lpstr>
      <vt:lpstr>Arial</vt:lpstr>
      <vt:lpstr>Calibri,Sans-Serif</vt:lpstr>
      <vt:lpstr>Consolas</vt:lpstr>
      <vt:lpstr>Courier New</vt:lpstr>
      <vt:lpstr>Franklin Gothic Heavy</vt:lpstr>
      <vt:lpstr>Symbol</vt:lpstr>
      <vt:lpstr>StreetscapeVTI</vt:lpstr>
      <vt:lpstr>PowerPoint Presentation</vt:lpstr>
      <vt:lpstr>PowerPoint Presentation</vt:lpstr>
      <vt:lpstr>PowerPoint Presentation</vt:lpstr>
      <vt:lpstr>PowerPoint Presentation</vt:lpstr>
      <vt:lpstr>Weekly Revision</vt:lpstr>
      <vt:lpstr>All subjects have uploaded resources to Firefly to support your revision</vt:lpstr>
      <vt:lpstr>PowerPoint Presentation</vt:lpstr>
      <vt:lpstr>PowerPoint Presentation</vt:lpstr>
      <vt:lpstr>The use of 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Byars</dc:creator>
  <cp:lastModifiedBy>J Byars</cp:lastModifiedBy>
  <cp:revision>759</cp:revision>
  <dcterms:created xsi:type="dcterms:W3CDTF">2024-07-01T08:23:24Z</dcterms:created>
  <dcterms:modified xsi:type="dcterms:W3CDTF">2025-10-10T14:16:14Z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0x010100B9BF37000EF6A74689C02CC0DC2F678B</vt:lpwstr>
  </property>
  <property fmtid="{D5CDD505-2E9C-101B-9397-08002B2CF9AE}" pid="3" name="MediaServiceImageTags">
    <vt:lpwstr/>
  </property>
</Properties>
</file>