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72" d="100"/>
          <a:sy n="72" d="100"/>
        </p:scale>
        <p:origin x="45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5/15/2020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5/15/2020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5/15/2020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5/15/2020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8" descr="A close up of a sign&#10;&#10;Description generated with high confidence">
            <a:extLst>
              <a:ext uri="{FF2B5EF4-FFF2-40B4-BE49-F238E27FC236}">
                <a16:creationId xmlns:a16="http://schemas.microsoft.com/office/drawing/2014/main" id="{BADA8FAF-D363-479D-A640-2DD1BE0BDC1D}"/>
              </a:ext>
            </a:extLst>
          </p:cNvPr>
          <p:cNvPicPr>
            <a:picLocks noChangeAspect="1"/>
          </p:cNvPicPr>
          <p:nvPr/>
        </p:nvPicPr>
        <p:blipFill>
          <a:blip r:embed="rId2"/>
          <a:stretch>
            <a:fillRect/>
          </a:stretch>
        </p:blipFill>
        <p:spPr>
          <a:xfrm>
            <a:off x="692571" y="346167"/>
            <a:ext cx="2679171" cy="1588946"/>
          </a:xfrm>
          <a:prstGeom prst="rect">
            <a:avLst/>
          </a:prstGeom>
        </p:spPr>
      </p:pic>
      <p:pic>
        <p:nvPicPr>
          <p:cNvPr id="6" name="Picture 4" descr="A close up of a plant&#10;&#10;Description generated with high confidence">
            <a:extLst>
              <a:ext uri="{FF2B5EF4-FFF2-40B4-BE49-F238E27FC236}">
                <a16:creationId xmlns:a16="http://schemas.microsoft.com/office/drawing/2014/main" id="{5E279348-FE7F-4074-91FC-9CB6E3EDCAFE}"/>
              </a:ext>
            </a:extLst>
          </p:cNvPr>
          <p:cNvPicPr>
            <a:picLocks noChangeAspect="1"/>
          </p:cNvPicPr>
          <p:nvPr/>
        </p:nvPicPr>
        <p:blipFill>
          <a:blip r:embed="rId3"/>
          <a:stretch>
            <a:fillRect/>
          </a:stretch>
        </p:blipFill>
        <p:spPr>
          <a:xfrm>
            <a:off x="4632947" y="346167"/>
            <a:ext cx="2753554" cy="1547944"/>
          </a:xfrm>
          <a:prstGeom prst="rect">
            <a:avLst/>
          </a:prstGeom>
        </p:spPr>
      </p:pic>
      <p:pic>
        <p:nvPicPr>
          <p:cNvPr id="7" name="Picture 4" descr="A close up of a plant&#10;&#10;Description generated with high confidence">
            <a:extLst>
              <a:ext uri="{FF2B5EF4-FFF2-40B4-BE49-F238E27FC236}">
                <a16:creationId xmlns:a16="http://schemas.microsoft.com/office/drawing/2014/main" id="{25AA7227-F7C5-4071-B65A-F837C795167F}"/>
              </a:ext>
            </a:extLst>
          </p:cNvPr>
          <p:cNvPicPr>
            <a:picLocks noChangeAspect="1"/>
          </p:cNvPicPr>
          <p:nvPr/>
        </p:nvPicPr>
        <p:blipFill>
          <a:blip r:embed="rId3"/>
          <a:stretch>
            <a:fillRect/>
          </a:stretch>
        </p:blipFill>
        <p:spPr>
          <a:xfrm>
            <a:off x="8724074" y="346167"/>
            <a:ext cx="2753561" cy="1547948"/>
          </a:xfrm>
          <a:prstGeom prst="rect">
            <a:avLst/>
          </a:prstGeom>
        </p:spPr>
      </p:pic>
      <p:pic>
        <p:nvPicPr>
          <p:cNvPr id="4" name="Picture 4" descr="A close up of a plant&#10;&#10;Description generated with high confidence">
            <a:extLst>
              <a:ext uri="{FF2B5EF4-FFF2-40B4-BE49-F238E27FC236}">
                <a16:creationId xmlns:a16="http://schemas.microsoft.com/office/drawing/2014/main" id="{2C907E77-E065-40C8-9261-EAB4E69994CB}"/>
              </a:ext>
            </a:extLst>
          </p:cNvPr>
          <p:cNvPicPr>
            <a:picLocks noChangeAspect="1"/>
          </p:cNvPicPr>
          <p:nvPr/>
        </p:nvPicPr>
        <p:blipFill>
          <a:blip r:embed="rId3"/>
          <a:stretch>
            <a:fillRect/>
          </a:stretch>
        </p:blipFill>
        <p:spPr>
          <a:xfrm>
            <a:off x="618921" y="2639045"/>
            <a:ext cx="2826469" cy="1588934"/>
          </a:xfrm>
          <a:prstGeom prst="rect">
            <a:avLst/>
          </a:prstGeom>
        </p:spPr>
      </p:pic>
      <p:pic>
        <p:nvPicPr>
          <p:cNvPr id="5" name="Picture 4" descr="A close up of a plant&#10;&#10;Description generated with high confidence">
            <a:extLst>
              <a:ext uri="{FF2B5EF4-FFF2-40B4-BE49-F238E27FC236}">
                <a16:creationId xmlns:a16="http://schemas.microsoft.com/office/drawing/2014/main" id="{73100C8D-F4B5-4487-B837-A8835D182749}"/>
              </a:ext>
            </a:extLst>
          </p:cNvPr>
          <p:cNvPicPr>
            <a:picLocks noChangeAspect="1"/>
          </p:cNvPicPr>
          <p:nvPr/>
        </p:nvPicPr>
        <p:blipFill>
          <a:blip r:embed="rId3"/>
          <a:stretch>
            <a:fillRect/>
          </a:stretch>
        </p:blipFill>
        <p:spPr>
          <a:xfrm>
            <a:off x="622916" y="4930536"/>
            <a:ext cx="2815315" cy="1582664"/>
          </a:xfrm>
          <a:prstGeom prst="rect">
            <a:avLst/>
          </a:prstGeom>
        </p:spPr>
      </p:pic>
      <p:sp>
        <p:nvSpPr>
          <p:cNvPr id="13" name="Rectangle 12">
            <a:extLst>
              <a:ext uri="{FF2B5EF4-FFF2-40B4-BE49-F238E27FC236}">
                <a16:creationId xmlns:a16="http://schemas.microsoft.com/office/drawing/2014/main" id="{A5A17FC0-D416-4C8B-A9E6-5924D352B9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7495" y="2300641"/>
            <a:ext cx="8124506" cy="455736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4657256" y="2916520"/>
            <a:ext cx="6465287" cy="2309364"/>
          </a:xfrm>
        </p:spPr>
        <p:txBody>
          <a:bodyPr>
            <a:normAutofit/>
          </a:bodyPr>
          <a:lstStyle/>
          <a:p>
            <a:pPr algn="l"/>
            <a:r>
              <a:rPr lang="en-US" sz="4800">
                <a:solidFill>
                  <a:srgbClr val="FFFFFF"/>
                </a:solidFill>
                <a:cs typeface="Calibri Light"/>
              </a:rPr>
              <a:t>The effects of Covid-19 on Business Decision-making</a:t>
            </a:r>
          </a:p>
        </p:txBody>
      </p:sp>
      <p:sp>
        <p:nvSpPr>
          <p:cNvPr id="3" name="Subtitle 2"/>
          <p:cNvSpPr>
            <a:spLocks noGrp="1"/>
          </p:cNvSpPr>
          <p:nvPr>
            <p:ph type="subTitle" idx="1"/>
          </p:nvPr>
        </p:nvSpPr>
        <p:spPr>
          <a:xfrm>
            <a:off x="4657256" y="5446617"/>
            <a:ext cx="6465286" cy="523776"/>
          </a:xfrm>
        </p:spPr>
        <p:txBody>
          <a:bodyPr vert="horz" lIns="91440" tIns="45720" rIns="91440" bIns="45720" rtlCol="0">
            <a:normAutofit/>
          </a:bodyPr>
          <a:lstStyle/>
          <a:p>
            <a:pPr algn="l"/>
            <a:r>
              <a:rPr lang="en-US" sz="2000">
                <a:solidFill>
                  <a:srgbClr val="FFFFFF"/>
                </a:solidFill>
                <a:cs typeface="Calibri"/>
              </a:rPr>
              <a:t>Louie Ridge </a:t>
            </a:r>
            <a:endParaRPr lang="en-US" sz="2000">
              <a:solidFill>
                <a:srgbClr val="FFFFFF"/>
              </a:solidFill>
            </a:endParaRPr>
          </a:p>
        </p:txBody>
      </p:sp>
      <p:cxnSp>
        <p:nvCxnSpPr>
          <p:cNvPr id="15" name="Straight Connector 14">
            <a:extLst>
              <a:ext uri="{FF2B5EF4-FFF2-40B4-BE49-F238E27FC236}">
                <a16:creationId xmlns:a16="http://schemas.microsoft.com/office/drawing/2014/main" id="{982DC870-E8E5-4050-B10C-CC24FC67E5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0" y="2285774"/>
            <a:ext cx="12188952" cy="0"/>
          </a:xfrm>
          <a:prstGeom prst="line">
            <a:avLst/>
          </a:prstGeom>
          <a:ln w="101600">
            <a:solidFill>
              <a:srgbClr val="40404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FF76A74F-C283-4DED-BD4D-086753B7CB0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0" y="4571548"/>
            <a:ext cx="4064320" cy="0"/>
          </a:xfrm>
          <a:prstGeom prst="line">
            <a:avLst/>
          </a:prstGeom>
          <a:ln w="101600">
            <a:solidFill>
              <a:srgbClr val="40404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3B2791FB-B2F7-4BBE-B8D8-74C37FF9E8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64319" y="-680"/>
            <a:ext cx="0" cy="6858003"/>
          </a:xfrm>
          <a:prstGeom prst="line">
            <a:avLst/>
          </a:prstGeom>
          <a:ln w="101600">
            <a:solidFill>
              <a:srgbClr val="40404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891B5DE-6811-4844-BB18-472A3F360EE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20742" y="-680"/>
            <a:ext cx="0" cy="2240280"/>
          </a:xfrm>
          <a:prstGeom prst="line">
            <a:avLst/>
          </a:prstGeom>
          <a:ln w="101600">
            <a:solidFill>
              <a:srgbClr val="40404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7A9CA3A-7216-41E0-B3CD-058077FD39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46931" y="5336249"/>
            <a:ext cx="5486400" cy="0"/>
          </a:xfrm>
          <a:prstGeom prst="line">
            <a:avLst/>
          </a:prstGeom>
          <a:ln w="15875">
            <a:solidFill>
              <a:srgbClr val="FFFFFF">
                <a:alpha val="75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66CA5-6C19-4B1C-BF2B-7E2A4C465DF1}"/>
              </a:ext>
            </a:extLst>
          </p:cNvPr>
          <p:cNvSpPr>
            <a:spLocks noGrp="1"/>
          </p:cNvSpPr>
          <p:nvPr>
            <p:ph type="title"/>
          </p:nvPr>
        </p:nvSpPr>
        <p:spPr/>
        <p:txBody>
          <a:bodyPr/>
          <a:lstStyle/>
          <a:p>
            <a:r>
              <a:rPr lang="en-US" b="1" dirty="0">
                <a:cs typeface="Calibri Light"/>
              </a:rPr>
              <a:t>McDonalds</a:t>
            </a:r>
          </a:p>
        </p:txBody>
      </p:sp>
      <p:sp>
        <p:nvSpPr>
          <p:cNvPr id="3" name="Content Placeholder 2">
            <a:extLst>
              <a:ext uri="{FF2B5EF4-FFF2-40B4-BE49-F238E27FC236}">
                <a16:creationId xmlns:a16="http://schemas.microsoft.com/office/drawing/2014/main" id="{B0FE7959-54A3-4E15-AD87-B531D046AEC3}"/>
              </a:ext>
            </a:extLst>
          </p:cNvPr>
          <p:cNvSpPr>
            <a:spLocks noGrp="1"/>
          </p:cNvSpPr>
          <p:nvPr>
            <p:ph idx="1"/>
          </p:nvPr>
        </p:nvSpPr>
        <p:spPr/>
        <p:txBody>
          <a:bodyPr vert="horz" lIns="91440" tIns="45720" rIns="91440" bIns="45720" rtlCol="0" anchor="t">
            <a:normAutofit fontScale="85000" lnSpcReduction="20000"/>
          </a:bodyPr>
          <a:lstStyle/>
          <a:p>
            <a:pPr marL="0" indent="0">
              <a:buNone/>
            </a:pPr>
            <a:r>
              <a:rPr lang="en-US" sz="1800" dirty="0">
                <a:cs typeface="Calibri"/>
              </a:rPr>
              <a:t>On 17/03/20 McDonalds vowed to keep their restaurants open for as long as was safe to do so.  The 24 hours prior to that involved the company temporarily changing its operations to ensure the welleing of its employees, customers and suppliers including closing all seating areas and moving to a takeaway.  All stores eventually temporarily closed on 23rd March.</a:t>
            </a:r>
            <a:br>
              <a:rPr lang="en-US" sz="1800" dirty="0">
                <a:cs typeface="Calibri"/>
              </a:rPr>
            </a:br>
            <a:r>
              <a:rPr lang="en-US" sz="1800" dirty="0">
                <a:cs typeface="Calibri"/>
              </a:rPr>
              <a:t>McDonalds have been  working closely with communities to distribute food from their restaurants to those in need and ahead of closing on 23rd March ensured that no frontline worker had to pay for their food and beverages.  </a:t>
            </a:r>
            <a:r>
              <a:rPr lang="en-US" sz="1800" dirty="0">
                <a:ea typeface="+mn-lt"/>
                <a:cs typeface="+mn-lt"/>
              </a:rPr>
              <a:t>Beyond that, McDonald’s has continued to donate food to key workers and vulnerable people </a:t>
            </a:r>
            <a:r>
              <a:rPr lang="en-US" sz="1800">
                <a:ea typeface="+mn-lt"/>
                <a:cs typeface="+mn-lt"/>
              </a:rPr>
              <a:t>through</a:t>
            </a:r>
            <a:r>
              <a:rPr lang="en-US" sz="1800" dirty="0">
                <a:ea typeface="+mn-lt"/>
                <a:cs typeface="+mn-lt"/>
              </a:rPr>
              <a:t> foodbanks and charities including FareShare, Company Shop and Food Drop.   They have distributed </a:t>
            </a:r>
            <a:r>
              <a:rPr lang="en-US" sz="1800">
                <a:ea typeface="+mn-lt"/>
                <a:cs typeface="+mn-lt"/>
              </a:rPr>
              <a:t>well over 300 tonnes of food and more than 100,000 litres of milk.</a:t>
            </a:r>
            <a:endParaRPr lang="en-US" sz="1800" dirty="0">
              <a:cs typeface="Calibri"/>
            </a:endParaRPr>
          </a:p>
          <a:p>
            <a:pPr marL="0" indent="0">
              <a:buNone/>
            </a:pPr>
            <a:r>
              <a:rPr lang="en-US" sz="1800">
                <a:cs typeface="Calibri"/>
              </a:rPr>
              <a:t>McDonalds contributed to the Emergency Essentials Grant helping those must vulnerable during the Covid-19 outbreak.</a:t>
            </a:r>
            <a:endParaRPr lang="en-US" sz="1800" dirty="0">
              <a:cs typeface="Calibri"/>
            </a:endParaRPr>
          </a:p>
          <a:p>
            <a:pPr marL="0" indent="0">
              <a:buNone/>
            </a:pPr>
            <a:r>
              <a:rPr lang="en-US" sz="1800" dirty="0">
                <a:cs typeface="Calibri"/>
              </a:rPr>
              <a:t>In terms of a re-opening plan, the company obviously wants to re-open as soon as possible as it currently has no cash-flow and has listened to employees and customers along with government and trade bodies to ensure they do it right when they are able to do so </a:t>
            </a:r>
            <a:r>
              <a:rPr lang="en-US" sz="1800">
                <a:cs typeface="Calibri"/>
              </a:rPr>
              <a:t>and are caryying out to explore what reopening might look like.  </a:t>
            </a:r>
          </a:p>
          <a:p>
            <a:pPr marL="0" indent="0">
              <a:buNone/>
            </a:pPr>
            <a:r>
              <a:rPr lang="en-US" sz="1800" dirty="0">
                <a:cs typeface="Calibri"/>
              </a:rPr>
              <a:t>Sales dropped a massive 22% in March due to the pandemic.  The company has started to think about focusing more on drive-</a:t>
            </a:r>
            <a:r>
              <a:rPr lang="en-US" sz="1800">
                <a:cs typeface="Calibri"/>
              </a:rPr>
              <a:t>through</a:t>
            </a:r>
            <a:r>
              <a:rPr lang="en-US" sz="1800" dirty="0">
                <a:cs typeface="Calibri"/>
              </a:rPr>
              <a:t>, </a:t>
            </a:r>
            <a:r>
              <a:rPr lang="en-US" sz="1800">
                <a:cs typeface="Calibri"/>
              </a:rPr>
              <a:t>takeout and delivery orders insated of people sitting inside their premises to eat.  The outbreak has hit McDonalds small business franchise owners hardest and the CEO said he will help support these partners.</a:t>
            </a:r>
            <a:endParaRPr lang="en-US" sz="1800" dirty="0">
              <a:cs typeface="Calibri"/>
            </a:endParaRPr>
          </a:p>
          <a:p>
            <a:pPr marL="0" indent="0">
              <a:buNone/>
            </a:pPr>
            <a:r>
              <a:rPr lang="en-US" sz="1800" dirty="0">
                <a:cs typeface="Calibri"/>
              </a:rPr>
              <a:t>The company said it was suspending its stock buyback program and raising $6.5m </a:t>
            </a:r>
            <a:r>
              <a:rPr lang="en-US" sz="1800">
                <a:cs typeface="Calibri"/>
              </a:rPr>
              <a:t>through</a:t>
            </a:r>
            <a:r>
              <a:rPr lang="en-US" sz="1800" dirty="0">
                <a:cs typeface="Calibri"/>
              </a:rPr>
              <a:t> debt sales.  It said it would not cut or </a:t>
            </a:r>
            <a:r>
              <a:rPr lang="en-US" sz="1800">
                <a:cs typeface="Calibri"/>
              </a:rPr>
              <a:t>suspend dividends to shareholders.  </a:t>
            </a:r>
            <a:endParaRPr lang="en-US" sz="1800" dirty="0">
              <a:cs typeface="Calibri"/>
            </a:endParaRPr>
          </a:p>
          <a:p>
            <a:pPr marL="0" indent="0">
              <a:buNone/>
            </a:pPr>
            <a:r>
              <a:rPr lang="en-US" sz="1800" dirty="0">
                <a:cs typeface="Calibri"/>
              </a:rPr>
              <a:t>In terms of paying the workforce in the UK the company said it would pay them 80% of their salary by using the UK Government's </a:t>
            </a:r>
            <a:r>
              <a:rPr lang="en-US" sz="1800">
                <a:cs typeface="Calibri"/>
              </a:rPr>
              <a:t>scheme but would not pay them anything else in addition.  Some workers will be on zero hours contracts meang they </a:t>
            </a:r>
            <a:endParaRPr lang="en-US" sz="1800" dirty="0">
              <a:cs typeface="Calibri"/>
            </a:endParaRPr>
          </a:p>
          <a:p>
            <a:pPr marL="0" indent="0">
              <a:buNone/>
            </a:pPr>
            <a:br>
              <a:rPr lang="en-US" sz="1800" dirty="0">
                <a:cs typeface="Calibri"/>
              </a:rPr>
            </a:br>
            <a:endParaRPr lang="en-US" sz="1800" dirty="0">
              <a:cs typeface="Calibri"/>
            </a:endParaRPr>
          </a:p>
        </p:txBody>
      </p:sp>
      <p:pic>
        <p:nvPicPr>
          <p:cNvPr id="4" name="Picture 4" descr="A picture containing drawing, clock&#10;&#10;Description generated with very high confidence">
            <a:extLst>
              <a:ext uri="{FF2B5EF4-FFF2-40B4-BE49-F238E27FC236}">
                <a16:creationId xmlns:a16="http://schemas.microsoft.com/office/drawing/2014/main" id="{DB8C5B45-8C00-4D27-9306-EF70AA90CF71}"/>
              </a:ext>
            </a:extLst>
          </p:cNvPr>
          <p:cNvPicPr>
            <a:picLocks noChangeAspect="1"/>
          </p:cNvPicPr>
          <p:nvPr/>
        </p:nvPicPr>
        <p:blipFill>
          <a:blip r:embed="rId2"/>
          <a:stretch>
            <a:fillRect/>
          </a:stretch>
        </p:blipFill>
        <p:spPr>
          <a:xfrm>
            <a:off x="10047797" y="489280"/>
            <a:ext cx="895350" cy="904875"/>
          </a:xfrm>
          <a:prstGeom prst="rect">
            <a:avLst/>
          </a:prstGeom>
        </p:spPr>
      </p:pic>
    </p:spTree>
    <p:extLst>
      <p:ext uri="{BB962C8B-B14F-4D97-AF65-F5344CB8AC3E}">
        <p14:creationId xmlns:p14="http://schemas.microsoft.com/office/powerpoint/2010/main" val="4147499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54A01-69B0-4064-9120-6B41268D09A9}"/>
              </a:ext>
            </a:extLst>
          </p:cNvPr>
          <p:cNvSpPr>
            <a:spLocks noGrp="1"/>
          </p:cNvSpPr>
          <p:nvPr>
            <p:ph type="title"/>
          </p:nvPr>
        </p:nvSpPr>
        <p:spPr/>
        <p:txBody>
          <a:bodyPr/>
          <a:lstStyle/>
          <a:p>
            <a:r>
              <a:rPr lang="en-US" b="1" dirty="0">
                <a:cs typeface="Calibri Light"/>
              </a:rPr>
              <a:t>Apple</a:t>
            </a:r>
            <a:endParaRPr lang="en-US" b="1" dirty="0"/>
          </a:p>
        </p:txBody>
      </p:sp>
      <p:sp>
        <p:nvSpPr>
          <p:cNvPr id="3" name="Content Placeholder 2">
            <a:extLst>
              <a:ext uri="{FF2B5EF4-FFF2-40B4-BE49-F238E27FC236}">
                <a16:creationId xmlns:a16="http://schemas.microsoft.com/office/drawing/2014/main" id="{0C5189B3-2DBE-4968-A0BE-235D1F951978}"/>
              </a:ext>
            </a:extLst>
          </p:cNvPr>
          <p:cNvSpPr>
            <a:spLocks noGrp="1"/>
          </p:cNvSpPr>
          <p:nvPr>
            <p:ph idx="1"/>
          </p:nvPr>
        </p:nvSpPr>
        <p:spPr>
          <a:xfrm>
            <a:off x="838200" y="1394305"/>
            <a:ext cx="10515600" cy="5213978"/>
          </a:xfrm>
        </p:spPr>
        <p:txBody>
          <a:bodyPr vert="horz" lIns="91440" tIns="45720" rIns="91440" bIns="45720" rtlCol="0" anchor="t">
            <a:noAutofit/>
          </a:bodyPr>
          <a:lstStyle/>
          <a:p>
            <a:pPr marL="0" indent="0">
              <a:buNone/>
            </a:pPr>
            <a:r>
              <a:rPr lang="en-US" sz="1800" dirty="0">
                <a:cs typeface="Calibri" panose="020F0502020204030204"/>
              </a:rPr>
              <a:t>On 13th March 2020 Apple announced a donation of $15m to the worldwide Covid-19 fund.  Stores in China </a:t>
            </a:r>
            <a:r>
              <a:rPr lang="en-US" sz="1800">
                <a:cs typeface="Calibri" panose="020F0502020204030204"/>
              </a:rPr>
              <a:t>reopened on this day along with an announcement that all other stores worldwide would close until 27th </a:t>
            </a:r>
            <a:r>
              <a:rPr lang="en-US" sz="1800" dirty="0">
                <a:cs typeface="Calibri" panose="020F0502020204030204"/>
              </a:rPr>
              <a:t>March.  Online stores and online apple support remained open for business</a:t>
            </a:r>
            <a:r>
              <a:rPr lang="en-US" sz="1800">
                <a:cs typeface="Calibri" panose="020F0502020204030204"/>
              </a:rPr>
              <a:t>  so purchases could still be made but this </a:t>
            </a:r>
            <a:r>
              <a:rPr lang="en-US" sz="1800" dirty="0">
                <a:cs typeface="Calibri" panose="020F0502020204030204"/>
              </a:rPr>
              <a:t>wasn't great new for those customers requiring hands-on technical assistance.  </a:t>
            </a:r>
            <a:endParaRPr lang="en-US" sz="1800">
              <a:cs typeface="Calibri" panose="020F0502020204030204"/>
            </a:endParaRPr>
          </a:p>
          <a:p>
            <a:pPr marL="0" indent="0">
              <a:buNone/>
            </a:pPr>
            <a:r>
              <a:rPr lang="en-US" sz="1800" dirty="0">
                <a:cs typeface="Calibri" panose="020F0502020204030204"/>
              </a:rPr>
              <a:t>Apple allowed team members to work remotely if their job allowed and for those not able to do so Apple </a:t>
            </a:r>
            <a:r>
              <a:rPr lang="en-US" sz="1800">
                <a:cs typeface="Calibri" panose="020F0502020204030204"/>
              </a:rPr>
              <a:t>introduced deep cleaning processes and social distancing measures, health and temperature checks.  </a:t>
            </a:r>
            <a:endParaRPr lang="en-US" sz="1800" dirty="0">
              <a:cs typeface="Calibri" panose="020F0502020204030204"/>
            </a:endParaRPr>
          </a:p>
          <a:p>
            <a:pPr marL="0" indent="0">
              <a:buNone/>
            </a:pPr>
            <a:r>
              <a:rPr lang="en-US" sz="1800">
                <a:cs typeface="Calibri" panose="020F0502020204030204"/>
              </a:rPr>
              <a:t>All hourly workers were given confirmation that they would receive pay as normal and the company </a:t>
            </a:r>
            <a:r>
              <a:rPr lang="en-US" sz="1800" dirty="0">
                <a:cs typeface="Calibri" panose="020F0502020204030204"/>
              </a:rPr>
              <a:t>amendedd it's leave policies to accommodate personal and family health   issues due to Covid-19.  </a:t>
            </a:r>
          </a:p>
          <a:p>
            <a:pPr marL="0" indent="0">
              <a:buNone/>
            </a:pPr>
            <a:r>
              <a:rPr lang="en-US" sz="1800">
                <a:cs typeface="Calibri" panose="020F0502020204030204"/>
              </a:rPr>
              <a:t>Apple News was amended to include a Covid-19 section </a:t>
            </a:r>
            <a:endParaRPr lang="en-US" sz="1800" dirty="0">
              <a:cs typeface="Calibri" panose="020F0502020204030204"/>
            </a:endParaRPr>
          </a:p>
          <a:p>
            <a:pPr marL="0" indent="0">
              <a:buNone/>
            </a:pPr>
            <a:endParaRPr lang="en-US" sz="1800" dirty="0">
              <a:cs typeface="Calibri" panose="020F0502020204030204"/>
            </a:endParaRPr>
          </a:p>
          <a:p>
            <a:pPr marL="0" indent="0">
              <a:buNone/>
            </a:pPr>
            <a:r>
              <a:rPr lang="en-US" sz="1800" dirty="0">
                <a:cs typeface="Calibri" panose="020F0502020204030204"/>
              </a:rPr>
              <a:t>From a consumer poit of view the pandemic will have meant a huge increase in the number of people now working remotely who will be reliant on their technogoly to stay informed and connected.  Interestingly Apple announced its second quarter results at the end of April and despite the unprecedented impact of Covod-19 it had actually growh.  It will</a:t>
            </a:r>
            <a:r>
              <a:rPr lang="en-US" sz="1800">
                <a:cs typeface="Calibri" panose="020F0502020204030204"/>
              </a:rPr>
              <a:t> be interesting to see the results of the 3rd quarter..    </a:t>
            </a:r>
          </a:p>
          <a:p>
            <a:pPr marL="0" indent="0">
              <a:buNone/>
            </a:pPr>
            <a:r>
              <a:rPr lang="en-US" sz="1800"/>
              <a:t>To </a:t>
            </a:r>
            <a:r>
              <a:rPr lang="en-US" sz="1800">
                <a:cs typeface="Calibri"/>
              </a:rPr>
              <a:t>assist the work being done globally to mitigate the spread of Covid-19, Apple released a mobility trends tool </a:t>
            </a:r>
            <a:r>
              <a:rPr lang="en-US" sz="1800" dirty="0">
                <a:cs typeface="Calibri"/>
              </a:rPr>
              <a:t>through Apple Maps to provide insight into changes in volumes of people driving, walking or taking public transport and they also teamed up with Google to work on Covid-19 tracing technology.  </a:t>
            </a:r>
            <a:br>
              <a:rPr lang="en-US" sz="1800" dirty="0">
                <a:cs typeface="Calibri"/>
              </a:rPr>
            </a:br>
            <a:endParaRPr lang="en-US" sz="1800" dirty="0">
              <a:cs typeface="Calibri"/>
            </a:endParaRPr>
          </a:p>
        </p:txBody>
      </p:sp>
      <p:pic>
        <p:nvPicPr>
          <p:cNvPr id="4" name="Picture 4" descr="A hand holding a card&#10;&#10;Description generated with high confidence">
            <a:extLst>
              <a:ext uri="{FF2B5EF4-FFF2-40B4-BE49-F238E27FC236}">
                <a16:creationId xmlns:a16="http://schemas.microsoft.com/office/drawing/2014/main" id="{5B1240A2-F2C3-468B-BF6B-FBC13DD22281}"/>
              </a:ext>
            </a:extLst>
          </p:cNvPr>
          <p:cNvPicPr>
            <a:picLocks noChangeAspect="1"/>
          </p:cNvPicPr>
          <p:nvPr/>
        </p:nvPicPr>
        <p:blipFill>
          <a:blip r:embed="rId2"/>
          <a:stretch>
            <a:fillRect/>
          </a:stretch>
        </p:blipFill>
        <p:spPr>
          <a:xfrm>
            <a:off x="9847143" y="3506368"/>
            <a:ext cx="1512319" cy="1009830"/>
          </a:xfrm>
          <a:prstGeom prst="rect">
            <a:avLst/>
          </a:prstGeom>
        </p:spPr>
      </p:pic>
      <p:pic>
        <p:nvPicPr>
          <p:cNvPr id="6" name="Picture 6" descr="A screenshot of a computer screen&#10;&#10;Description generated with very high confidence">
            <a:extLst>
              <a:ext uri="{FF2B5EF4-FFF2-40B4-BE49-F238E27FC236}">
                <a16:creationId xmlns:a16="http://schemas.microsoft.com/office/drawing/2014/main" id="{27F982A9-2CA8-4A58-B80D-18B40894ACCA}"/>
              </a:ext>
            </a:extLst>
          </p:cNvPr>
          <p:cNvPicPr>
            <a:picLocks noChangeAspect="1"/>
          </p:cNvPicPr>
          <p:nvPr/>
        </p:nvPicPr>
        <p:blipFill>
          <a:blip r:embed="rId3"/>
          <a:stretch>
            <a:fillRect/>
          </a:stretch>
        </p:blipFill>
        <p:spPr>
          <a:xfrm>
            <a:off x="10939013" y="5989878"/>
            <a:ext cx="838200" cy="542925"/>
          </a:xfrm>
          <a:prstGeom prst="rect">
            <a:avLst/>
          </a:prstGeom>
        </p:spPr>
      </p:pic>
    </p:spTree>
    <p:extLst>
      <p:ext uri="{BB962C8B-B14F-4D97-AF65-F5344CB8AC3E}">
        <p14:creationId xmlns:p14="http://schemas.microsoft.com/office/powerpoint/2010/main" val="806908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D7223-F71E-4AB6-B27F-FF06DD42A6F5}"/>
              </a:ext>
            </a:extLst>
          </p:cNvPr>
          <p:cNvSpPr>
            <a:spLocks noGrp="1"/>
          </p:cNvSpPr>
          <p:nvPr>
            <p:ph type="title"/>
          </p:nvPr>
        </p:nvSpPr>
        <p:spPr/>
        <p:txBody>
          <a:bodyPr/>
          <a:lstStyle/>
          <a:p>
            <a:r>
              <a:rPr lang="en-US" b="1">
                <a:cs typeface="Calibri Light"/>
              </a:rPr>
              <a:t>Hairdressers and Barbers</a:t>
            </a:r>
            <a:endParaRPr lang="en-US" b="1"/>
          </a:p>
        </p:txBody>
      </p:sp>
      <p:sp>
        <p:nvSpPr>
          <p:cNvPr id="3" name="Content Placeholder 2">
            <a:extLst>
              <a:ext uri="{FF2B5EF4-FFF2-40B4-BE49-F238E27FC236}">
                <a16:creationId xmlns:a16="http://schemas.microsoft.com/office/drawing/2014/main" id="{DAE373FD-658A-438D-9206-01356EE60074}"/>
              </a:ext>
            </a:extLst>
          </p:cNvPr>
          <p:cNvSpPr>
            <a:spLocks noGrp="1"/>
          </p:cNvSpPr>
          <p:nvPr>
            <p:ph idx="1"/>
          </p:nvPr>
        </p:nvSpPr>
        <p:spPr/>
        <p:txBody>
          <a:bodyPr vert="horz" lIns="91440" tIns="45720" rIns="91440" bIns="45720" rtlCol="0" anchor="t">
            <a:normAutofit/>
          </a:bodyPr>
          <a:lstStyle/>
          <a:p>
            <a:pPr marL="0" indent="0">
              <a:buNone/>
            </a:pPr>
            <a:r>
              <a:rPr lang="en-US" sz="2000" dirty="0">
                <a:cs typeface="Calibri" panose="020F0502020204030204"/>
              </a:rPr>
              <a:t>I believe this industry will be of the hardest hit as it it had to provide personal care to someone </a:t>
            </a:r>
            <a:r>
              <a:rPr lang="en-US" sz="2000">
                <a:cs typeface="Calibri" panose="020F0502020204030204"/>
              </a:rPr>
              <a:t>whilst trying to maintain social-distancing</a:t>
            </a:r>
            <a:r>
              <a:rPr lang="en-US" sz="2000" dirty="0">
                <a:cs typeface="Calibri" panose="020F0502020204030204"/>
              </a:rPr>
              <a:t> so I don't see these businesses  being ble to re-open for quite some time.</a:t>
            </a:r>
          </a:p>
          <a:p>
            <a:pPr marL="0" indent="0">
              <a:buNone/>
            </a:pPr>
            <a:r>
              <a:rPr lang="en-US" sz="2000" dirty="0">
                <a:cs typeface="Calibri" panose="020F0502020204030204"/>
              </a:rPr>
              <a:t>Those who are working for themselves currently can't claim anything from the Government in the way of loss of earnings.  Mobile hairdressers and barbers may be better off as they won't have many </a:t>
            </a:r>
            <a:r>
              <a:rPr lang="en-US" sz="2000">
                <a:cs typeface="Calibri" panose="020F0502020204030204"/>
              </a:rPr>
              <a:t>business-related</a:t>
            </a:r>
            <a:r>
              <a:rPr lang="en-US" sz="2000" dirty="0">
                <a:cs typeface="Calibri" panose="020F0502020204030204"/>
              </a:rPr>
              <a:t> monthly outgoings such as rent, water, electricity etc.  Other well-known high street hairdressers may well have chosen to furlough their staff and have up to 80% of their salaries paid for whilst keeping their jobs open but how long can that continue for?</a:t>
            </a:r>
          </a:p>
          <a:p>
            <a:pPr marL="0" indent="0">
              <a:buNone/>
            </a:pPr>
            <a:r>
              <a:rPr lang="en-US" sz="2000" dirty="0">
                <a:cs typeface="Calibri" panose="020F0502020204030204"/>
              </a:rPr>
              <a:t>Businesses will take advice from the Government and the UK  Hairdressing body on when they are able and what measures will need to be put in place to do. Perhaps this would include the wearing </a:t>
            </a:r>
            <a:r>
              <a:rPr lang="en-US" sz="2000">
                <a:cs typeface="Calibri" panose="020F0502020204030204"/>
              </a:rPr>
              <a:t>of PPE but not at the detriment of taking that away from healthcare workers.  </a:t>
            </a:r>
            <a:endParaRPr lang="en-US" sz="2000" dirty="0">
              <a:cs typeface="Calibri" panose="020F0502020204030204"/>
            </a:endParaRPr>
          </a:p>
          <a:p>
            <a:pPr marL="0" indent="0">
              <a:buNone/>
            </a:pPr>
            <a:r>
              <a:rPr lang="en-US" sz="2000" dirty="0">
                <a:cs typeface="Calibri" panose="020F0502020204030204"/>
              </a:rPr>
              <a:t>Once this type of business re-opens however I am sure they will  soon re-coup the monites they </a:t>
            </a:r>
            <a:r>
              <a:rPr lang="en-US" sz="2000">
                <a:cs typeface="Calibri" panose="020F0502020204030204"/>
              </a:rPr>
              <a:t>have lost as most of the population will be desperate to get their haircut.  Many may working 7 days weeks for a period of time in order to fit all their clients in.</a:t>
            </a:r>
            <a:endParaRPr lang="en-US" sz="2000" dirty="0">
              <a:cs typeface="Calibri" panose="020F0502020204030204"/>
            </a:endParaRPr>
          </a:p>
        </p:txBody>
      </p:sp>
    </p:spTree>
    <p:extLst>
      <p:ext uri="{BB962C8B-B14F-4D97-AF65-F5344CB8AC3E}">
        <p14:creationId xmlns:p14="http://schemas.microsoft.com/office/powerpoint/2010/main" val="185687172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2A6DFA5B258844BBC28CA4AB721A8AB" ma:contentTypeVersion="12" ma:contentTypeDescription="Create a new document." ma:contentTypeScope="" ma:versionID="29dedf44e01037731c0902065e9b946f">
  <xsd:schema xmlns:xsd="http://www.w3.org/2001/XMLSchema" xmlns:xs="http://www.w3.org/2001/XMLSchema" xmlns:p="http://schemas.microsoft.com/office/2006/metadata/properties" xmlns:ns3="0ff13fa5-a5f0-40d6-9166-27e3b1c5d8a8" xmlns:ns4="74bb5056-71c6-4d54-bb36-558cc8d3c1fc" targetNamespace="http://schemas.microsoft.com/office/2006/metadata/properties" ma:root="true" ma:fieldsID="4ea40fc1ba4b1cfe48e0325293d663ef" ns3:_="" ns4:_="">
    <xsd:import namespace="0ff13fa5-a5f0-40d6-9166-27e3b1c5d8a8"/>
    <xsd:import namespace="74bb5056-71c6-4d54-bb36-558cc8d3c1fc"/>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f13fa5-a5f0-40d6-9166-27e3b1c5d8a8"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4bb5056-71c6-4d54-bb36-558cc8d3c1fc"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D298089-4769-4749-AA72-8C050FAB25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ff13fa5-a5f0-40d6-9166-27e3b1c5d8a8"/>
    <ds:schemaRef ds:uri="74bb5056-71c6-4d54-bb36-558cc8d3c1f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3C728AF-92E9-4975-A192-511E05587B21}">
  <ds:schemaRefs>
    <ds:schemaRef ds:uri="http://schemas.microsoft.com/sharepoint/v3/contenttype/forms"/>
  </ds:schemaRefs>
</ds:datastoreItem>
</file>

<file path=customXml/itemProps3.xml><?xml version="1.0" encoding="utf-8"?>
<ds:datastoreItem xmlns:ds="http://schemas.openxmlformats.org/officeDocument/2006/customXml" ds:itemID="{4C83AD50-C9F3-4C04-A87F-5DE35E9C9970}">
  <ds:schemaRefs>
    <ds:schemaRef ds:uri="74bb5056-71c6-4d54-bb36-558cc8d3c1fc"/>
    <ds:schemaRef ds:uri="http://purl.org/dc/elements/1.1/"/>
    <ds:schemaRef ds:uri="0ff13fa5-a5f0-40d6-9166-27e3b1c5d8a8"/>
    <ds:schemaRef ds:uri="http://schemas.microsoft.com/office/2006/metadata/properties"/>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3</TotalTime>
  <Words>69</Words>
  <Application>Microsoft Office PowerPoint</Application>
  <PresentationFormat>Widescreen</PresentationFormat>
  <Paragraphs>23</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The effects of Covid-19 on Business Decision-making</vt:lpstr>
      <vt:lpstr>McDonalds</vt:lpstr>
      <vt:lpstr>Apple</vt:lpstr>
      <vt:lpstr>Hairdressers and Barbers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J McHarg</cp:lastModifiedBy>
  <cp:revision>478</cp:revision>
  <dcterms:created xsi:type="dcterms:W3CDTF">2020-05-14T10:33:43Z</dcterms:created>
  <dcterms:modified xsi:type="dcterms:W3CDTF">2020-05-15T13:43:22Z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0x01010042A6DFA5B258844BBC28CA4AB721A8AB</vt:lpwstr>
  </property>
</Properties>
</file>