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  <p:sldMasterId id="2147483686" r:id="rId3"/>
  </p:sldMasterIdLst>
  <p:sldIdLst>
    <p:sldId id="293" r:id="rId4"/>
    <p:sldId id="314" r:id="rId5"/>
    <p:sldId id="315" r:id="rId6"/>
    <p:sldId id="316" r:id="rId7"/>
    <p:sldId id="317" r:id="rId8"/>
    <p:sldId id="318" r:id="rId9"/>
    <p:sldId id="31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CFDB"/>
    <a:srgbClr val="22717C"/>
    <a:srgbClr val="D8F1F4"/>
    <a:srgbClr val="8E74A0"/>
    <a:srgbClr val="ECE5EF"/>
    <a:srgbClr val="DFD3E5"/>
    <a:srgbClr val="D1C3D9"/>
    <a:srgbClr val="7EC246"/>
    <a:srgbClr val="5C9330"/>
    <a:srgbClr val="3CB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r.org.uk/computerscienc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021288"/>
            <a:ext cx="925252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Content Placeholder 2" descr="GCSE (9-1) Computer Science 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88"/>
            <a:ext cx="9180513" cy="68849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564904"/>
            <a:ext cx="3312368" cy="1470025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4" name="TextBox 13">
            <a:hlinkClick r:id="rId3"/>
          </p:cNvPr>
          <p:cNvSpPr txBox="1"/>
          <p:nvPr userDrawn="1"/>
        </p:nvSpPr>
        <p:spPr>
          <a:xfrm>
            <a:off x="395536" y="50131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2263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9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00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457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035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071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777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48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4955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952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02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78098"/>
          </a:xfrm>
          <a:solidFill>
            <a:srgbClr val="7CCFDB"/>
          </a:solidFill>
        </p:spPr>
        <p:txBody>
          <a:bodyPr/>
          <a:lstStyle>
            <a:lvl1pPr marL="444500" indent="0" algn="l" defTabSz="44450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79"/>
          </a:xfrm>
        </p:spPr>
        <p:txBody>
          <a:bodyPr/>
          <a:lstStyle>
            <a:lvl1pPr>
              <a:defRPr sz="26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>
              <a:defRPr sz="22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95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287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129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377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29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954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6093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0959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8255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8934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18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06900"/>
            <a:ext cx="9144000" cy="1362075"/>
          </a:xfrm>
          <a:solidFill>
            <a:srgbClr val="7CCFDB"/>
          </a:solidFill>
        </p:spPr>
        <p:txBody>
          <a:bodyPr anchor="t"/>
          <a:lstStyle>
            <a:lvl1pPr algn="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8421687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216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1979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012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9135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346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78098"/>
          </a:xfrm>
          <a:solidFill>
            <a:srgbClr val="7CCFDB"/>
          </a:solidFill>
        </p:spPr>
        <p:txBody>
          <a:bodyPr/>
          <a:lstStyle>
            <a:lvl1pPr marL="444500" indent="0" algn="l" defTabSz="360363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1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  <a:solidFill>
            <a:srgbClr val="7CCFDB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08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  <a:solidFill>
            <a:srgbClr val="7CCFDB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16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97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2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1288"/>
            <a:ext cx="9144000" cy="82926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316416" y="6597932"/>
            <a:ext cx="8995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© OCR 2016</a:t>
            </a:r>
          </a:p>
        </p:txBody>
      </p:sp>
    </p:spTree>
    <p:extLst>
      <p:ext uri="{BB962C8B-B14F-4D97-AF65-F5344CB8AC3E}">
        <p14:creationId xmlns:p14="http://schemas.microsoft.com/office/powerpoint/2010/main" val="77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CCFD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276AC-4418-4156-944D-CCC8F5C7C5E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13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2B91-7EF0-4524-848B-0DDCB062F8EB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09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255119"/>
            <a:ext cx="3456384" cy="1470025"/>
          </a:xfrm>
        </p:spPr>
        <p:txBody>
          <a:bodyPr>
            <a:noAutofit/>
          </a:bodyPr>
          <a:lstStyle/>
          <a:p>
            <a:r>
              <a:rPr lang="en-GB" sz="2600" dirty="0"/>
              <a:t>Unit 2.6 </a:t>
            </a:r>
            <a:br>
              <a:rPr lang="en-GB" sz="2600" dirty="0"/>
            </a:br>
            <a:r>
              <a:rPr lang="en-GB" sz="2600" dirty="0"/>
              <a:t>Data Representation</a:t>
            </a:r>
            <a:br>
              <a:rPr lang="en-GB" sz="2600" dirty="0"/>
            </a:br>
            <a:r>
              <a:rPr lang="en-GB" sz="2600" dirty="0"/>
              <a:t>Lesson 1 ‒ Numbers</a:t>
            </a:r>
          </a:p>
        </p:txBody>
      </p:sp>
    </p:spTree>
    <p:extLst>
      <p:ext uri="{BB962C8B-B14F-4D97-AF65-F5344CB8AC3E}">
        <p14:creationId xmlns:p14="http://schemas.microsoft.com/office/powerpoint/2010/main" val="3891465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Hexadecimal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Hexadecimals use the base-16 number system.</a:t>
            </a:r>
          </a:p>
          <a:p>
            <a:pPr marL="0" indent="0">
              <a:buNone/>
            </a:pPr>
            <a:r>
              <a:rPr lang="en-GB" dirty="0"/>
              <a:t>This means that there are 16 possibilities: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0,1,2,3,4,5,6,7,8,9,</a:t>
            </a:r>
            <a:r>
              <a:rPr lang="en-GB" dirty="0" err="1">
                <a:solidFill>
                  <a:srgbClr val="FF0000"/>
                </a:solidFill>
              </a:rPr>
              <a:t>A,B,C,D,E,F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Notice that we use the values A-F to represent 10-15</a:t>
            </a:r>
          </a:p>
        </p:txBody>
      </p:sp>
    </p:spTree>
    <p:extLst>
      <p:ext uri="{BB962C8B-B14F-4D97-AF65-F5344CB8AC3E}">
        <p14:creationId xmlns:p14="http://schemas.microsoft.com/office/powerpoint/2010/main" val="306491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 to base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Base 16 is represented by the following place values: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Therefore to convert 4C from Hexadecimal into base 10:</a:t>
            </a:r>
          </a:p>
        </p:txBody>
      </p:sp>
      <p:graphicFrame>
        <p:nvGraphicFramePr>
          <p:cNvPr id="4" name="Table 3" title="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842238"/>
              </p:ext>
            </p:extLst>
          </p:nvPr>
        </p:nvGraphicFramePr>
        <p:xfrm>
          <a:off x="2123728" y="2348880"/>
          <a:ext cx="32403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</a:t>
                      </a:r>
                      <a:r>
                        <a:rPr lang="en-US" sz="1800" b="1" kern="1200" baseline="300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2271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</a:t>
                      </a:r>
                      <a:r>
                        <a:rPr lang="en-US" sz="1800" b="1" kern="1200" baseline="300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2271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</a:t>
                      </a:r>
                      <a:r>
                        <a:rPr lang="en-US" sz="1800" b="1" kern="1200" baseline="300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227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 title="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727857"/>
              </p:ext>
            </p:extLst>
          </p:nvPr>
        </p:nvGraphicFramePr>
        <p:xfrm>
          <a:off x="2123728" y="3861048"/>
          <a:ext cx="324036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</a:t>
                      </a:r>
                      <a:r>
                        <a:rPr lang="en-US" sz="1800" b="1" kern="1200" baseline="300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2271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</a:t>
                      </a:r>
                      <a:r>
                        <a:rPr lang="en-US" sz="1800" b="1" kern="1200" baseline="300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2271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</a:t>
                      </a:r>
                      <a:r>
                        <a:rPr lang="en-US" sz="1800" b="1" kern="1200" baseline="300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227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C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7C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>
                    <a:solidFill>
                      <a:srgbClr val="7CCF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8F1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4*16=64</a:t>
                      </a:r>
                    </a:p>
                  </a:txBody>
                  <a:tcPr>
                    <a:solidFill>
                      <a:srgbClr val="D8F1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12*1=12</a:t>
                      </a:r>
                    </a:p>
                  </a:txBody>
                  <a:tcPr>
                    <a:solidFill>
                      <a:srgbClr val="D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64+12=76</a:t>
                      </a:r>
                    </a:p>
                  </a:txBody>
                  <a:tcPr>
                    <a:solidFill>
                      <a:srgbClr val="7CCFD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84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 to 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Using the inverse, we can convert from to Hexadecimal by using the following method:</a:t>
            </a:r>
          </a:p>
          <a:p>
            <a:pPr marL="0" indent="0">
              <a:buNone/>
            </a:pPr>
            <a:r>
              <a:rPr lang="en-GB" dirty="0"/>
              <a:t>e.g. Convert 167 into Hexadecimal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dirty="0"/>
              <a:t>Divide the number by 16: 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167/16= 10(A)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2.   Record the remainder: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Remainder = 7</a:t>
            </a:r>
          </a:p>
          <a:p>
            <a:pPr marL="0" indent="0">
              <a:buNone/>
            </a:pPr>
            <a:r>
              <a:rPr lang="en-GB" dirty="0"/>
              <a:t>Therefore the answer = </a:t>
            </a:r>
            <a:r>
              <a:rPr lang="en-GB" dirty="0">
                <a:solidFill>
                  <a:srgbClr val="FF0000"/>
                </a:solidFill>
              </a:rPr>
              <a:t>A7</a:t>
            </a:r>
          </a:p>
        </p:txBody>
      </p:sp>
    </p:spTree>
    <p:extLst>
      <p:ext uri="{BB962C8B-B14F-4D97-AF65-F5344CB8AC3E}">
        <p14:creationId xmlns:p14="http://schemas.microsoft.com/office/powerpoint/2010/main" val="129907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to 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/>
              <a:t>Using 4 bits (a nibble) we can hold 16 possible decimal values. </a:t>
            </a:r>
            <a:r>
              <a:rPr lang="en-GB" sz="2200" dirty="0">
                <a:solidFill>
                  <a:srgbClr val="FF0000"/>
                </a:solidFill>
              </a:rPr>
              <a:t>0000 = 0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FF0000"/>
                </a:solidFill>
              </a:rPr>
              <a:t>1111 = 15</a:t>
            </a:r>
          </a:p>
          <a:p>
            <a:pPr marL="0" indent="0">
              <a:buNone/>
            </a:pPr>
            <a:r>
              <a:rPr lang="en-GB" sz="2200" dirty="0"/>
              <a:t>This is useful when convert between Binary and Hexadecimal (base 16).</a:t>
            </a:r>
          </a:p>
          <a:p>
            <a:pPr marL="0" indent="0">
              <a:buNone/>
            </a:pPr>
            <a:r>
              <a:rPr lang="en-GB" sz="2200" dirty="0"/>
              <a:t>To convert 10101011 into Hex, we can use the following steps:</a:t>
            </a:r>
          </a:p>
          <a:p>
            <a:pPr marL="457200" indent="-457200">
              <a:buAutoNum type="arabicPeriod"/>
            </a:pPr>
            <a:r>
              <a:rPr lang="en-GB" sz="2200" dirty="0"/>
              <a:t>Split into 2 nibbles: </a:t>
            </a:r>
            <a:r>
              <a:rPr lang="en-GB" sz="2200" dirty="0">
                <a:solidFill>
                  <a:srgbClr val="FF0000"/>
                </a:solidFill>
              </a:rPr>
              <a:t>1010</a:t>
            </a:r>
            <a:r>
              <a:rPr lang="en-GB" sz="2200" dirty="0"/>
              <a:t> </a:t>
            </a:r>
            <a:r>
              <a:rPr lang="en-GB" sz="2200" dirty="0">
                <a:solidFill>
                  <a:srgbClr val="FF0000"/>
                </a:solidFill>
              </a:rPr>
              <a:t>1011</a:t>
            </a:r>
          </a:p>
          <a:p>
            <a:pPr marL="457200" indent="-457200">
              <a:buAutoNum type="arabicPeriod"/>
            </a:pPr>
            <a:r>
              <a:rPr lang="en-GB" sz="2200" dirty="0"/>
              <a:t>Convert each nibble into decimal: </a:t>
            </a:r>
            <a:r>
              <a:rPr lang="en-GB" sz="2200" dirty="0">
                <a:solidFill>
                  <a:srgbClr val="FF0000"/>
                </a:solidFill>
              </a:rPr>
              <a:t>1010</a:t>
            </a:r>
            <a:r>
              <a:rPr lang="en-GB" sz="2200" dirty="0"/>
              <a:t> = 10(A) </a:t>
            </a:r>
            <a:r>
              <a:rPr lang="en-GB" sz="2200" dirty="0">
                <a:solidFill>
                  <a:srgbClr val="FF0000"/>
                </a:solidFill>
              </a:rPr>
              <a:t>1011 </a:t>
            </a:r>
            <a:r>
              <a:rPr lang="en-GB" sz="2200" dirty="0"/>
              <a:t>=11(B)</a:t>
            </a:r>
          </a:p>
          <a:p>
            <a:pPr marL="457200" indent="-457200">
              <a:buAutoNum type="arabicPeriod"/>
            </a:pPr>
            <a:r>
              <a:rPr lang="en-GB" sz="2200" dirty="0"/>
              <a:t>Therefore 10101011 in Hex is </a:t>
            </a:r>
            <a:r>
              <a:rPr lang="en-GB" sz="2200" dirty="0">
                <a:solidFill>
                  <a:srgbClr val="FF0000"/>
                </a:solidFill>
              </a:rPr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123098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Hexadecimal to Binary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To convert from Hexadecimal to Binary we can do the opposite, where we convert each digit into a nibble.</a:t>
            </a:r>
          </a:p>
          <a:p>
            <a:pPr marL="0" indent="0">
              <a:buNone/>
            </a:pPr>
            <a:r>
              <a:rPr lang="en-GB" dirty="0"/>
              <a:t>To convert 3B into Hex, we can use the following steps:</a:t>
            </a:r>
          </a:p>
          <a:p>
            <a:pPr marL="457200" indent="-457200">
              <a:buAutoNum type="arabicPeriod"/>
            </a:pPr>
            <a:r>
              <a:rPr lang="en-GB" dirty="0"/>
              <a:t>Split into 2 digits: </a:t>
            </a:r>
            <a:r>
              <a:rPr lang="en-GB" dirty="0">
                <a:solidFill>
                  <a:srgbClr val="FF0000"/>
                </a:solidFill>
              </a:rPr>
              <a:t>3 B</a:t>
            </a:r>
          </a:p>
          <a:p>
            <a:pPr marL="457200" indent="-457200">
              <a:buAutoNum type="arabicPeriod"/>
            </a:pPr>
            <a:r>
              <a:rPr lang="en-GB" dirty="0"/>
              <a:t>Convert each digit into 4 bits (a nibble!): </a:t>
            </a:r>
          </a:p>
          <a:p>
            <a:pPr marL="400050" lvl="1" indent="0">
              <a:buNone/>
            </a:pPr>
            <a:r>
              <a:rPr lang="en-GB" dirty="0"/>
              <a:t>			3= </a:t>
            </a:r>
            <a:r>
              <a:rPr lang="en-GB" dirty="0">
                <a:solidFill>
                  <a:srgbClr val="FF0000"/>
                </a:solidFill>
              </a:rPr>
              <a:t>0011</a:t>
            </a:r>
            <a:r>
              <a:rPr lang="en-GB" dirty="0"/>
              <a:t> B=</a:t>
            </a:r>
            <a:r>
              <a:rPr lang="en-GB" dirty="0">
                <a:solidFill>
                  <a:srgbClr val="FF0000"/>
                </a:solidFill>
              </a:rPr>
              <a:t>1011</a:t>
            </a:r>
          </a:p>
          <a:p>
            <a:pPr marL="457200" indent="-457200">
              <a:buAutoNum type="arabicPeriod"/>
            </a:pPr>
            <a:r>
              <a:rPr lang="en-GB" dirty="0"/>
              <a:t>Therefore 3B in Binary is </a:t>
            </a:r>
            <a:r>
              <a:rPr lang="en-GB" dirty="0">
                <a:solidFill>
                  <a:srgbClr val="FF0000"/>
                </a:solidFill>
              </a:rPr>
              <a:t>00111011</a:t>
            </a:r>
          </a:p>
        </p:txBody>
      </p:sp>
    </p:spTree>
    <p:extLst>
      <p:ext uri="{BB962C8B-B14F-4D97-AF65-F5344CB8AC3E}">
        <p14:creationId xmlns:p14="http://schemas.microsoft.com/office/powerpoint/2010/main" val="66614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use Hexadecimal Numbers?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Hexadecimals are used by computer scientists for the following reasons:  </a:t>
            </a:r>
          </a:p>
          <a:p>
            <a:r>
              <a:rPr lang="en-GB" dirty="0"/>
              <a:t>Binary produces long strings and can be difficult to work with. Hex is shorter.</a:t>
            </a:r>
          </a:p>
          <a:p>
            <a:r>
              <a:rPr lang="en-GB" dirty="0"/>
              <a:t>Hex can be easily converted to/from binary as there is 1 hex digit per nibble.</a:t>
            </a:r>
          </a:p>
          <a:p>
            <a:r>
              <a:rPr lang="en-GB" dirty="0"/>
              <a:t>Hex is less susceptible to error. </a:t>
            </a:r>
          </a:p>
        </p:txBody>
      </p:sp>
    </p:spTree>
    <p:extLst>
      <p:ext uri="{BB962C8B-B14F-4D97-AF65-F5344CB8AC3E}">
        <p14:creationId xmlns:p14="http://schemas.microsoft.com/office/powerpoint/2010/main" val="204246041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13390</TotalTime>
  <Words>334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Custom Design</vt:lpstr>
      <vt:lpstr>2_Custom Design</vt:lpstr>
      <vt:lpstr>Unit 2.6  Data Representation Lesson 1 ‒ Numbers</vt:lpstr>
      <vt:lpstr>Hexadecimal Numbers</vt:lpstr>
      <vt:lpstr>Convert to base 10</vt:lpstr>
      <vt:lpstr>Convert to Hexadecimal</vt:lpstr>
      <vt:lpstr>Binary to Hexadecimal</vt:lpstr>
      <vt:lpstr>Hexadecimal to Binary</vt:lpstr>
      <vt:lpstr>Why use Hexadecimal Numbers?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OCR GCSE (9-1) Computer Science Teacher Power Point 2.6 Data Representation Lesson 1 - Numbers</dc:title>
  <dc:creator>OCR</dc:creator>
  <cp:keywords>Computer; Science; data; representation; numbers;</cp:keywords>
  <cp:lastModifiedBy>P Burgess</cp:lastModifiedBy>
  <cp:revision>65</cp:revision>
  <dcterms:created xsi:type="dcterms:W3CDTF">2015-10-07T12:54:48Z</dcterms:created>
  <dcterms:modified xsi:type="dcterms:W3CDTF">2018-03-11T17:40:50Z</dcterms:modified>
</cp:coreProperties>
</file>